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5" r:id="rId3"/>
    <p:sldId id="317" r:id="rId4"/>
    <p:sldId id="318" r:id="rId5"/>
    <p:sldId id="320" r:id="rId6"/>
    <p:sldId id="323" r:id="rId7"/>
    <p:sldId id="324" r:id="rId8"/>
    <p:sldId id="305" r:id="rId9"/>
    <p:sldId id="263" r:id="rId10"/>
    <p:sldId id="264" r:id="rId11"/>
    <p:sldId id="265" r:id="rId12"/>
    <p:sldId id="266" r:id="rId13"/>
    <p:sldId id="267" r:id="rId14"/>
    <p:sldId id="294" r:id="rId15"/>
    <p:sldId id="314" r:id="rId16"/>
    <p:sldId id="268" r:id="rId17"/>
    <p:sldId id="269" r:id="rId18"/>
    <p:sldId id="270" r:id="rId19"/>
    <p:sldId id="271" r:id="rId20"/>
    <p:sldId id="272" r:id="rId21"/>
    <p:sldId id="316" r:id="rId22"/>
    <p:sldId id="325" r:id="rId23"/>
    <p:sldId id="326" r:id="rId24"/>
    <p:sldId id="327" r:id="rId25"/>
    <p:sldId id="328" r:id="rId26"/>
    <p:sldId id="329" r:id="rId27"/>
    <p:sldId id="33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16E"/>
    <a:srgbClr val="3CF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OpenGL#OpenGL_2.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pe.com/ru/get-skyp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eb.skype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oom.us/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pe.com/get-skype/" TargetMode="External"/><Relationship Id="rId2" Type="http://schemas.openxmlformats.org/officeDocument/2006/relationships/hyperlink" Target="http://www.skype.com/get-skyp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.com/store/p/skype/9wzdncrfj36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360044801671" TargetMode="External"/><Relationship Id="rId2" Type="http://schemas.openxmlformats.org/officeDocument/2006/relationships/hyperlink" Target="https://support.zoom.com/hc/en/article?id=zm_kb&amp;sysparm_article=KB0064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73329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628800"/>
            <a:ext cx="4824536" cy="1752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.</a:t>
            </a: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Антонова Елена Анатольевна,  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sprav-products/5280674/2a000001864ee44178b8d547a4a549cdb9b5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5595"/>
            <a:ext cx="2005169" cy="18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8800"/>
            <a:ext cx="66247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Поддерживаемые планшеты и мобильные устройства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Surface PRO 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Win 8.1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Surface PRO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Win 10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Android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Blackberry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Поддерживаемые браузеры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Windows: IE 11+,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12+,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Firefox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27+, 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Mac: Safari 7+, Firefox 27+, 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Chrome 30+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Linux: Firefox 27+, 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Chrome 30+</a:t>
            </a:r>
          </a:p>
        </p:txBody>
      </p:sp>
      <p:pic>
        <p:nvPicPr>
          <p:cNvPr id="3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649"/>
            <a:ext cx="1674527" cy="94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7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89744"/>
              </p:ext>
            </p:extLst>
          </p:nvPr>
        </p:nvGraphicFramePr>
        <p:xfrm>
          <a:off x="323528" y="998309"/>
          <a:ext cx="8229600" cy="204597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60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Минимальные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Рекомендуемые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Процессор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Одноядерный 1 ГГц или выше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Двухъядерный 2 ГГц или выше (i3 / i5 / i7 или AMD)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Оперативная Память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4ГБ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167" y="3203739"/>
            <a:ext cx="8208912" cy="337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высокого DPI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Дисплеи с высоким разрешением поддерживаются в версии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3.5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выше.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Примечания.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Ноутбуки с двухъядерными и одноядерными процессорами работают при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низкой частоте кадров во время демонстрации экрана (около 5 кадров в секунду).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оптимальной производительности функции демонстрации экрана рекомендуется использовать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ноутбуки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четырьмя или большим количеством ядер процессора.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необходим процессор или графический адаптер с поддержкой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2"/>
              </a:rPr>
              <a:t>OpenGL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/>
              </a:rPr>
              <a:t> 2.0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или выше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процессору</a:t>
            </a:r>
            <a:r>
              <a:rPr lang="ru-RU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оперативной</a:t>
            </a:r>
            <a:r>
              <a:rPr lang="ru-RU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72B4D"/>
                </a:solidFill>
                <a:latin typeface="Times New Roman" pitchFamily="18" charset="0"/>
                <a:cs typeface="Times New Roman" pitchFamily="18" charset="0"/>
              </a:rPr>
              <a:t>памяти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3" y="229613"/>
            <a:ext cx="967668" cy="54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8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Пропускная способность, используемая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будет оптимизирована для наилучшего взаимодействия с сетью участников.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автоматически настроится на 3G,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проводную среду. 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Рекомендуемая пропускная способность для участников конференций и участников веб-семинаров: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видеоконференций 1: 1: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600 кбит/с для высококачественного видео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1,2 Мбит/с для видео высокой четкости 720p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получения HD-видео 1080p требуется 1,3 Мбит/с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отправки HD-видео 1080p требуется 2,8 Мбит/с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групповых видеоконференций: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600 кбит/с / 1,2 Мбит/с для высококачественного видео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режима галереи и / или 720p HD-видео: 1,5 Мбит/с / 1,5 Мбит/с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получения HD-видео 1080p требуется 2,5 Мбит/с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отправки видео 1080p HD требуется 3,0 Мбит/с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для демонстрации экрана (без мини-видео): 50-75 кбит/с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совместной демонстрации экрана с мини-видео: 50-150 кбит/с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аудио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60-80 кбит/с</a:t>
            </a:r>
          </a:p>
        </p:txBody>
      </p:sp>
      <p:pic>
        <p:nvPicPr>
          <p:cNvPr id="3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2566"/>
            <a:ext cx="1848206" cy="103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85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Рекомендуемая пропускная способность для участников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веб-семинаров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видеозвонков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1: 1: 600 кбит/с для высококачественного видео и 1,2 Мбит/с для HD-видео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для совместного использования экрана (без мини-видео): 50-75 кбит/с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совместного использования экрана с мини-видео: 50-150 кбит/с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аудио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VoiP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60-80 кбит/с</a:t>
            </a:r>
          </a:p>
        </p:txBody>
      </p:sp>
      <p:pic>
        <p:nvPicPr>
          <p:cNvPr id="3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674527" cy="94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3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7540_132-p-fon-dlya-skaipa-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0851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96905" y="4747659"/>
            <a:ext cx="6606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https://www.skype.com/ru/get-skype</a:t>
            </a:r>
            <a:r>
              <a:rPr lang="en-US" sz="3200" dirty="0" smtClean="0">
                <a:hlinkClick r:id="rId3"/>
              </a:rPr>
              <a:t>/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8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808449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55644"/>
              </p:ext>
            </p:extLst>
          </p:nvPr>
        </p:nvGraphicFramePr>
        <p:xfrm>
          <a:off x="385192" y="2276872"/>
          <a:ext cx="8229600" cy="25984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16424"/>
                <a:gridCol w="4413176"/>
              </a:tblGrid>
              <a:tr h="0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Версия для рабочего стола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  <a:endParaRPr lang="ru-RU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Версия</a:t>
                      </a:r>
                    </a:p>
                  </a:txBody>
                  <a:tcPr marR="19050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 7 или более поздней версии</a:t>
                      </a: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Процессор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19050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двухъядерных процессоров с тактовой частотой 1,5 ГГц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Оперативная память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19050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 ГБ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ПО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19050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DirectX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9.0 или более поздней версии</a:t>
                      </a:r>
                      <a:endParaRPr lang="ru-RU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95250" marB="9525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548680"/>
            <a:ext cx="72008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Системные требования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Скайпа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рабочего стола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Windows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atherineasquithgallery.com/uploads/posts/2021-03/1614807540_132-p-fon-dlya-skaipa-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1" y="974876"/>
            <a:ext cx="1800200" cy="101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50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21243"/>
              </p:ext>
            </p:extLst>
          </p:nvPr>
        </p:nvGraphicFramePr>
        <p:xfrm>
          <a:off x="2843808" y="2276872"/>
          <a:ext cx="5544616" cy="41493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99715"/>
                <a:gridCol w="2344901"/>
              </a:tblGrid>
              <a:tr h="222469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</a:t>
                      </a:r>
                      <a:endParaRPr lang="en-US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43764" marT="45588" marB="4558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269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Версия</a:t>
                      </a:r>
                      <a:endParaRPr lang="ru-RU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91176" marT="45588" marB="455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Skype на Mac требуется Mac OS X 10.11 или более поздней версии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43764" marT="45588" marB="45588" anchor="ctr"/>
                </a:tc>
              </a:tr>
              <a:tr h="86409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Процессор</a:t>
                      </a:r>
                      <a:endParaRPr lang="ru-RU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91176" marT="45588" marB="455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Процессор Intel с тактовой частотой не менее 1 ГГц (Core 2 Duo)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43764" marT="45588" marB="45588" anchor="ctr"/>
                </a:tc>
              </a:tr>
              <a:tr h="48505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Оперативная память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91176" marT="45588" marB="455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 ГБ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43764" marT="45588" marB="45588" anchor="ctr"/>
                </a:tc>
              </a:tr>
              <a:tr h="74764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ПО</a:t>
                      </a:r>
                      <a:endParaRPr lang="ru-RU" sz="18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91176" marT="45588" marB="455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Последняя версия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QuickTime</a:t>
                      </a:r>
                      <a:endParaRPr lang="en-US" sz="18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4" marR="43764" marT="45588" marB="45588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89775"/>
            <a:ext cx="7615759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Системные требования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Скайпа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Mac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Примечание.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Пользователи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Mac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OS X 10.9 не смогут обновить версию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Skype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8.49.0.49.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Пользователи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Mac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OS X 10.10 не смогут обновить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skype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версии 8.73.0.92.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atherineasquithgallery.com/uploads/posts/2021-03/1614807540_132-p-fon-dlya-skaipa-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1" y="2420888"/>
            <a:ext cx="1800200" cy="101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2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5877" y="539969"/>
            <a:ext cx="6048672" cy="2277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Системные требования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Скайпа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браузера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: пользователи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7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8/8.1 могут иметь возможность входа, но могут не получить полный интерфейс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Skype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3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браузера.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7989" y="2839669"/>
            <a:ext cx="7560840" cy="15776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Skype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для браузера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 легко использовать в большинстве современных браузеров. Сверьтесь с приведенной ниже таблицей, чтобы убедиться, что предпочитаемый вами браузер поддерживается. </a:t>
            </a:r>
          </a:p>
        </p:txBody>
      </p:sp>
      <p:pic>
        <p:nvPicPr>
          <p:cNvPr id="5" name="Picture 2" descr="https://catherineasquithgallery.com/uploads/posts/2021-03/1614807540_132-p-fon-dlya-skaipa-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0" y="908720"/>
            <a:ext cx="1800200" cy="101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49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45171"/>
              </p:ext>
            </p:extLst>
          </p:nvPr>
        </p:nvGraphicFramePr>
        <p:xfrm>
          <a:off x="467544" y="836712"/>
          <a:ext cx="8136904" cy="45829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18202"/>
                <a:gridCol w="1818202"/>
                <a:gridCol w="1818202"/>
                <a:gridCol w="2682298"/>
              </a:tblGrid>
              <a:tr h="207967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</a:rPr>
                        <a:t>Браузер</a:t>
                      </a:r>
                      <a:endParaRPr lang="ru-RU" sz="1200" dirty="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</a:rPr>
                        <a:t>Платформа</a:t>
                      </a:r>
                      <a:endParaRPr lang="ru-RU" sz="1200" dirty="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Сообщения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Звонки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4395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Microsoft Edge (версия 87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5938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Microsoft Edge (Chromium) (</a:t>
                      </a:r>
                      <a:r>
                        <a:rPr lang="ru-RU" sz="1200">
                          <a:effectLst/>
                        </a:rPr>
                        <a:t>версия 87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4395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Microsoft Edge (версия 43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Телефон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4395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Google Chrome (версия 87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20796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Google Chrome</a:t>
                      </a:r>
                      <a:endParaRPr lang="en-US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Телефон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36233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Safari (версия 13.1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36233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Safari (версия 13.1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Телефон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67106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Браузеры на основе Chromium (версии 87 и выше)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4395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>
                          <a:effectLst/>
                        </a:rPr>
                        <a:t>Браузеры на основе </a:t>
                      </a:r>
                      <a:r>
                        <a:rPr lang="en-US" sz="1200">
                          <a:effectLst/>
                        </a:rPr>
                        <a:t>Chromium</a:t>
                      </a:r>
                      <a:endParaRPr lang="en-US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Телефон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  <a:tr h="3623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Firefox</a:t>
                      </a:r>
                      <a:endParaRPr lang="en-US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</a:rPr>
                        <a:t>Поддерживается</a:t>
                      </a:r>
                      <a:endParaRPr lang="ru-RU" sz="1200">
                        <a:effectLst/>
                        <a:latin typeface="system-ui"/>
                      </a:endParaRPr>
                    </a:p>
                  </a:txBody>
                  <a:tcPr marL="2680" marR="53600" marT="26800" marB="268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</a:rPr>
                        <a:t>Частично поддерживаемая (звук)</a:t>
                      </a:r>
                      <a:endParaRPr lang="ru-RU" sz="1200" dirty="0">
                        <a:effectLst/>
                        <a:latin typeface="system-ui"/>
                      </a:endParaRPr>
                    </a:p>
                  </a:txBody>
                  <a:tcPr marL="2680" marR="2680" marT="26800" marB="26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747" y="3645024"/>
            <a:ext cx="6264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zoom.us/ru</a:t>
            </a:r>
            <a:endParaRPr lang="ru-RU" dirty="0" smtClean="0"/>
          </a:p>
          <a:p>
            <a:r>
              <a:rPr lang="ru-RU" dirty="0" err="1"/>
              <a:t>Zoom</a:t>
            </a:r>
            <a:r>
              <a:rPr lang="ru-RU" dirty="0"/>
              <a:t> - это платформа для проведения интернет-занятий и конференций.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всем мире многие преподаватели, спикеры и учащиеся используют ее для дистанционного обучения</a:t>
            </a:r>
            <a:endParaRPr lang="ru-RU" dirty="0"/>
          </a:p>
        </p:txBody>
      </p:sp>
      <p:pic>
        <p:nvPicPr>
          <p:cNvPr id="3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528393" cy="198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07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Используйте </a:t>
            </a:r>
            <a:r>
              <a:rPr lang="ru-RU" dirty="0" err="1"/>
              <a:t>Скайп</a:t>
            </a:r>
            <a:r>
              <a:rPr lang="ru-RU" dirty="0"/>
              <a:t> на следующих платформах: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82167"/>
              </p:ext>
            </p:extLst>
          </p:nvPr>
        </p:nvGraphicFramePr>
        <p:xfrm>
          <a:off x="467541" y="1412776"/>
          <a:ext cx="8136906" cy="48000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68453"/>
                <a:gridCol w="4068453"/>
              </a:tblGrid>
              <a:tr h="24540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Платформа</a:t>
                      </a: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Последние версии</a:t>
                      </a:r>
                    </a:p>
                  </a:txBody>
                  <a:tcPr marL="0" marR="0" marT="50288" marB="50288" anchor="ctr"/>
                </a:tc>
              </a:tr>
              <a:tr h="9695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Телефон или планшет с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Android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Хромбук</a:t>
                      </a:r>
                      <a:endParaRPr lang="ru-RU" sz="1400" b="0" dirty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для Android 8.0 и более поздних версий 8.110.0.218</a:t>
                      </a:r>
                      <a:b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для Android 6.0–7.1.2 версии 8.96.0.409</a:t>
                      </a:r>
                    </a:p>
                  </a:txBody>
                  <a:tcPr marL="0" marR="0" marT="50288" marB="50288" anchor="ctr"/>
                </a:tc>
              </a:tr>
              <a:tr h="2454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iOS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iOS 8.110.0.218</a:t>
                      </a:r>
                    </a:p>
                  </a:txBody>
                  <a:tcPr marL="0" marR="0" marT="50288" marB="50288" anchor="ctr"/>
                </a:tc>
              </a:tr>
              <a:tr h="9695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Mac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 (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 10.11 и выше) версии 8.110.0.218</a:t>
                      </a:r>
                    </a:p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 (OS 10.10)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версии 8.73.0.92</a:t>
                      </a:r>
                      <a:b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 (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 10.9) версии 8.49.0.49</a:t>
                      </a:r>
                      <a:endParaRPr lang="ru-RU" sz="1400" b="0">
                        <a:solidFill>
                          <a:srgbClr val="2B2B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288" marB="50288" anchor="ctr"/>
                </a:tc>
              </a:tr>
              <a:tr h="3902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Linux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для Linux версии 8.110.0.218</a:t>
                      </a:r>
                    </a:p>
                  </a:txBody>
                  <a:tcPr marL="0" marR="0" marT="50288" marB="50288" anchor="ctr"/>
                </a:tc>
              </a:tr>
              <a:tr h="3902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Windows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 Desktop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версии 8.110.0.218</a:t>
                      </a:r>
                    </a:p>
                  </a:txBody>
                  <a:tcPr marL="0" marR="0" marT="50288" marB="50288" anchor="ctr"/>
                </a:tc>
              </a:tr>
              <a:tr h="3902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Windows 10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Windows 11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 10 &amp; 11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версии 8.110.0.218</a:t>
                      </a:r>
                    </a:p>
                  </a:txBody>
                  <a:tcPr marL="0" marR="0" marT="50288" marB="50288" anchor="ctr"/>
                </a:tc>
              </a:tr>
              <a:tr h="5350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Amazon Kindle Fire HD/HDX</a:t>
                      </a:r>
                      <a:endParaRPr lang="en-US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Amazon Kindle Fire HD/HDX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версии 8.110.0.218</a:t>
                      </a:r>
                    </a:p>
                  </a:txBody>
                  <a:tcPr marL="0" marR="0" marT="50288" marB="50288" anchor="ctr"/>
                </a:tc>
              </a:tr>
              <a:tr h="39023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Планшет </a:t>
                      </a:r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Amazon Fire HD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00577" marT="50288" marB="5028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Skype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Amazon Fire HD tablet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версии 8.15.0.395</a:t>
                      </a:r>
                    </a:p>
                  </a:txBody>
                  <a:tcPr marL="0" marR="0" marT="50288" marB="50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Начало работы: установка приложения </a:t>
            </a:r>
            <a:r>
              <a:rPr lang="ru-RU" b="1" dirty="0" err="1"/>
              <a:t>Zoom</a:t>
            </a:r>
            <a:r>
              <a:rPr lang="ru-RU" b="1" dirty="0"/>
              <a:t> на компьютер/планшет/смартфон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2.1. </a:t>
            </a:r>
            <a:r>
              <a:rPr lang="ru-RU" dirty="0"/>
              <a:t>Для начала работы Вам обязательно понадобится приложение на любом электронном устройстве.</a:t>
            </a:r>
          </a:p>
          <a:p>
            <a:r>
              <a:rPr lang="ru-RU" b="1" i="1" dirty="0"/>
              <a:t>2.2. </a:t>
            </a:r>
            <a:r>
              <a:rPr lang="ru-RU" dirty="0"/>
              <a:t>Зайдите на страницу</a:t>
            </a:r>
            <a:r>
              <a:rPr lang="ru-RU" b="1" i="1" dirty="0"/>
              <a:t> </a:t>
            </a:r>
            <a:r>
              <a:rPr lang="ru-RU" u="sng" dirty="0"/>
              <a:t>https://zoom.us/download</a:t>
            </a:r>
            <a:r>
              <a:rPr lang="ru-RU" b="1" i="1" dirty="0"/>
              <a:t> </a:t>
            </a:r>
            <a:r>
              <a:rPr lang="ru-RU" dirty="0"/>
              <a:t>и выберите нужную опцию:</a:t>
            </a:r>
          </a:p>
          <a:p>
            <a:pPr lvl="0"/>
            <a:r>
              <a:rPr lang="ru-RU" dirty="0"/>
              <a:t>Для компьютера: “Клиент </a:t>
            </a:r>
            <a:r>
              <a:rPr lang="ru-RU" dirty="0" err="1"/>
              <a:t>Zoom</a:t>
            </a:r>
            <a:r>
              <a:rPr lang="ru-RU" dirty="0"/>
              <a:t> для конференций”</a:t>
            </a:r>
          </a:p>
          <a:p>
            <a:pPr lvl="0"/>
            <a:r>
              <a:rPr lang="ru-RU" dirty="0"/>
              <a:t>Для смартфона / планшета: “Мобильные приложения </a:t>
            </a:r>
            <a:r>
              <a:rPr lang="ru-RU" dirty="0" err="1"/>
              <a:t>Zoom</a:t>
            </a:r>
            <a:r>
              <a:rPr lang="ru-RU" dirty="0"/>
              <a:t>”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Установка на компьютере: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2.3. </a:t>
            </a:r>
            <a:r>
              <a:rPr lang="ru-RU" dirty="0"/>
              <a:t>Скачайте файл из раздела</a:t>
            </a:r>
            <a:r>
              <a:rPr lang="ru-RU" b="1" dirty="0"/>
              <a:t> “Клиент </a:t>
            </a:r>
            <a:r>
              <a:rPr lang="ru-RU" b="1" dirty="0" err="1"/>
              <a:t>Zoom</a:t>
            </a:r>
            <a:r>
              <a:rPr lang="ru-RU" b="1" dirty="0"/>
              <a:t> для конференций”. </a:t>
            </a:r>
            <a:r>
              <a:rPr lang="ru-RU" dirty="0"/>
              <a:t>После загрузки</a:t>
            </a:r>
            <a:r>
              <a:rPr lang="ru-RU" b="1" dirty="0"/>
              <a:t> </a:t>
            </a:r>
            <a:r>
              <a:rPr lang="ru-RU" dirty="0"/>
              <a:t>откройте файл запуска программы и выполните шаги по установке программы. На компьютерах с операционной системой </a:t>
            </a:r>
            <a:r>
              <a:rPr lang="ru-RU" dirty="0" err="1"/>
              <a:t>Windows</a:t>
            </a:r>
            <a:r>
              <a:rPr lang="ru-RU" dirty="0"/>
              <a:t> установка приложения выглядит как полоса загрузки.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5157192"/>
            <a:ext cx="3721735" cy="1200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14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523557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5"/>
            <a:ext cx="32988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14499" y="317212"/>
            <a:ext cx="62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открывшемся окне выберите опцию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“Войти в систему”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600" y="1001161"/>
            <a:ext cx="690415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Введите почту,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указанную при регистрации,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пароль.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Нажмите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галочку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выполнять выход»,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если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хотите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каждом входе в программу вводить почту и пароль. Нажмите кнопку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«Войти в систему»,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чтобы начать работать в приложении.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41960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2.6. </a:t>
            </a:r>
            <a:r>
              <a:rPr lang="ru-RU" dirty="0"/>
              <a:t>Теперь Вы готовы проводить онлайн-</a:t>
            </a:r>
            <a:r>
              <a:rPr lang="ru-RU" dirty="0" err="1"/>
              <a:t>трансляции.</a:t>
            </a:r>
            <a:r>
              <a:rPr lang="ru-RU" i="1" dirty="0" err="1"/>
              <a:t>Установка</a:t>
            </a:r>
            <a:r>
              <a:rPr lang="ru-RU" i="1" dirty="0"/>
              <a:t> на смартфоне/планшет</a:t>
            </a:r>
            <a:r>
              <a:rPr lang="ru-RU" dirty="0"/>
              <a:t>. Найдите в </a:t>
            </a:r>
            <a:r>
              <a:rPr lang="ru-RU" dirty="0" err="1"/>
              <a:t>AppStore</a:t>
            </a:r>
            <a:r>
              <a:rPr lang="ru-RU" dirty="0"/>
              <a:t> или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Play</a:t>
            </a:r>
            <a:r>
              <a:rPr lang="ru-RU" dirty="0"/>
              <a:t> приложение «</a:t>
            </a:r>
            <a:r>
              <a:rPr lang="ru-RU" dirty="0" err="1"/>
              <a:t>Zoom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 </a:t>
            </a:r>
            <a:r>
              <a:rPr lang="ru-RU" dirty="0" err="1"/>
              <a:t>Meetings</a:t>
            </a:r>
            <a:r>
              <a:rPr lang="ru-RU" dirty="0"/>
              <a:t>» и установите его.</a:t>
            </a:r>
          </a:p>
          <a:p>
            <a:pPr lvl="0"/>
            <a:r>
              <a:rPr lang="ru-RU" dirty="0"/>
              <a:t>Выполните шаги по авторизации в приложении аналогично пп.2.3-2.6.</a:t>
            </a:r>
          </a:p>
        </p:txBody>
      </p:sp>
    </p:spTree>
    <p:extLst>
      <p:ext uri="{BB962C8B-B14F-4D97-AF65-F5344CB8AC3E}">
        <p14:creationId xmlns:p14="http://schemas.microsoft.com/office/powerpoint/2010/main" val="230646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6" y="434862"/>
            <a:ext cx="612990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88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Calibri Light"/>
                <a:cs typeface="Arial" pitchFamily="34" charset="0"/>
              </a:rPr>
              <a:t>Начало работы: знакомство с приложением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нажатия на иконку приложения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Вами откроется рабочее окно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1375" r="25230" b="26962"/>
          <a:stretch>
            <a:fillRect/>
          </a:stretch>
        </p:blipFill>
        <p:spPr bwMode="auto">
          <a:xfrm>
            <a:off x="1619672" y="2492896"/>
            <a:ext cx="6245225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4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3.2. </a:t>
            </a:r>
            <a:r>
              <a:rPr lang="ru-RU" dirty="0"/>
              <a:t>Вся основная работа идет через кнопку </a:t>
            </a:r>
            <a:r>
              <a:rPr lang="ru-RU" b="1" dirty="0"/>
              <a:t>«Новая конференция»</a:t>
            </a:r>
            <a:r>
              <a:rPr lang="ru-RU" dirty="0"/>
              <a:t> - через нее преподаватель может начать свой </a:t>
            </a:r>
            <a:r>
              <a:rPr lang="ru-RU" dirty="0" err="1"/>
              <a:t>вебинар</a:t>
            </a:r>
            <a:r>
              <a:rPr lang="ru-RU" dirty="0"/>
              <a:t>.</a:t>
            </a:r>
          </a:p>
          <a:p>
            <a:r>
              <a:rPr lang="ru-RU" b="1" dirty="0"/>
              <a:t>3.3. </a:t>
            </a:r>
            <a:r>
              <a:rPr lang="ru-RU" dirty="0"/>
              <a:t>Кнопка «Войти» потребуется только в том случае, если Вы захотите подключиться к </a:t>
            </a:r>
            <a:r>
              <a:rPr lang="ru-RU" dirty="0" err="1"/>
              <a:t>вебинару</a:t>
            </a:r>
            <a:r>
              <a:rPr lang="ru-RU" dirty="0"/>
              <a:t> коллеги.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3.4. </a:t>
            </a:r>
            <a:r>
              <a:rPr lang="ru-RU" dirty="0"/>
              <a:t>Кнопка</a:t>
            </a:r>
            <a:r>
              <a:rPr lang="ru-RU" b="1" dirty="0"/>
              <a:t> «Запланировать» </a:t>
            </a:r>
            <a:r>
              <a:rPr lang="ru-RU" dirty="0"/>
              <a:t>позволяет выставить заранее название </a:t>
            </a:r>
            <a:r>
              <a:rPr lang="ru-RU" dirty="0" err="1"/>
              <a:t>вебинара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дату и</a:t>
            </a:r>
            <a:r>
              <a:rPr lang="ru-RU" b="1" dirty="0"/>
              <a:t> </a:t>
            </a:r>
            <a:r>
              <a:rPr lang="ru-RU" dirty="0"/>
              <a:t>ссылку на него заранее (это дает возможность разослать ссылку участникам до начала </a:t>
            </a:r>
            <a:r>
              <a:rPr lang="ru-RU" dirty="0" err="1"/>
              <a:t>вебинара</a:t>
            </a:r>
            <a:r>
              <a:rPr lang="ru-RU" dirty="0"/>
              <a:t>, а также выставить дополнительные настройки и добавить мероприятие в свой </a:t>
            </a:r>
            <a:r>
              <a:rPr lang="ru-RU" dirty="0" err="1"/>
              <a:t>Google</a:t>
            </a:r>
            <a:r>
              <a:rPr lang="ru-RU" dirty="0"/>
              <a:t>-календарь)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3.5. </a:t>
            </a:r>
            <a:r>
              <a:rPr lang="ru-RU" dirty="0"/>
              <a:t>Кнопка</a:t>
            </a:r>
            <a:r>
              <a:rPr lang="ru-RU" b="1" dirty="0"/>
              <a:t> «Демонстрации экрана» </a:t>
            </a:r>
            <a:r>
              <a:rPr lang="ru-RU" dirty="0"/>
              <a:t>позволяет подключиться к другому </a:t>
            </a:r>
            <a:r>
              <a:rPr lang="ru-RU" dirty="0" err="1"/>
              <a:t>вебинару</a:t>
            </a:r>
            <a:r>
              <a:rPr lang="ru-RU" b="1" dirty="0"/>
              <a:t> </a:t>
            </a:r>
            <a:r>
              <a:rPr lang="ru-RU" dirty="0"/>
              <a:t>(при</a:t>
            </a:r>
            <a:r>
              <a:rPr lang="ru-RU" b="1" dirty="0"/>
              <a:t> </a:t>
            </a:r>
            <a:r>
              <a:rPr lang="ru-RU" dirty="0"/>
              <a:t>наличии идентификатора) и показывать свой экран.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3.6. </a:t>
            </a:r>
            <a:r>
              <a:rPr lang="ru-RU" dirty="0"/>
              <a:t>Вверху расположена панель,</a:t>
            </a:r>
            <a:r>
              <a:rPr lang="ru-RU" b="1" dirty="0"/>
              <a:t> </a:t>
            </a:r>
            <a:r>
              <a:rPr lang="ru-RU" dirty="0"/>
              <a:t>где можно просмотреть сохраненную историю чатов,</a:t>
            </a:r>
            <a:r>
              <a:rPr lang="ru-RU" b="1" dirty="0"/>
              <a:t> </a:t>
            </a:r>
            <a:r>
              <a:rPr lang="ru-RU" dirty="0"/>
              <a:t>прошедшие и будущие конференции и добавленные контакты в </a:t>
            </a:r>
            <a:r>
              <a:rPr lang="ru-RU" dirty="0" err="1"/>
              <a:t>Zoom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3.7. </a:t>
            </a:r>
            <a:r>
              <a:rPr lang="ru-RU" dirty="0"/>
              <a:t>В правом верхнем углу также расположена кнопка Настроек приложения, изображенная в виде шестеренки. </a:t>
            </a:r>
            <a:r>
              <a:rPr lang="ru-RU" b="1" u="sng" dirty="0"/>
              <a:t>ВАЖНО</a:t>
            </a:r>
            <a:r>
              <a:rPr lang="ru-RU" u="sng" dirty="0"/>
              <a:t>:</a:t>
            </a:r>
            <a:r>
              <a:rPr lang="ru-RU" dirty="0"/>
              <a:t> это только часть настроек, по большей части связанных с самим приложением. </a:t>
            </a:r>
            <a:r>
              <a:rPr lang="ru-RU" i="1" dirty="0"/>
              <a:t>О расширенных настройках, необходимых</a:t>
            </a:r>
            <a:r>
              <a:rPr lang="ru-RU" dirty="0"/>
              <a:t> </a:t>
            </a:r>
            <a:r>
              <a:rPr lang="ru-RU" i="1" dirty="0"/>
              <a:t>педагогу, будет идти речь в отдельной главе (№6) этого документа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034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57808" y="508000"/>
            <a:ext cx="802838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3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Calibri Light" charset="-52"/>
                <a:cs typeface="Arial" pitchFamily="34" charset="0"/>
              </a:rPr>
              <a:t>Организация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Calibri Light" charset="-52"/>
                <a:cs typeface="Arial" pitchFamily="34" charset="0"/>
              </a:rPr>
              <a:t>вебинара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ВАЖНО: на бесплатном аккаунте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конференция для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чем 2-х участников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длится 40 минут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Несмотря на то, что во время карантина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дает несколько подключений длительностью более 40 минут в качестве подарка, через 4-5 семинаров это ограничение возвращается. После этого каждый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потребует нового подключения каждые 40 мин/генерацию новой ссылки.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организуется с помощью кнопки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«Новая конференция»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прежде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ее нажать, потребуются дополнительные настройки из п.4.2.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454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6971" y="1135880"/>
            <a:ext cx="68762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можно организовывать в двух режимах: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Режим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«Мгновенная конференция»,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которой каждый раз создается новая ссылка доступа (предустановленный вариант);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С использованием личного идентификатора конференции (PMI);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Режим можно выбрать, нажав на кнопку выпадающего меню справа от надписи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«Новая конференция».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2244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44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92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4.3. </a:t>
            </a:r>
            <a:r>
              <a:rPr lang="ru-RU" dirty="0"/>
              <a:t>На первое время рекомендуется ставить </a:t>
            </a:r>
            <a:r>
              <a:rPr lang="ru-RU" u="sng" dirty="0"/>
              <a:t>галочку</a:t>
            </a:r>
            <a:r>
              <a:rPr lang="ru-RU" b="1" dirty="0"/>
              <a:t> </a:t>
            </a:r>
            <a:r>
              <a:rPr lang="ru-RU" dirty="0"/>
              <a:t>«Использовать мой личный</a:t>
            </a:r>
            <a:r>
              <a:rPr lang="ru-RU" b="1" dirty="0"/>
              <a:t> </a:t>
            </a:r>
            <a:r>
              <a:rPr lang="ru-RU" dirty="0"/>
              <a:t>идентификатор»: такая настройка позволит создать Вам </a:t>
            </a:r>
            <a:r>
              <a:rPr lang="ru-RU" u="sng" dirty="0"/>
              <a:t>постоянную</a:t>
            </a:r>
            <a:r>
              <a:rPr lang="ru-RU" dirty="0"/>
              <a:t> ссылку на Ваш </a:t>
            </a:r>
            <a:r>
              <a:rPr lang="ru-RU" dirty="0" err="1"/>
              <a:t>вебинар</a:t>
            </a:r>
            <a:r>
              <a:rPr lang="ru-RU" dirty="0"/>
              <a:t>. Это облегчит </a:t>
            </a:r>
            <a:r>
              <a:rPr lang="ru-RU" dirty="0" err="1"/>
              <a:t>переподключение</a:t>
            </a:r>
            <a:r>
              <a:rPr lang="ru-RU" dirty="0"/>
              <a:t> через 40 минут, а также позволит высылать ссылку заранее обучающимся. Также это позволит подключаться к занятиям тем учащимся, которые по каким-то причинам не смогли присоединиться со своей группой. Это же, по сути, является и ограничением. Если Вы не хотите, чтобы другие участники посещали Ваши онлайн-занятия с группой, то в дополнительных настройках можно выставить </a:t>
            </a:r>
            <a:r>
              <a:rPr lang="ru-RU" b="1" dirty="0"/>
              <a:t>«Зал ожидания»</a:t>
            </a:r>
            <a:r>
              <a:rPr lang="ru-RU" dirty="0"/>
              <a:t> для ручного добавления участников;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4.4. </a:t>
            </a:r>
            <a:r>
              <a:rPr lang="ru-RU" dirty="0"/>
              <a:t>При режиме без использования личного идентификатора каждые</a:t>
            </a:r>
            <a:r>
              <a:rPr lang="ru-RU" b="1" dirty="0"/>
              <a:t> </a:t>
            </a:r>
            <a:r>
              <a:rPr lang="ru-RU" dirty="0"/>
              <a:t>40</a:t>
            </a:r>
            <a:r>
              <a:rPr lang="ru-RU" b="1" dirty="0"/>
              <a:t> </a:t>
            </a:r>
            <a:r>
              <a:rPr lang="ru-RU" dirty="0"/>
              <a:t>минут будет</a:t>
            </a:r>
            <a:r>
              <a:rPr lang="ru-RU" b="1" dirty="0"/>
              <a:t> </a:t>
            </a:r>
            <a:r>
              <a:rPr lang="ru-RU" dirty="0"/>
              <a:t>создаваться новая ссылка, которую нужно высылать учащимся.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4.5. </a:t>
            </a:r>
            <a:r>
              <a:rPr lang="ru-RU" dirty="0"/>
              <a:t>В этом же меню настроек Вы можете выбрать,</a:t>
            </a:r>
            <a:r>
              <a:rPr lang="ru-RU" b="1" dirty="0"/>
              <a:t> </a:t>
            </a:r>
            <a:r>
              <a:rPr lang="ru-RU" dirty="0"/>
              <a:t>включать ли автоматически камеру</a:t>
            </a:r>
            <a:r>
              <a:rPr lang="ru-RU" b="1" dirty="0"/>
              <a:t> </a:t>
            </a:r>
            <a:r>
              <a:rPr lang="ru-RU" dirty="0"/>
              <a:t>Вашего ноутбука или нет (Поставьте галочку около </a:t>
            </a:r>
            <a:r>
              <a:rPr lang="ru-RU" b="1" dirty="0"/>
              <a:t>«Начать с видеоизображением»</a:t>
            </a:r>
            <a:r>
              <a:rPr lang="ru-RU" dirty="0"/>
              <a:t> на случай, если Вам сразу нужна </a:t>
            </a:r>
            <a:r>
              <a:rPr lang="ru-RU" dirty="0" err="1"/>
              <a:t>вебкамера</a:t>
            </a:r>
            <a:r>
              <a:rPr lang="ru-RU" dirty="0"/>
              <a:t>)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4.6. </a:t>
            </a:r>
            <a:r>
              <a:rPr lang="ru-RU" dirty="0"/>
              <a:t>После того,</a:t>
            </a:r>
            <a:r>
              <a:rPr lang="ru-RU" b="1" dirty="0"/>
              <a:t> </a:t>
            </a:r>
            <a:r>
              <a:rPr lang="ru-RU" dirty="0"/>
              <a:t>как Вы выбрали настройки и нажали кнопку</a:t>
            </a:r>
            <a:r>
              <a:rPr lang="ru-RU" b="1" dirty="0"/>
              <a:t> «Новая конференция» </a:t>
            </a:r>
            <a:r>
              <a:rPr lang="ru-RU" dirty="0"/>
              <a:t>откроется окно непосредственно с </a:t>
            </a:r>
            <a:r>
              <a:rPr lang="ru-RU" dirty="0" err="1"/>
              <a:t>вебинаром</a:t>
            </a:r>
            <a:r>
              <a:rPr lang="ru-RU" dirty="0"/>
              <a:t>. Иногда окно </a:t>
            </a:r>
            <a:r>
              <a:rPr lang="ru-RU" dirty="0" err="1"/>
              <a:t>Zoom</a:t>
            </a:r>
            <a:r>
              <a:rPr lang="ru-RU" dirty="0"/>
              <a:t> расширяется на весь экран, закрывая собой все остальные приложения, зачастую это неудобно. В таком случае нажмите кнопку ESC, и компактная версия вернется.</a:t>
            </a:r>
          </a:p>
        </p:txBody>
      </p:sp>
    </p:spTree>
    <p:extLst>
      <p:ext uri="{BB962C8B-B14F-4D97-AF65-F5344CB8AC3E}">
        <p14:creationId xmlns:p14="http://schemas.microsoft.com/office/powerpoint/2010/main" val="407607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1640" y="1513108"/>
            <a:ext cx="604867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Зайдите на страницу платформы: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https://zoom.us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правом верхнем углу нажмите на кнопку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“Зарегистрируйтесь бесплатно”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(здесь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далее нужные кнопки и команды будут обведены красным)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6549"/>
            <a:ext cx="6173788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3608" y="656417"/>
            <a:ext cx="7106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Введите адрес Вашей почты,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проверочный код и нажмите кнопку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“Регистрация”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3510" y="2223135"/>
            <a:ext cx="3776980" cy="24117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1.3. </a:t>
            </a:r>
            <a:r>
              <a:rPr lang="ru-RU" dirty="0"/>
              <a:t>Введите адрес Вашей почты,</a:t>
            </a:r>
            <a:r>
              <a:rPr lang="ru-RU" b="1" dirty="0"/>
              <a:t> </a:t>
            </a:r>
            <a:r>
              <a:rPr lang="ru-RU" dirty="0"/>
              <a:t>проверочный код и нажмите кнопку</a:t>
            </a:r>
            <a:r>
              <a:rPr lang="ru-RU" b="1" dirty="0"/>
              <a:t> “Регистрация”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9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13396" y="1541403"/>
            <a:ext cx="6084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нажатия кнопки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«Регистрация»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увидите следующую надпись: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3550"/>
            <a:ext cx="45434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1167" y="571785"/>
            <a:ext cx="6552728" cy="17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Откройте свою почту.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Активируйте аккаунт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пройдя по ссылке в письме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случае, если письмо не пришло в течение 10 минут, проверьте папку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«Спам»)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912938"/>
            <a:ext cx="6775973" cy="36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2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62675" y="528362"/>
            <a:ext cx="72362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нажатия на кнопку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«Активировать аккаунт»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попросят ввести свое имя,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фамилию и придумать пароль для доступа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Обратите внимание, что пароль должен содержать буквы разного регистра и цифры, а также быть длиной не менее 8 символов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1700808"/>
            <a:ext cx="2583971" cy="26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064" y="4941168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.7.  </a:t>
            </a:r>
            <a:r>
              <a:rPr lang="ru-RU" dirty="0"/>
              <a:t>После указания регистрационных данных и пароля нажмите кнопку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«Продолжить».</a:t>
            </a:r>
            <a:r>
              <a:rPr lang="ru-RU" dirty="0"/>
              <a:t> </a:t>
            </a:r>
            <a:r>
              <a:rPr lang="ru-RU" b="1" u="sng" dirty="0"/>
              <a:t>Поздравляем, Вы зарегистрировались на платформе </a:t>
            </a:r>
            <a:r>
              <a:rPr lang="ru-RU" b="1" u="sng" dirty="0" err="1"/>
              <a:t>Zoom</a:t>
            </a:r>
            <a:r>
              <a:rPr lang="ru-RU" dirty="0"/>
              <a:t> и теперь можете начинать работать.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35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88969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Системные 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Подключение к интернету - (широкополосный) проводной или беспроводной (3G или 4G / LTE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Динамики и микрофон - встроенные или USB или беспроводные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Веб-камера или HD-веб-камера - встроенная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USB;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HD-камера или HD-видеокамера с картой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видеозахвата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См. список: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support.zoom.com/hc/en/article?id=zm_kb&amp;sysparm_article=KB0064819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для виртуальных камер, используемое с программным обеспечением для трансляции, например OBS, или с IP-камерами.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macOS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требуется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3"/>
              </a:rPr>
              <a:t>Zoom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3"/>
              </a:rPr>
              <a:t>Desktop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3"/>
              </a:rPr>
              <a:t>Client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 5.1.1 или более поздней версии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7920880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1.1 Требования к оборудованию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программному обеспечению.</a:t>
            </a:r>
          </a:p>
        </p:txBody>
      </p:sp>
      <p:pic>
        <p:nvPicPr>
          <p:cNvPr id="2050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62666"/>
            <a:ext cx="1674527" cy="94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99288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Поддерживаемые операционные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 8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8.1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Vista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пакетом обновления 1 или более поздней версии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Windows XP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пакетом обновления 3 или более поздней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версии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Mac OS X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MacOS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более поздней версии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Ubuntu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12.04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Мята 17.1 или выше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 Hat Enterprise Linux 6.4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Oracle Linux 6.4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6.4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Fedora 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OpenSUSE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13.2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выше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ArchLinux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64-битная версия)</a:t>
            </a:r>
          </a:p>
        </p:txBody>
      </p:sp>
      <p:pic>
        <p:nvPicPr>
          <p:cNvPr id="3074" name="Picture 2" descr="https://ds-service39.ru/wp-content/uploads/1/8/2/182332c353141097e064a17aecf08d2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16990" r="8244" b="23762"/>
          <a:stretch/>
        </p:blipFill>
        <p:spPr bwMode="auto">
          <a:xfrm>
            <a:off x="5361426" y="3933056"/>
            <a:ext cx="283197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ybersport.metaratings.ru/storage/images/73/a0/73a04faba0ab20d9be2f1dfff7831e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562"/>
            <a:ext cx="1674527" cy="94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0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1007</Words>
  <Application>Microsoft Office PowerPoint</Application>
  <PresentationFormat>Экран (4:3)</PresentationFormat>
  <Paragraphs>230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72</cp:revision>
  <dcterms:created xsi:type="dcterms:W3CDTF">2024-03-01T06:51:19Z</dcterms:created>
  <dcterms:modified xsi:type="dcterms:W3CDTF">2024-05-08T03:51:41Z</dcterms:modified>
</cp:coreProperties>
</file>