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embeddedFontLst>
    <p:embeddedFont>
      <p:font typeface="Playfair Display"/>
      <p:regular r:id="rId54"/>
      <p:bold r:id="rId55"/>
      <p:italic r:id="rId56"/>
      <p:boldItalic r:id="rId57"/>
    </p:embeddedFont>
    <p:embeddedFont>
      <p:font typeface="Lobster"/>
      <p:regular r:id="rId58"/>
    </p:embeddedFont>
    <p:embeddedFont>
      <p:font typeface="Lato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71DD9B2-7430-4B84-A43B-E92AC7AFC67B}">
  <a:tblStyle styleId="{371DD9B2-7430-4B84-A43B-E92AC7AFC6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boldItalic.fntdata"/><Relationship Id="rId61" Type="http://schemas.openxmlformats.org/officeDocument/2006/relationships/font" Target="fonts/Lato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Lato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PlayfairDisplay-bold.fntdata"/><Relationship Id="rId10" Type="http://schemas.openxmlformats.org/officeDocument/2006/relationships/slide" Target="slides/slide4.xml"/><Relationship Id="rId54" Type="http://schemas.openxmlformats.org/officeDocument/2006/relationships/font" Target="fonts/PlayfairDisplay-regular.fntdata"/><Relationship Id="rId13" Type="http://schemas.openxmlformats.org/officeDocument/2006/relationships/slide" Target="slides/slide7.xml"/><Relationship Id="rId57" Type="http://schemas.openxmlformats.org/officeDocument/2006/relationships/font" Target="fonts/PlayfairDisplay-boldItalic.fntdata"/><Relationship Id="rId12" Type="http://schemas.openxmlformats.org/officeDocument/2006/relationships/slide" Target="slides/slide6.xml"/><Relationship Id="rId56" Type="http://schemas.openxmlformats.org/officeDocument/2006/relationships/font" Target="fonts/PlayfairDisplay-italic.fntdata"/><Relationship Id="rId15" Type="http://schemas.openxmlformats.org/officeDocument/2006/relationships/slide" Target="slides/slide9.xml"/><Relationship Id="rId59" Type="http://schemas.openxmlformats.org/officeDocument/2006/relationships/font" Target="fonts/Lato-regular.fntdata"/><Relationship Id="rId14" Type="http://schemas.openxmlformats.org/officeDocument/2006/relationships/slide" Target="slides/slide8.xml"/><Relationship Id="rId58" Type="http://schemas.openxmlformats.org/officeDocument/2006/relationships/font" Target="fonts/Lobster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f607cec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f607cec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f607cec8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f607cec8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f607cec8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7f607cec8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7f607cec8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7f607cec8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f607cec8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f607cec8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7f607cec8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7f607cec8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f607cec8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7f607cec8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7f607cec8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7f607cec8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f607cec8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f607cec8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276ec68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276ec68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05af5f75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805af5f75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276ec68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276ec68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2e1bfe2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2e1bfe2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2e1bfe2b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2e1bfe2b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2e1bfe2b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2e1bfe2b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2e1bfe2b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82e1bfe2b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2e1bfe2b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82e1bfe2b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2e1bfe2b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82e1bfe2b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2e1bfe2b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82e1bfe2b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82e1bfe2b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82e1bfe2b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2e1bfe2b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82e1bfe2b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05af5f75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805af5f75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82e1bfe2b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82e1bfe2b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3a9e685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83a9e685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83a9e6857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83a9e6857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3a9e6857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83a9e6857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3a9e6857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83a9e6857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47a37881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847a3788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83a9e6857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83a9e6857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3a9e6857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83a9e6857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83a9e6857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83a9e6857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3a9e6857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83a9e6857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05af5f755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05af5f75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3a9e6857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83a9e6857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83a9e6857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83a9e6857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6531acf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86531acf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83a9e6857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83a9e6857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83a9e68573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83a9e68573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83a9e6857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83a9e6857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83a9e6857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83a9e6857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83a9e68573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83a9e68573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05af5f75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05af5f75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805af5f75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805af5f75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05af5f755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05af5f75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805af5f755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805af5f755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05af5f755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805af5f75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96250" y="933975"/>
            <a:ext cx="2951400" cy="308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288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Драма «Гроза». История создания, система образов, приемы раскрытия характеров героев. Своеобразие конфликта. Смысл названия</a:t>
            </a:r>
            <a:endParaRPr sz="2288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562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Тест.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11700" y="682350"/>
            <a:ext cx="8520600" cy="38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AutoNum type="arabicPeriod"/>
            </a:pPr>
            <a:r>
              <a:rPr lang="ru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каком году написана драма “Гроза”?</a:t>
            </a:r>
            <a:endParaRPr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а) 1859 		б) 1861 		в) 1865</a:t>
            </a:r>
            <a:endParaRPr b="1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AutoNum type="arabicPeriod"/>
            </a:pPr>
            <a:r>
              <a:rPr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</a:t>
            </a:r>
            <a:r>
              <a:rPr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раза, которую произносит персонаж драмы в ответ на высказывание другого действующего лица - это</a:t>
            </a:r>
            <a:endParaRPr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а) ремарка 	б) реплика 	в) рассказ</a:t>
            </a:r>
            <a:endParaRPr b="1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AutoNum type="arabicPeriod"/>
            </a:pPr>
            <a:r>
              <a:rPr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какие две группы можно разделить героев драма “Гроза”?</a:t>
            </a:r>
            <a:endParaRPr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а) хозяева жизни и холопы </a:t>
            </a:r>
            <a:endParaRPr b="1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б) хозяева жизни и жертвы </a:t>
            </a:r>
            <a:endParaRPr b="1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в) власть имущие и холопы</a:t>
            </a:r>
            <a:endParaRPr b="1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AutoNum type="arabicPeriod"/>
            </a:pPr>
            <a:r>
              <a:rPr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каком городе происходит действие драмы “Гроза”?</a:t>
            </a:r>
            <a:endParaRPr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а) Кострома 	б) Калинов 	в) Ярославль</a:t>
            </a:r>
            <a:endParaRPr b="1">
              <a:solidFill>
                <a:schemeClr val="accent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Times New Roman"/>
              <a:buAutoNum type="arabicPeriod"/>
            </a:pPr>
            <a:r>
              <a:rPr lang="ru">
                <a:solidFill>
                  <a:srgbClr val="33333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Кто из героев носит одежду, отличную от остальных?</a:t>
            </a:r>
            <a:endParaRPr>
              <a:solidFill>
                <a:srgbClr val="33333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33333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а) Тихон 	б) Кудряш 	в) Борис</a:t>
            </a:r>
            <a:endParaRPr b="1">
              <a:solidFill>
                <a:srgbClr val="33333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Город Калинов и его обитатели.</a:t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0" y="1190150"/>
            <a:ext cx="4411075" cy="382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225" y="1164750"/>
            <a:ext cx="4504301" cy="369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над 1-3 действиями.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над двумя монологами Кулигина</a:t>
            </a: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(действие 1, явл. 3; действие 3, явл. 3).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8034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Выделите слова, которые особенно характеризуют жизнь в городе.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8034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803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Выделите слова, которые особенно ярко характеризуют жизнь в семье.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/>
        </p:nvSpPr>
        <p:spPr>
          <a:xfrm>
            <a:off x="827650" y="218325"/>
            <a:ext cx="7665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8034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«Жестокие нравы»; «грубость да бедность нагольная»; «честным трудом никогда не заработать больше насущного хлеба»; «старается бедного закабалить»; «на труды даровые еще больше денег наживать»; «не доплачу копейку»; «торговлю подрывают из зависти»; «враждуют» и т. п. — </a:t>
            </a:r>
            <a:r>
              <a:rPr b="1" i="1" lang="ru" sz="1600">
                <a:latin typeface="Times New Roman"/>
                <a:ea typeface="Times New Roman"/>
                <a:cs typeface="Times New Roman"/>
                <a:sym typeface="Times New Roman"/>
              </a:rPr>
              <a:t>это принципы жизни в городе</a:t>
            </a: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883575" y="1924450"/>
            <a:ext cx="75897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8034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700">
                <a:latin typeface="Times"/>
                <a:ea typeface="Times"/>
                <a:cs typeface="Times"/>
                <a:sym typeface="Times"/>
              </a:rPr>
              <a:t>«Бульвар делали, а не гуляют»; «ворота заперты и собаки спущены»; «чтобы люди не видали, как они своих домашних едят поедом, да семью тиранят»; «слезы льются за этими запорами, невидимые и неслышимые»; «за этими замками разврату темного да пьянства» и т. п. — </a:t>
            </a:r>
            <a:r>
              <a:rPr b="1" i="1" lang="ru" sz="1700">
                <a:latin typeface="Times"/>
                <a:ea typeface="Times"/>
                <a:cs typeface="Times"/>
                <a:sym typeface="Times"/>
              </a:rPr>
              <a:t>это принципы жизни в семье.</a:t>
            </a:r>
            <a:endParaRPr b="1" sz="17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80025" y="3716875"/>
            <a:ext cx="455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 Калинове так плохо, то почему вначале — чудесный вид, Волга, такая же прекрасная природа и в сцене свидания Катерины и Бориса?</a:t>
            </a:r>
            <a:endParaRPr sz="12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5436775" y="3417550"/>
            <a:ext cx="3453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Times New Roman"/>
                <a:ea typeface="Times New Roman"/>
                <a:cs typeface="Times New Roman"/>
                <a:sym typeface="Times New Roman"/>
              </a:rPr>
              <a:t>Вывод. </a:t>
            </a: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Город Калинов противоречив. С одной стороны, чудесное место, где располагается город. С другой, ужасная жизнь в этом городе. Красота в том, что не зависит от хозяев города, они не могут подчинить себе природу.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Вопросы для обсуждения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Как можно оценить монологи Феклуши (действие 1, явл. 2; действие 3, явл. 1)? Каким предстает город в ее восприятии? 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Какой прием использует автор, рассказывая о жизни в городе?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Каковы жители, обитающие здесь?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Из каких источников черпают калиновцы знания о мире?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Каковы основные черты странницы Феклуши?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Чем отличается от жителей города Кулигин? 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Кого мы можем считать «хозяевами города»? Как появляются эти герои на сцене? </a:t>
            </a:r>
            <a:endParaRPr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Кто подготавливает их появление? 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Дикой</a:t>
            </a: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Кто он по своему материальному и общественному положению?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чем сказывается его стремление к наживе? Каким способом он добывает деньги?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Какие поступки и суждения Дикого указывают на его грубость, невежество, суеверие?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Покажите, как в речи Дикого раскрывается его характер?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Какие приемы использует Островский для создания образа Дикого?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Кабаниха</a:t>
            </a: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Кто она по своему общественному и материальному положению?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чем, по ее мнению, должны основываться семейные отношения?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чем проявляется ее ханжество и лицемерие?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Какие поступки и высказывания Кабанихи свидетельствуют о жестокости и бессердечии?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общего и в чем различия в характерах Дикого и Кабанихи?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Каковы особенности речи Кабанихи?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AutoNum type="arabicPeriod"/>
            </a:pPr>
            <a:r>
              <a:rPr lang="ru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относятся к поучениям Кабанихи Тихон, Варвара и Катерина?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" name="Google Shape;168;p28"/>
          <p:cNvGraphicFramePr/>
          <p:nvPr/>
        </p:nvGraphicFramePr>
        <p:xfrm>
          <a:off x="768100" y="289500"/>
          <a:ext cx="3000000" cy="3000000"/>
        </p:xfrm>
        <a:graphic>
          <a:graphicData uri="http://schemas.openxmlformats.org/drawingml/2006/table">
            <a:tbl>
              <a:tblPr bandCol="1" bandRow="1">
                <a:noFill/>
                <a:tableStyleId>{371DD9B2-7430-4B84-A43B-E92AC7AFC67B}</a:tableStyleId>
              </a:tblPr>
              <a:tblGrid>
                <a:gridCol w="3827425"/>
                <a:gridCol w="38281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Дикой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Кабаниха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 нем: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«ругатель»; «как с цепи сорвался»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 ней: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«все под видом благочестия»; «ханжа, нищих оделяет,а домашних заела совсем»; «бранится»; «точит, как ржа железо»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Он сам: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«дармоед»; «проклятый»; «провались ты»;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«глупый человек»; «поди ты прочь»; «что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 тебе — ровный что ли»; «с рылом-то и лезет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разговаривать»; «разбойник»; «аспид»; «дурак»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 др.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Она сама: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«вижу, что вам воли хочется»; «тебя не станет бояться, меняи подавно»; «хочешь своей волей жить»; «дурак»; «приказывай жене»; «должен исполнять, что мать говорит»;   «куда воля-то ведет» и др.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Вывод.</a:t>
                      </a: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Дикой — ругатель, грубиян, чувствует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свою власть над людьми, самодур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Вывод</a:t>
                      </a: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Кабаниха — ханжа, не терпит воли и неподчинения, действует страхом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169" name="Google Shape;169;p28"/>
          <p:cNvSpPr txBox="1"/>
          <p:nvPr/>
        </p:nvSpPr>
        <p:spPr>
          <a:xfrm>
            <a:off x="6144000" y="2818000"/>
            <a:ext cx="279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Lobster"/>
                <a:ea typeface="Lobster"/>
                <a:cs typeface="Lobster"/>
                <a:sym typeface="Lobster"/>
              </a:rPr>
              <a:t>Лицемерный, неискренний человек, прикрывающийся показной, притворной добродетельностью, демонстрирующий лживые благочестие и набожность</a:t>
            </a:r>
            <a:endParaRPr sz="12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0" name="Google Shape;170;p28"/>
          <p:cNvSpPr/>
          <p:nvPr/>
        </p:nvSpPr>
        <p:spPr>
          <a:xfrm rot="-2506247">
            <a:off x="6244597" y="2497757"/>
            <a:ext cx="218419" cy="46915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8"/>
          <p:cNvSpPr txBox="1"/>
          <p:nvPr/>
        </p:nvSpPr>
        <p:spPr>
          <a:xfrm>
            <a:off x="0" y="29101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Тот, кто действует по личному произволу, по своей прихоти, не считаясь с другими людьми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2" name="Google Shape;172;p28"/>
          <p:cNvSpPr/>
          <p:nvPr/>
        </p:nvSpPr>
        <p:spPr>
          <a:xfrm rot="2519584">
            <a:off x="2282554" y="2650065"/>
            <a:ext cx="218372" cy="46921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425300" y="3869600"/>
            <a:ext cx="7529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Общий вывод.</a:t>
            </a:r>
            <a:r>
              <a:rPr b="1" lang="ru" sz="15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Кабаниха страшнее Дикого, так как ее поведение лицемерно. Дикой — ругатель, самодур, но все его действия открыты. Кабаниха, прикрываясь религией и заботой о других, подавляет волю. Она больше всего боится, что кто-то станет жить по-своему, своей волей.</a:t>
            </a:r>
            <a:endParaRPr b="1" sz="15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/>
        </p:nvSpPr>
        <p:spPr>
          <a:xfrm>
            <a:off x="213250" y="152325"/>
            <a:ext cx="586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" sz="2000">
                <a:latin typeface="Lobster"/>
                <a:ea typeface="Lobster"/>
                <a:cs typeface="Lobster"/>
                <a:sym typeface="Lobster"/>
              </a:rPr>
              <a:t>Результаты действий этих героев:</a:t>
            </a: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953350" y="609375"/>
            <a:ext cx="66921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— талантливый Кулигин считается чудаком и говорит: «Нечего делать, надо покориться!»;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       — добрый, но безвольный Тихон пьет и мечтает вырваться из дома: «...а с этакой-то неволи от какой хочешь красавицы жены убежишь»; он полностью подчинен матери;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       — Варвара приспособилась к этому миру и стала обманывать: «И я раньше не обманщица была, да выучилась, когда нужно стало»;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       — образованный Борис вынужден приспосабливаться к самодурству Дикого, чтобы получить наследство.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335250" y="3534075"/>
            <a:ext cx="68280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 ломает «темное царство» неплохих людей, заставляя их терпеть и молчать.</a:t>
            </a:r>
            <a:endParaRPr b="1" sz="1700" u="sng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/>
        </p:nvSpPr>
        <p:spPr>
          <a:xfrm>
            <a:off x="2045025" y="223400"/>
            <a:ext cx="6621000" cy="17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Город Калинов — это типичный город России второй половины XIX в. Жизнь в городе — это отражение ситуации, когда старое не хочет уступать своих позиций и стремится удержать власть подавлением воли окружающих. Деньги дают «хозяевам жизни» право диктовать свою волю «жертвам». В правдивом показе такой жизни — позиция автора, призывающего изменить ее.</a:t>
            </a:r>
            <a:endParaRPr sz="15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653775" y="142450"/>
            <a:ext cx="837900" cy="340200"/>
          </a:xfrm>
          <a:prstGeom prst="round1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Вывод.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19100"/>
            <a:ext cx="4202876" cy="2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119100"/>
            <a:ext cx="4534725" cy="290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Вопросы для контроля</a:t>
            </a:r>
            <a:endParaRPr/>
          </a:p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Кто из “хозяев жизни”, Дикой или </a:t>
            </a:r>
            <a:r>
              <a:rPr lang="ru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Кабаниха</a:t>
            </a:r>
            <a:r>
              <a:rPr lang="ru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страшнее и почему?</a:t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Почему Феклушу можно отнести к “хозяевам жизни”, а Кулигина - к “жертвам”?</a:t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Могли ли “жертвы” противостоять “хозяевам”? Прокомментируйте свою позицию.</a:t>
            </a:r>
            <a:endParaRPr sz="22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Время на выполнение 15 минут. Можно пользоваться текстом произведения, применять цитирование. На каждый вопрос дайте развернутый ответ, объемом 3-4 предложения.</a:t>
            </a:r>
            <a:endParaRPr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Теория литературы.</a:t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2533475" y="1061800"/>
            <a:ext cx="593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Литературное произведение в диалогической форме с серьёзным сюжетом (в отличие от комедии) для исполнения на сцене.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408375" y="3345600"/>
            <a:ext cx="5959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пояснения автора к тексту пьесы (обычно в скобках), содержащие краткую характеристику обстановки действия, внешности и особенностей поведения персонажей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365350" y="2108500"/>
            <a:ext cx="6276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5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фраза, которую произносит персонаж драмы в ответ на высказывание другого действующего лица.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321400" y="1210625"/>
            <a:ext cx="1801800" cy="34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драма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344725" y="2320450"/>
            <a:ext cx="1801800" cy="34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реплика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76575" y="3306575"/>
            <a:ext cx="1801800" cy="34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ремарка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435275" y="4316750"/>
            <a:ext cx="581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противоречие, система противоречий, которые лежат в основе литературного произведения.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276575" y="4475575"/>
            <a:ext cx="1801800" cy="34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конфликт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Образ Катерины</a:t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249400" y="1017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Вопросы к уроку: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-368300" lvl="0" marL="457200" rtl="0" algn="ctr">
              <a:spcBef>
                <a:spcPts val="1200"/>
              </a:spcBef>
              <a:spcAft>
                <a:spcPts val="0"/>
              </a:spcAft>
              <a:buSzPts val="2200"/>
              <a:buFont typeface="Lobster"/>
              <a:buAutoNum type="arabicParenR"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Каковы черты внутреннего мира Катерины?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Font typeface="Lobster"/>
              <a:buAutoNum type="arabicParenR"/>
            </a:pPr>
            <a:r>
              <a:rPr lang="ru" sz="2200">
                <a:latin typeface="Lobster"/>
                <a:ea typeface="Lobster"/>
                <a:cs typeface="Lobster"/>
                <a:sym typeface="Lobster"/>
              </a:rPr>
              <a:t>В чем истоки ее натуры?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Прослушаем монологи Катерины и проанализируем ее черты.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“Отчего люди не летают?” (1 д. явл. 7)</a:t>
            </a:r>
            <a:endParaRPr/>
          </a:p>
        </p:txBody>
      </p:sp>
      <p:sp>
        <p:nvSpPr>
          <p:cNvPr id="206" name="Google Shape;20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Что символизирует образ птицы?</a:t>
            </a:r>
            <a:endParaRPr sz="20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 чём мечтает Катерина?</a:t>
            </a:r>
            <a:endParaRPr sz="20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 каких чертах героини говорит этот монолог?</a:t>
            </a:r>
            <a:endParaRPr sz="20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Понимает ли Варвара Катерину? Почему?</a:t>
            </a:r>
            <a:endParaRPr sz="20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“Какая я была резвая!” (1 д. 7 явл.)</a:t>
            </a:r>
            <a:endParaRPr/>
          </a:p>
        </p:txBody>
      </p:sp>
      <p:sp>
        <p:nvSpPr>
          <p:cNvPr id="212" name="Google Shape;21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 чём говорит фраза Катерины: «Какая я была резвая! Я у вас завяла совсем»?</a:t>
            </a:r>
            <a:endParaRPr sz="18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Найдите здесь фольклорное сравнение</a:t>
            </a:r>
            <a:endParaRPr sz="18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чём Катерина видит прелесть своей девической жизни?</a:t>
            </a:r>
            <a:endParaRPr sz="18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Согласны ли вы с тем, что Варвара говорит: «Да и у нас то же самое»?</a:t>
            </a:r>
            <a:endParaRPr sz="18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5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 кажется ли вам, что Катерина росла бездельницей?</a:t>
            </a:r>
            <a:endParaRPr sz="185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80"/>
              <a:t>“И до смерти я любила в церковь ходить!” (1 д явл.. 7)</a:t>
            </a:r>
            <a:endParaRPr sz="2480"/>
          </a:p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 каких чертах Катерины говорит этот монолог?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Почему теперь ей не снятся такие удивительные чистые сны?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133725" y="138025"/>
            <a:ext cx="5705700" cy="46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«Точно птичка на воле»; «маменька души не чаяла»; «работать не принуждала». Занятия Катерины: ухаживала за цветами, ходила в церковь, слушала странниц и богомолок, вышивала по бархату золотом, гуляла в саду	«Я у вас завяла совсем»; «да здесь все как будто из-под неволи».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/>
              <a:t>Черты Катерины: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свободолюбие (образ птицы);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независимость;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чувство собственного достоинства;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мечтательность и поэтичность (рассказ о посещении церкви, о снах);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религиозность;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решительность (рассказ о поступке с лодкой).</a:t>
            </a:r>
            <a:endParaRPr/>
          </a:p>
        </p:txBody>
      </p:sp>
      <p:sp>
        <p:nvSpPr>
          <p:cNvPr id="224" name="Google Shape;224;p36"/>
          <p:cNvSpPr txBox="1"/>
          <p:nvPr/>
        </p:nvSpPr>
        <p:spPr>
          <a:xfrm>
            <a:off x="6453425" y="2327900"/>
            <a:ext cx="2553900" cy="1377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>
                <a:solidFill>
                  <a:schemeClr val="accent2"/>
                </a:solidFill>
                <a:highlight>
                  <a:srgbClr val="F4CCCC"/>
                </a:highlight>
                <a:latin typeface="Lato"/>
                <a:ea typeface="Lato"/>
                <a:cs typeface="Lato"/>
                <a:sym typeface="Lato"/>
              </a:rPr>
              <a:t>Народность среды, в которой она выросла</a:t>
            </a:r>
            <a:endParaRPr sz="1550">
              <a:solidFill>
                <a:schemeClr val="accent2"/>
              </a:solidFill>
              <a:highlight>
                <a:srgbClr val="F4CCCC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>
                <a:solidFill>
                  <a:schemeClr val="accent2"/>
                </a:solidFill>
                <a:highlight>
                  <a:srgbClr val="F4CCCC"/>
                </a:highlight>
                <a:latin typeface="Lato"/>
                <a:ea typeface="Lato"/>
                <a:cs typeface="Lato"/>
                <a:sym typeface="Lato"/>
              </a:rPr>
              <a:t>Устная народная поэзия</a:t>
            </a:r>
            <a:endParaRPr sz="1550">
              <a:solidFill>
                <a:schemeClr val="accent2"/>
              </a:solidFill>
              <a:highlight>
                <a:srgbClr val="F4CCCC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>
                <a:solidFill>
                  <a:schemeClr val="accent2"/>
                </a:solidFill>
                <a:highlight>
                  <a:srgbClr val="F4CCCC"/>
                </a:highlight>
                <a:latin typeface="Lato"/>
                <a:ea typeface="Lato"/>
                <a:cs typeface="Lato"/>
                <a:sym typeface="Lato"/>
              </a:rPr>
              <a:t>Церковно- житийная литература и религиозность</a:t>
            </a:r>
            <a:endParaRPr sz="1550">
              <a:solidFill>
                <a:schemeClr val="accent2"/>
              </a:solidFill>
              <a:highlight>
                <a:srgbClr val="F4CC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36"/>
          <p:cNvSpPr/>
          <p:nvPr/>
        </p:nvSpPr>
        <p:spPr>
          <a:xfrm rot="10800000">
            <a:off x="4994000" y="2735500"/>
            <a:ext cx="1192500" cy="2493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Катерина и Кабанова</a:t>
            </a:r>
            <a:endParaRPr/>
          </a:p>
        </p:txBody>
      </p:sp>
      <p:sp>
        <p:nvSpPr>
          <p:cNvPr id="231" name="Google Shape;231;p37"/>
          <p:cNvSpPr txBox="1"/>
          <p:nvPr/>
        </p:nvSpPr>
        <p:spPr>
          <a:xfrm>
            <a:off x="355950" y="969975"/>
            <a:ext cx="3552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8034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Атмосфера дома Кабановых — страх. «Тебя не станет бояться, меня и подавно. Какой же это порядок-то в доме будет?»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8034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Принципы дома Кабановых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: полное подчинение; отказ от своей воли; унижение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упреками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и подозрениями; отсутствие духовных начал; религиозное лицемерие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37"/>
          <p:cNvSpPr txBox="1"/>
          <p:nvPr/>
        </p:nvSpPr>
        <p:spPr>
          <a:xfrm>
            <a:off x="5218300" y="1156850"/>
            <a:ext cx="3664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Для Катерины главное — жить согласно своей душе.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Для Кабанихи главное — подчинить, не дать жить по-своему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3347725" y="3391525"/>
            <a:ext cx="5116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Вывод</a:t>
            </a:r>
            <a:r>
              <a:rPr b="1" lang="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Взаимоотношения героев находятся в состоянии резкого контраста и рождают непримиримый конфликт.</a:t>
            </a:r>
            <a:endParaRPr b="1" sz="16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37"/>
          <p:cNvSpPr/>
          <p:nvPr/>
        </p:nvSpPr>
        <p:spPr>
          <a:xfrm rot="-8220308">
            <a:off x="3710015" y="2865693"/>
            <a:ext cx="1636965" cy="293767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37"/>
          <p:cNvSpPr/>
          <p:nvPr/>
        </p:nvSpPr>
        <p:spPr>
          <a:xfrm rot="-5402440">
            <a:off x="5415644" y="2734125"/>
            <a:ext cx="1268100" cy="2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Можно ли считать Катерину “жертвой”?</a:t>
            </a:r>
            <a:endParaRPr/>
          </a:p>
        </p:txBody>
      </p:sp>
      <p:sp>
        <p:nvSpPr>
          <p:cNvPr id="241" name="Google Shape;241;p38"/>
          <p:cNvSpPr txBox="1"/>
          <p:nvPr/>
        </p:nvSpPr>
        <p:spPr>
          <a:xfrm>
            <a:off x="3329900" y="3159075"/>
            <a:ext cx="5400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8034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Lato"/>
                <a:ea typeface="Lato"/>
                <a:cs typeface="Lato"/>
                <a:sym typeface="Lato"/>
              </a:rPr>
              <a:t>Прямота, неспособность лицемерить и лгать - черты характера Катерины. Конфликт намечается сразу: Кабаниха не терпит в людях чувства собственного достоинства, непокорности, а Катерина не умеет приспосабливаться и покоряться.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516500" y="1159875"/>
            <a:ext cx="8214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8034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Относится ли Катерина к “хозяевам жизни”? </a:t>
            </a:r>
            <a:endParaRPr b="1" sz="27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43" name="Google Shape;2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12575"/>
            <a:ext cx="3025101" cy="2001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/>
          <p:nvPr/>
        </p:nvSpPr>
        <p:spPr>
          <a:xfrm>
            <a:off x="0" y="0"/>
            <a:ext cx="8936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AutoNum type="arabicPeriod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В чем выражается протест Катерины? Почему мы можем назвать ее </a:t>
            </a:r>
            <a:r>
              <a:rPr b="1" lang="ru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любовь</a:t>
            </a: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 к Борису протестом?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rtl="0" algn="just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AutoNum type="arabicPeriod"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В чем сложность внутреннего состояния героини?        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39"/>
          <p:cNvSpPr/>
          <p:nvPr/>
        </p:nvSpPr>
        <p:spPr>
          <a:xfrm>
            <a:off x="4985125" y="1704925"/>
            <a:ext cx="2007300" cy="277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свободный выбор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39"/>
          <p:cNvSpPr/>
          <p:nvPr/>
        </p:nvSpPr>
        <p:spPr>
          <a:xfrm>
            <a:off x="7503450" y="1704925"/>
            <a:ext cx="1164600" cy="277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обман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39"/>
          <p:cNvSpPr/>
          <p:nvPr/>
        </p:nvSpPr>
        <p:spPr>
          <a:xfrm>
            <a:off x="4933475" y="3363725"/>
            <a:ext cx="2145900" cy="484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Lato"/>
                <a:ea typeface="Lato"/>
                <a:cs typeface="Lato"/>
                <a:sym typeface="Lato"/>
              </a:rPr>
              <a:t>выбор любви — это и счастье, и мучение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39"/>
          <p:cNvSpPr/>
          <p:nvPr/>
        </p:nvSpPr>
        <p:spPr>
          <a:xfrm>
            <a:off x="4933475" y="2432850"/>
            <a:ext cx="2107200" cy="560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latin typeface="Lato"/>
                <a:ea typeface="Lato"/>
                <a:cs typeface="Lato"/>
                <a:sym typeface="Lato"/>
              </a:rPr>
              <a:t>отказ от любви — это подчинение миру Кабанихи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p39"/>
          <p:cNvSpPr/>
          <p:nvPr/>
        </p:nvSpPr>
        <p:spPr>
          <a:xfrm>
            <a:off x="8037375" y="1018025"/>
            <a:ext cx="151200" cy="598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39"/>
          <p:cNvSpPr/>
          <p:nvPr/>
        </p:nvSpPr>
        <p:spPr>
          <a:xfrm rot="3043116">
            <a:off x="7439360" y="822959"/>
            <a:ext cx="151154" cy="100233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925" y="1765525"/>
            <a:ext cx="2515500" cy="25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/>
        </p:nvSpPr>
        <p:spPr>
          <a:xfrm>
            <a:off x="667400" y="240275"/>
            <a:ext cx="77526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Как в сцене с ключом, сценах свидания и прощания с Борисом показаны мучения героини, борьба с собой? Это ее сила или слабость? Проанализируйте лексику, построение предложений, фольклорные элементы, связи с народной песней.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Сцена с ключом </a:t>
            </a:r>
            <a:r>
              <a:rPr lang="ru" sz="1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 д. 10 явл.)</a:t>
            </a:r>
            <a:r>
              <a:rPr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«Да что я говорю-то, что я себя обманываю? Мне хоть умереть, да увидеть его».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Сцена свидания </a:t>
            </a:r>
            <a:r>
              <a:rPr lang="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(д. 3 явл. 3)</a:t>
            </a:r>
            <a:r>
              <a:rPr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«Пусть все знают, пусть все видят, что я делаю! Коли я для тебя греха не побоялась, побоюсь ли я людского суда?»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Сцена прощания </a:t>
            </a:r>
            <a:r>
              <a:rPr lang="ru" sz="16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(д.5 явл. 4)</a:t>
            </a:r>
            <a:r>
              <a:rPr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«Друг мой! Радость моя! Прощай!»</a:t>
            </a:r>
            <a:endParaRPr sz="1800"/>
          </a:p>
        </p:txBody>
      </p:sp>
      <p:sp>
        <p:nvSpPr>
          <p:cNvPr id="261" name="Google Shape;261;p40"/>
          <p:cNvSpPr txBox="1"/>
          <p:nvPr/>
        </p:nvSpPr>
        <p:spPr>
          <a:xfrm>
            <a:off x="2811575" y="2620000"/>
            <a:ext cx="5073000" cy="2277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Lato"/>
                <a:ea typeface="Lato"/>
                <a:cs typeface="Lato"/>
                <a:sym typeface="Lato"/>
              </a:rPr>
              <a:t>Все три сцены показывают решительность героини. Она нигде не изменила себе: решилась на любовь по велению сердца, призналась в измене по внутреннему чувству свободы (ложь — всегда несвобода), пришла проститься с Борисом не только из-за чувства любви, но и из-за чувства вины: он пострадал из-за нее. Она бросилась в Волгу по требованию своей свободной натуры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/>
          <p:nvPr/>
        </p:nvSpPr>
        <p:spPr>
          <a:xfrm>
            <a:off x="331150" y="534125"/>
            <a:ext cx="5076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698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Playfair Display"/>
                <a:ea typeface="Playfair Display"/>
                <a:cs typeface="Playfair Display"/>
                <a:sym typeface="Playfair Display"/>
              </a:rPr>
              <a:t>Почему Борис не мог спасти Катерину? 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2698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Playfair Display"/>
                <a:ea typeface="Playfair Display"/>
                <a:cs typeface="Playfair Display"/>
                <a:sym typeface="Playfair Display"/>
              </a:rPr>
              <a:t>Прочитайте диалог Бориса и Катерины (д. 5 явл. 3)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7" name="Google Shape;267;p41"/>
          <p:cNvSpPr txBox="1"/>
          <p:nvPr/>
        </p:nvSpPr>
        <p:spPr>
          <a:xfrm>
            <a:off x="5653750" y="280575"/>
            <a:ext cx="3000000" cy="16932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6987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Он был «жертвой» «темного царства», жил под влиянием Дикого, и не мог его ослушаться, подчинялся ему и не мог, как Катерина выступить против неволи из-за страха «жертвы»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8" name="Google Shape;268;p41"/>
          <p:cNvSpPr txBox="1"/>
          <p:nvPr/>
        </p:nvSpPr>
        <p:spPr>
          <a:xfrm>
            <a:off x="100125" y="2075650"/>
            <a:ext cx="5076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7051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Times New Roman"/>
                <a:ea typeface="Times New Roman"/>
                <a:cs typeface="Times New Roman"/>
                <a:sym typeface="Times New Roman"/>
              </a:rPr>
              <a:t>Является ли</a:t>
            </a:r>
            <a:r>
              <a:rPr lang="ru" sz="1700">
                <a:latin typeface="Times New Roman"/>
                <a:ea typeface="Times New Roman"/>
                <a:cs typeface="Times New Roman"/>
                <a:sym typeface="Times New Roman"/>
              </a:rPr>
              <a:t> смерть Катерины протестом против нравов Калинова, против “хозяев жизни”?</a:t>
            </a:r>
            <a:endParaRPr sz="1900"/>
          </a:p>
        </p:txBody>
      </p:sp>
      <p:sp>
        <p:nvSpPr>
          <p:cNvPr id="269" name="Google Shape;269;p41"/>
          <p:cNvSpPr txBox="1"/>
          <p:nvPr/>
        </p:nvSpPr>
        <p:spPr>
          <a:xfrm>
            <a:off x="421600" y="3002250"/>
            <a:ext cx="458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Сможет ли город Калинов жить по-старому?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История создания пьесы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4672875" y="1360825"/>
            <a:ext cx="381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017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В основу сюжета легли впечатления Островского от литературной экспедиции по Волге в 1856-1857 гг. Пьеса была начата Александром Островским в июле, а закончена 9 октября 1859 года. (Рукопись хранится в Российской государственной библиотеке). По просьбе друзей А.Н.Островского, цензор И.Нордстрем, благоволивший к драматургу, представил «Грозу» как пьесу не социально-обличительную, сатирическую, а любовно-бытовую.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017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«Гроза» была разрешена драматической цензурой к представлению в 1859 г., а напечатана в январе 1860 г.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368075" cy="3378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Вывод</a:t>
            </a:r>
            <a:endParaRPr/>
          </a:p>
        </p:txBody>
      </p:sp>
      <p:sp>
        <p:nvSpPr>
          <p:cNvPr id="275" name="Google Shape;275;p42"/>
          <p:cNvSpPr txBox="1"/>
          <p:nvPr/>
        </p:nvSpPr>
        <p:spPr>
          <a:xfrm>
            <a:off x="266950" y="1204325"/>
            <a:ext cx="41931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Катерина отличается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внутренней силой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 и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свободолюбием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, так как в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детстве 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она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не испытывала давления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 со стороны своих родителей,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росла соответственно своей натуре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; поэтому она и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не сломалась под давлением «темного царства»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, смогла отстоять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чувство собственного достоинства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. Катерина –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сильная личность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, которая умела любить , готова на самопожертвование во имя любви, но она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честна, искренна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 и поэтому она </a:t>
            </a:r>
            <a:r>
              <a:rPr b="1" lang="ru">
                <a:latin typeface="Playfair Display"/>
                <a:ea typeface="Playfair Display"/>
                <a:cs typeface="Playfair Display"/>
                <a:sym typeface="Playfair Display"/>
              </a:rPr>
              <a:t>не способна притворяться, обманывать</a:t>
            </a:r>
            <a:r>
              <a:rPr lang="ru">
                <a:latin typeface="Playfair Display"/>
                <a:ea typeface="Playfair Display"/>
                <a:cs typeface="Playfair Display"/>
                <a:sym typeface="Playfair Display"/>
              </a:rPr>
              <a:t>, т.е. жить по законам «темного царства», она избрала выход – самоубийство, чтобы избавить себя и свою душу от угрызений совести и уйти от норм и правил города Калинова.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76" name="Google Shape;27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450" y="1169850"/>
            <a:ext cx="4379149" cy="350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Ответьте на вопросы</a:t>
            </a:r>
            <a:endParaRPr/>
          </a:p>
        </p:txBody>
      </p:sp>
      <p:sp>
        <p:nvSpPr>
          <p:cNvPr id="282" name="Google Shape;282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Какие проблемы раскрывает Островский в своём произведении?</a:t>
            </a:r>
            <a:endParaRPr sz="260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Удалось ли Катерине вырваться из этого «тёмного царства»? Был ли другой выход?</a:t>
            </a:r>
            <a:endParaRPr sz="260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/>
          <p:nvPr/>
        </p:nvSpPr>
        <p:spPr>
          <a:xfrm>
            <a:off x="5561750" y="1112550"/>
            <a:ext cx="30000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latin typeface="Playfair Display"/>
                <a:ea typeface="Playfair Display"/>
                <a:cs typeface="Playfair Display"/>
                <a:sym typeface="Playfair Display"/>
              </a:rPr>
              <a:t>С</a:t>
            </a:r>
            <a:r>
              <a:rPr b="1" lang="ru" sz="1200">
                <a:latin typeface="Playfair Display"/>
                <a:ea typeface="Playfair Display"/>
                <a:cs typeface="Playfair Display"/>
                <a:sym typeface="Playfair Display"/>
              </a:rPr>
              <a:t>оциальный конфликт</a:t>
            </a:r>
            <a:r>
              <a:rPr lang="ru" sz="1200">
                <a:latin typeface="Playfair Display"/>
                <a:ea typeface="Playfair Display"/>
                <a:cs typeface="Playfair Display"/>
                <a:sym typeface="Playfair Display"/>
              </a:rPr>
              <a:t>, столкновение «отцов» и «детей», их точек зрения (а если прибегнуть к обобщению, то двух исторических эпох). 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Playfair Display"/>
                <a:ea typeface="Playfair Display"/>
                <a:cs typeface="Playfair Display"/>
                <a:sym typeface="Playfair Display"/>
              </a:rPr>
              <a:t>К </a:t>
            </a:r>
            <a:r>
              <a:rPr b="1" lang="ru" sz="1200">
                <a:latin typeface="Playfair Display"/>
                <a:ea typeface="Playfair Display"/>
                <a:cs typeface="Playfair Display"/>
                <a:sym typeface="Playfair Display"/>
              </a:rPr>
              <a:t>старшему поколению,</a:t>
            </a:r>
            <a:r>
              <a:rPr lang="ru" sz="1200">
                <a:latin typeface="Playfair Display"/>
                <a:ea typeface="Playfair Display"/>
                <a:cs typeface="Playfair Display"/>
                <a:sym typeface="Playfair Display"/>
              </a:rPr>
              <a:t> активно выражающему свое мнение, принадлежат Кабанова и Дикой, к </a:t>
            </a:r>
            <a:r>
              <a:rPr b="1" lang="ru" sz="1200">
                <a:latin typeface="Playfair Display"/>
                <a:ea typeface="Playfair Display"/>
                <a:cs typeface="Playfair Display"/>
                <a:sym typeface="Playfair Display"/>
              </a:rPr>
              <a:t>младшему</a:t>
            </a:r>
            <a:r>
              <a:rPr lang="ru" sz="1200">
                <a:latin typeface="Playfair Display"/>
                <a:ea typeface="Playfair Display"/>
                <a:cs typeface="Playfair Display"/>
                <a:sym typeface="Playfair Display"/>
              </a:rPr>
              <a:t> – Катерина, Тихон, Варвара, Кудряш и Борис.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8" name="Google Shape;288;p44"/>
          <p:cNvSpPr txBox="1"/>
          <p:nvPr/>
        </p:nvSpPr>
        <p:spPr>
          <a:xfrm>
            <a:off x="944400" y="1300550"/>
            <a:ext cx="30000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latin typeface="Playfair Display"/>
                <a:ea typeface="Playfair Display"/>
                <a:cs typeface="Playfair Display"/>
                <a:sym typeface="Playfair Display"/>
              </a:rPr>
              <a:t>Семейный конфликт</a:t>
            </a:r>
            <a:r>
              <a:rPr lang="ru" sz="1200">
                <a:latin typeface="Playfair Display"/>
                <a:ea typeface="Playfair Display"/>
                <a:cs typeface="Playfair Display"/>
                <a:sym typeface="Playfair Display"/>
              </a:rPr>
              <a:t>, столкновение свекрови и невестки, матери и детей, дяди и племянника. </a:t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2286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0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96350" cy="529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 по группам. Домашнее задание.</a:t>
            </a:r>
            <a:endParaRPr/>
          </a:p>
        </p:txBody>
      </p:sp>
      <p:sp>
        <p:nvSpPr>
          <p:cNvPr id="308" name="Google Shape;308;p47"/>
          <p:cNvSpPr txBox="1"/>
          <p:nvPr>
            <p:ph idx="1" type="body"/>
          </p:nvPr>
        </p:nvSpPr>
        <p:spPr>
          <a:xfrm>
            <a:off x="311700" y="1152475"/>
            <a:ext cx="35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группа. Разбор критический статьи А.А. Григорьева “После “Грозы” (1860).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2 группа. </a:t>
            </a:r>
            <a:r>
              <a:rPr lang="ru"/>
              <a:t>Разбор критический статьи </a:t>
            </a:r>
            <a:r>
              <a:rPr lang="ru"/>
              <a:t>Н.А. Добролюбов “Луч света в темном царстве” (1860)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3 группа. </a:t>
            </a:r>
            <a:r>
              <a:rPr lang="ru"/>
              <a:t>Разбор критический статьи </a:t>
            </a:r>
            <a:r>
              <a:rPr lang="ru"/>
              <a:t>Д.И. Писарев “Мотивы русской драмы” (1864)</a:t>
            </a:r>
            <a:endParaRPr/>
          </a:p>
        </p:txBody>
      </p:sp>
      <p:sp>
        <p:nvSpPr>
          <p:cNvPr id="309" name="Google Shape;309;p47"/>
          <p:cNvSpPr txBox="1"/>
          <p:nvPr>
            <p:ph idx="1" type="body"/>
          </p:nvPr>
        </p:nvSpPr>
        <p:spPr>
          <a:xfrm>
            <a:off x="5144875" y="1152475"/>
            <a:ext cx="356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разбора: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Время и место публикации статьи. Что это было за время?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Взгляды критика, которые получили отражение в статье.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Содержание критической статьи. Тезисы и выводы.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/>
          <p:nvPr>
            <p:ph type="title"/>
          </p:nvPr>
        </p:nvSpPr>
        <p:spPr>
          <a:xfrm>
            <a:off x="311700" y="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Тестовая работа</a:t>
            </a:r>
            <a:endParaRPr/>
          </a:p>
        </p:txBody>
      </p:sp>
      <p:sp>
        <p:nvSpPr>
          <p:cNvPr id="315" name="Google Shape;315;p48"/>
          <p:cNvSpPr txBox="1"/>
          <p:nvPr/>
        </p:nvSpPr>
        <p:spPr>
          <a:xfrm>
            <a:off x="97900" y="501525"/>
            <a:ext cx="3000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1) Имя Островского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Николай Алексеевич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б) Алексей Николаевич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в) Александр Николаевич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г) Николай Александрович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2) Островского прозвали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«Колумб Замоскворечья»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б) «человек без селезенки»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в) «товарищ Константин»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г) «луч света в темном царстве»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48"/>
          <p:cNvSpPr txBox="1"/>
          <p:nvPr/>
        </p:nvSpPr>
        <p:spPr>
          <a:xfrm>
            <a:off x="151300" y="401092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3) 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Произведение «Гроза»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комедия         б) трагедия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в) драма            г) повесть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48"/>
          <p:cNvSpPr txBox="1"/>
          <p:nvPr/>
        </p:nvSpPr>
        <p:spPr>
          <a:xfrm>
            <a:off x="4050725" y="206900"/>
            <a:ext cx="49122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4)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Драма «Гроза» была впервые напечатана 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1852      б) 1859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в) 1860      г) 1861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) Какое изобретение хотел внедрить в быт своего города механик-самоучка Кулигин?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телеграф          б) печатный станок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в) громоотвод      г) микроскоп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48"/>
          <p:cNvSpPr txBox="1"/>
          <p:nvPr/>
        </p:nvSpPr>
        <p:spPr>
          <a:xfrm>
            <a:off x="4050725" y="2651275"/>
            <a:ext cx="4769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6)</a:t>
            </a:r>
            <a:r>
              <a:rPr i="1" lang="ru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К какому сословию принадлежала Кабаниха?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купцы          б) мещане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в) дворяне       г) разночинцы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) Кто устроил встречи Катерины и Бориса?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Кудряш            б) Кулигин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в) Варвара           г) Глаша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"/>
          <p:cNvSpPr txBox="1"/>
          <p:nvPr/>
        </p:nvSpPr>
        <p:spPr>
          <a:xfrm>
            <a:off x="152400" y="152400"/>
            <a:ext cx="89172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8) </a:t>
            </a: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Определите кульминацию драмы «Гроза»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а) прощание Тихона и Катерины перед его поездкой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б) сцена с ключом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в) встреча Катерины с Борисом у калитки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г) раскаяние Катерины перед жителями города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9) К какому литературному направлению следует отнести драму «Гроза»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а) реализм                б) романтизм 		в) классицизм          г) сентиментализм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10) Действие драмы «Гроза» происходит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а) в Москве          б) в Нижнем Новгороде		в) в Калинове      г) в Петербурге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11) Определите основной конфликт драмы «Гроза»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а) история любви Катерины и Бориса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б) столкновение самодуров и их жертв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в) история любви Тихона и Катерины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г) описание дружеских отношений Кабанихи и Дикого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/>
          <p:nvPr/>
        </p:nvSpPr>
        <p:spPr>
          <a:xfrm>
            <a:off x="0" y="0"/>
            <a:ext cx="9007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 12) Как звали возлюбленного Катерины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Кулигин            б) Тихон		в) Борис                г) Кудряш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13) Кому принадлежит фраза: «Делай что хочешь, только бы шито да крыто было»?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Кудряшу             б) Катерине		в) Варваре              г) Кабанихе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14) Что изобретал механик-самоучка Кулигин?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телеграф                 б) перпетуум-мобиле	в) солнечные часы     г) громоотвод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50"/>
          <p:cNvSpPr txBox="1"/>
          <p:nvPr/>
        </p:nvSpPr>
        <p:spPr>
          <a:xfrm>
            <a:off x="125700" y="2359300"/>
            <a:ext cx="86949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15) 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Кто из героев драмы «Гроза» «позавидовал» умершей Катерине, считая собственную жизнь предстоящей мукой?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Борис             б) Кулигин	в) Варвара         г) Тихон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16) Кто из героев пьесы характеризуется автором как «молодой человек, порядочно образованный»?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Кулигин         б) Тихон		в) Борис             г) Кудряш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17) К какому типу литературных героев принадлежала Кабаниха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«лишний человек»	б) герой-резонер 	в) «маленький человек»	г) «самодур»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/>
          <p:nvPr/>
        </p:nvSpPr>
        <p:spPr>
          <a:xfrm>
            <a:off x="169075" y="177975"/>
            <a:ext cx="868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18) 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Кто может «усмирить» Дикого?</a:t>
            </a:r>
            <a:b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Его жена        б) Кабаниха	в) Феклуша      г) Варвара      д) Кулигин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p51"/>
          <p:cNvSpPr txBox="1"/>
          <p:nvPr/>
        </p:nvSpPr>
        <p:spPr>
          <a:xfrm>
            <a:off x="126375" y="953275"/>
            <a:ext cx="87300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19) 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К какому типу литературных героев принадлежал Дикой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«лишний человек»         б) «самодур» в) «маленький человек»    г) герой-любовник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) Кому принадлежат слова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: «Вот вам ваша Катерина. Тело ее здесь, возьмите его; а душа теперь не ваша; она теперь перед судией, который помилосерднее вас!»?</a:t>
            </a:r>
            <a:b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Тихону            б) Борису		в) Кулигину        г) Кудряшу</a:t>
            </a:r>
            <a:b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) Кто сказал: 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Воспитывали  нас  родители в  Москве  хорошо, ничего для нас не жалели. Меня отдали в Коммерческую  академию, а сестру в пансион, да оба вдруг и умерли в холеру, мы с сестрой  сиротами и остались. Потом мы слышим, что и бабушка здесь умерла и оставила  завещание, чтобы дядя нам  выплатил часть, какую следует, когда мы придем в совершеннолетие, только с условием…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Тихон                 б) Борис		в) Дикой                г) Кудряш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“Гроза”</a:t>
            </a: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240725" y="1204875"/>
            <a:ext cx="5674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3144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Особенное внимание русских писателей в 50-60-х годах привлекали три темы: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2894" lvl="0" marL="683895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⎯"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крепостное право;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2894" lvl="0" marL="683895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⎯"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появление на арене общественной жизни новой силы - разночинной интеллигенции;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2894" lvl="0" marL="683895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⎯"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положение женщины в стране.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        Но в ряду тем, выдвинутых жизнью, была ещё одна, 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требующая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неотложного освещения.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685800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⎯"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тирания самодурства, денег и старозаветного авторитета в купеческом быту.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853900" y="3447825"/>
            <a:ext cx="4233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это поведение, которое характеризуется высокомерием, эгоизмом и нежеланием уважать или учитывать интересы других людей.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2327700" y="2813500"/>
            <a:ext cx="139800" cy="505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"/>
          <p:cNvSpPr txBox="1"/>
          <p:nvPr/>
        </p:nvSpPr>
        <p:spPr>
          <a:xfrm>
            <a:off x="0" y="0"/>
            <a:ext cx="90519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22) 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О каком персонаже идет речь?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У него уж  такое заведение. У нас никто и пикнуть не смей о жалованье,  изругает на чем свет  стоит. "Ты, - говорит, - почему знаешь, что я на уме держу? Нешто ты мою душу можешь знать? А может, я приду в такое расположение, что тебе пять тысяч дам". Вот ты и поговори с ним! Только еще он во всю свою жизнь ни разу в такое-то расположение не приходил.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Дикой             б) Борис	в) Кудряш          г) Тихон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) Чьи слова: 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i="1" lang="ru" sz="1800">
                <a:latin typeface="Times New Roman"/>
                <a:ea typeface="Times New Roman"/>
                <a:cs typeface="Times New Roman"/>
                <a:sym typeface="Times New Roman"/>
              </a:rPr>
              <a:t>Жестокие нравы, сударь, в нашем городе, жестокие! В мещанстве, сударь, вы ничего, кроме грубости да бедности нагольной, не увидите. И никогда нам, сударь, не выбиться из этой коры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».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а) Кудряш                        б) Кулигин		в) Борис Григорьевич     г) Дикой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52"/>
          <p:cNvSpPr txBox="1"/>
          <p:nvPr/>
        </p:nvSpPr>
        <p:spPr>
          <a:xfrm>
            <a:off x="64075" y="3232500"/>
            <a:ext cx="8729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24) </a:t>
            </a:r>
            <a:r>
              <a:rPr i="1" lang="ru" sz="1600">
                <a:latin typeface="Times New Roman"/>
                <a:ea typeface="Times New Roman"/>
                <a:cs typeface="Times New Roman"/>
                <a:sym typeface="Times New Roman"/>
              </a:rPr>
              <a:t>Какой фразой заканчивается драма «Гроза»?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а) Маменька, вы ее погубили, вы, вы, вы...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б) Делайте с ней, что хотите! Тело ее здесь, возьмите его; а душа теперь не ваша: она теперь перед судией,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который милосерднее вас!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в) Спасибо вам, люди добрые, за вашу услугу!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г) Хорошо тебе, Катя! А я-то зачем остался жить на свете да мучиться!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400"/>
              <a:t>Споры критиков вокруг драмы «Гроза».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20700"/>
            <a:ext cx="5095001" cy="382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850" y="920700"/>
            <a:ext cx="4449400" cy="382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0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725" y="0"/>
            <a:ext cx="9186725" cy="505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 txBox="1"/>
          <p:nvPr/>
        </p:nvSpPr>
        <p:spPr>
          <a:xfrm>
            <a:off x="266950" y="658525"/>
            <a:ext cx="30000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Писарев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: «Вся жизнь Катерины состоит из внутренних противоречий, она ежеминутно кидается из одной крайности в другую; она сегодня раскаивается в том, что делала вчера; она на каждом шагу путает и свою собственную жизнь, и жизнь других людей; наконец, перепутавши все, она разрубает затянувшиеся узлы самым глупым средством, самоубийством.»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p57"/>
          <p:cNvSpPr txBox="1"/>
          <p:nvPr/>
        </p:nvSpPr>
        <p:spPr>
          <a:xfrm>
            <a:off x="5616275" y="5617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Times New Roman"/>
                <a:ea typeface="Times New Roman"/>
                <a:cs typeface="Times New Roman"/>
                <a:sym typeface="Times New Roman"/>
              </a:rPr>
              <a:t>Добролюбов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: «Конец пьесы нам кажется отрадным; в нем дан страшный вызов самодурной силе».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7"/>
          <p:cNvSpPr txBox="1"/>
          <p:nvPr/>
        </p:nvSpPr>
        <p:spPr>
          <a:xfrm>
            <a:off x="4852075" y="3766425"/>
            <a:ext cx="393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Кому ближе первое мнение? Кому второе?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" name="Google Shape;381;p58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 bandCol="1" bandRow="1">
                <a:noFill/>
                <a:tableStyleId>{371DD9B2-7430-4B84-A43B-E92AC7AFC67B}</a:tableStyleId>
              </a:tblPr>
              <a:tblGrid>
                <a:gridCol w="4431575"/>
                <a:gridCol w="4273475"/>
              </a:tblGrid>
              <a:tr h="127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Добролюбов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Писарев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Характер Катерины составляет шаг вперед…во всей нашей литературе	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Добролюбов принял личность Катерины за светлое явление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Решительный, цельный русский характер	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Ни одно светлое явление не может возникнуть в «темном царстве»…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Это характер по преимуществу созидательный, любящий, идеальный	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Что это за суровая добродетель, сдающаяся при первом удобном случае? Что за самоубийство, вызванное такими мелкими неприятностями?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 Катерины все делается по влечению натуры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Добролюбов отыскал…привлекательные стороны Катерины, сложил их вместе, составил идеальный образ, увидел вследствие этого луч света в темном царстве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Катерине видим мы протест против кабановских понятий о нравственности, протест, доведенный до конца…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Воспитание и жизнь не могли дать Катерине ни твердого характера, ни развитого ума…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Горько такое освобождение; но что же делать, когда другого выхода нет. В том и сила ее характера.	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Катерина разрубает затянувшиеся узлы самым глупым средством – самоубийством.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83185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Нам отрадно видеть избавление Катерины.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Кто не умеет сделать ничего для облегчения своих и чужих страданий, тот не может быть назван светлым явлением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Катерина….-луч света в «темном царстве»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Катерина…привлекательная иллюзия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 txBox="1"/>
          <p:nvPr/>
        </p:nvSpPr>
        <p:spPr>
          <a:xfrm>
            <a:off x="0" y="0"/>
            <a:ext cx="8962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u="sng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 чем причина столь разной оценки одного и того же образа?</a:t>
            </a:r>
            <a:endParaRPr sz="3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87" name="Google Shape;387;p59"/>
          <p:cNvSpPr txBox="1"/>
          <p:nvPr/>
        </p:nvSpPr>
        <p:spPr>
          <a:xfrm>
            <a:off x="5723050" y="105115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на восприятие литературного образа влияют   такие факторы, как время написания статей, политические убеждения автора статьи.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900"/>
            <a:ext cx="9115776" cy="52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5680025" y="80700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250"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«Гроза» Островского была поставлена в Малом театре </a:t>
            </a:r>
            <a:endParaRPr i="1" sz="2250">
              <a:highlight>
                <a:srgbClr val="FFFFFF"/>
              </a:highlight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2250"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16 ноября 1859-го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Смысл названия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775" y="0"/>
            <a:ext cx="42220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>
            <a:off x="321400" y="1210625"/>
            <a:ext cx="1801800" cy="34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Гроза - это …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1479175" y="1850325"/>
            <a:ext cx="3000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50">
                <a:solidFill>
                  <a:srgbClr val="444444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природное явление</a:t>
            </a:r>
            <a:endParaRPr sz="19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1537025" y="2390850"/>
            <a:ext cx="28668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50">
                <a:solidFill>
                  <a:srgbClr val="444444"/>
                </a:solidFill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символ обновления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1403825" y="2872300"/>
            <a:ext cx="300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50">
                <a:highlight>
                  <a:srgbClr val="FFFFFF"/>
                </a:highlight>
                <a:latin typeface="Lobster"/>
                <a:ea typeface="Lobster"/>
                <a:cs typeface="Lobster"/>
                <a:sym typeface="Lobster"/>
              </a:rPr>
              <a:t>наказание за земные грехи</a:t>
            </a:r>
            <a:endParaRPr sz="15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Google Shape;111;p19"/>
          <p:cNvGraphicFramePr/>
          <p:nvPr/>
        </p:nvGraphicFramePr>
        <p:xfrm>
          <a:off x="485875" y="1109850"/>
          <a:ext cx="3000000" cy="3000000"/>
        </p:xfrm>
        <a:graphic>
          <a:graphicData uri="http://schemas.openxmlformats.org/drawingml/2006/table">
            <a:tbl>
              <a:tblPr bandCol="1" bandRow="1">
                <a:noFill/>
                <a:tableStyleId>{371DD9B2-7430-4B84-A43B-E92AC7AFC67B}</a:tableStyleId>
              </a:tblPr>
              <a:tblGrid>
                <a:gridCol w="4706650"/>
                <a:gridCol w="3541300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"</a:t>
                      </a:r>
                      <a:r>
                        <a:rPr b="1"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Хозяева жизни"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"</a:t>
                      </a:r>
                      <a:r>
                        <a:rPr b="1"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Жертвы</a:t>
                      </a: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"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2" name="Google Shape;112;p19"/>
          <p:cNvSpPr txBox="1"/>
          <p:nvPr/>
        </p:nvSpPr>
        <p:spPr>
          <a:xfrm>
            <a:off x="5934650" y="1093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Фамилии в пьесах Островского «говорят» не только о характере героя, но фактически дают информацию о нем.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/>
        </p:nvSpPr>
        <p:spPr>
          <a:xfrm>
            <a:off x="107575" y="290450"/>
            <a:ext cx="8981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u="sng">
                <a:latin typeface="Lobster"/>
                <a:ea typeface="Lobster"/>
                <a:cs typeface="Lobster"/>
                <a:sym typeface="Lobster"/>
              </a:rPr>
              <a:t>Роль первой реплики, которая сразу раскрывает характер героя:</a:t>
            </a:r>
            <a:endParaRPr sz="1700" u="sng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208450" y="840875"/>
            <a:ext cx="73743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Кулигин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. Чудеса, истинно надобно сказать: чудеса!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Кудряш.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А что?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Дикой.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Баклуши ты, что ль, бить суда приехал! Дармоед! Пропади ты пропадом!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Борис.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Праздник; что дома-то делать!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Феклуша.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Бла-алепие, милая, бла-алепие! Красота дивная.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Кабанова.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Если ты хочешь мать послушать, так ты, как приедешь туда, сделай так, как я тебе приказывала.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Тихон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. Да как же я могу, маменька, вас ослушаться!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Варвара.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Не уважишь тебя, как же!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Катерина.</a:t>
            </a:r>
            <a:r>
              <a:rPr lang="ru" sz="1200">
                <a:latin typeface="Times New Roman"/>
                <a:ea typeface="Times New Roman"/>
                <a:cs typeface="Times New Roman"/>
                <a:sym typeface="Times New Roman"/>
              </a:rPr>
              <a:t> Для  меня, маменька, все одно, что родная мать, что ты, да и Тихон тоже тебя любит.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Домашнее задание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65475" y="1147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2400">
                <a:latin typeface="Playfair Display"/>
                <a:ea typeface="Playfair Display"/>
                <a:cs typeface="Playfair Display"/>
                <a:sym typeface="Playfair Display"/>
              </a:rPr>
              <a:t>Прочитать 2-3 действие драмы “Гроза”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