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3" r:id="rId5"/>
    <p:sldId id="273" r:id="rId6"/>
    <p:sldId id="287" r:id="rId7"/>
    <p:sldId id="288" r:id="rId8"/>
    <p:sldId id="289" r:id="rId9"/>
    <p:sldId id="281" r:id="rId10"/>
    <p:sldId id="282" r:id="rId11"/>
    <p:sldId id="301" r:id="rId12"/>
    <p:sldId id="272" r:id="rId13"/>
    <p:sldId id="259" r:id="rId14"/>
    <p:sldId id="274" r:id="rId15"/>
    <p:sldId id="261" r:id="rId16"/>
    <p:sldId id="275" r:id="rId17"/>
    <p:sldId id="268" r:id="rId18"/>
    <p:sldId id="270" r:id="rId19"/>
    <p:sldId id="271" r:id="rId20"/>
    <p:sldId id="276" r:id="rId21"/>
    <p:sldId id="314" r:id="rId22"/>
    <p:sldId id="277" r:id="rId23"/>
    <p:sldId id="313" r:id="rId24"/>
    <p:sldId id="278" r:id="rId25"/>
    <p:sldId id="306" r:id="rId26"/>
    <p:sldId id="264" r:id="rId27"/>
    <p:sldId id="269" r:id="rId28"/>
    <p:sldId id="305" r:id="rId29"/>
    <p:sldId id="279" r:id="rId30"/>
    <p:sldId id="311" r:id="rId31"/>
    <p:sldId id="312" r:id="rId32"/>
    <p:sldId id="280" r:id="rId33"/>
    <p:sldId id="308" r:id="rId34"/>
    <p:sldId id="267" r:id="rId35"/>
    <p:sldId id="309" r:id="rId36"/>
    <p:sldId id="31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2807A-09D5-43B4-A7A5-7D7F8B4C4364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171FF-19A4-44BC-B5D9-7381FADD60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51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A3F46-2722-4864-BD63-81DF1698BD62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94802-8A81-42DA-B513-2612928B1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3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качать фоны для презентаций - детские 2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000108"/>
            <a:ext cx="7029472" cy="400052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Автоматизация   звука </a:t>
            </a:r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Р </a:t>
            </a:r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в играх и упражнениях</a:t>
            </a:r>
            <a:endParaRPr lang="ru-RU" sz="6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Азбука для девочек - буква Р, Разные цветные картинки для ваших дете, распечатать бесплатно, без регистрации - BABY NEWS - Разв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0"/>
            <a:ext cx="1571636" cy="160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Артикуляционное упражнение &quot;Индюк&quot; - Картинка 18858/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Артикуляционная гимнастика(1 часть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Автоматизация звука Р изолированно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im0-tub-ru.yandex.net/i?id=49fa2b673b5c5cbcbdcfd367508584aa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686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Упражнение &quot;Мотор&quot; для изолированного произнесения звука Р а &quot; Образовательный портал МистерГИ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Автоматизация звука Р в слогах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im0-tub-ru.yandex.net/i?id=49fa2b673b5c5cbcbdcfd367508584aa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686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1428736"/>
            <a:ext cx="56327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Игровые задания</a:t>
            </a:r>
            <a:endParaRPr lang="ru-RU" sz="28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«Пилим дерево». «Рубим дрова». «Мастерим домик».</a:t>
            </a:r>
          </a:p>
          <a:p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Тра-тра-тра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                               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дра-дра-дра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тра-тра-тро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                              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дро-дро-дро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тру-тру-тру;                               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дру-дру-дру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тры-тры-тры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                                          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дры-дры-дры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тра-тро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тру-тры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                   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дра-дро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тро-тра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тру-тра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                    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дры-дра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тор-тра-тру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                              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дра-дро-дру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тра-тро-тру-тры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;                     </a:t>
            </a:r>
            <a:r>
              <a:rPr lang="ru-RU" i="1" dirty="0" err="1" smtClean="0">
                <a:solidFill>
                  <a:srgbClr val="7030A0"/>
                </a:solidFill>
                <a:latin typeface="Monotype Corsiva" pitchFamily="66" charset="0"/>
              </a:rPr>
              <a:t>дра-дро-дры-дру</a:t>
            </a:r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Автоматизация звука Р в словах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im0-tub-ru.yandex.net/i?id=49fa2b673b5c5cbcbdcfd367508584aa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686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Игра «Улитка»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Богомолова а и звук р автоматизация - Самые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Спелый, сочный... .</a:t>
            </a:r>
          </a:p>
          <a:p>
            <a:pPr algn="ctr">
              <a:buNone/>
            </a:pPr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Холодное, вкусное… 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Разноцветные, лёгкие… 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Маленький, трудолюбивый… 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Праздничный, сладкий… .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Красный, ядовитый… .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7652" name="Picture 4" descr="Colorful Balloons Красочные Воздушные шары &quot; PixelBrush - Портал о дизайне. Скачать фото, картинки, обои, рисунки, иконки, кли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1285884" cy="1785950"/>
          </a:xfrm>
          <a:prstGeom prst="rect">
            <a:avLst/>
          </a:prstGeom>
          <a:noFill/>
        </p:spPr>
      </p:pic>
      <p:pic>
        <p:nvPicPr>
          <p:cNvPr id="27654" name="Picture 6" descr="C Днём Рождения APK-LVDZ - Форум Trains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929198"/>
            <a:ext cx="1714512" cy="1714512"/>
          </a:xfrm>
          <a:prstGeom prst="rect">
            <a:avLst/>
          </a:prstGeom>
          <a:noFill/>
        </p:spPr>
      </p:pic>
      <p:pic>
        <p:nvPicPr>
          <p:cNvPr id="27656" name="Picture 8" descr="Казачок блог 3 А класса: Проба пер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000108"/>
            <a:ext cx="1331741" cy="1778066"/>
          </a:xfrm>
          <a:prstGeom prst="rect">
            <a:avLst/>
          </a:prstGeom>
          <a:noFill/>
        </p:spPr>
      </p:pic>
      <p:pic>
        <p:nvPicPr>
          <p:cNvPr id="27658" name="Picture 10" descr="Арбуз - Детские картинки - 900 презентаций - Развивающие игры для дет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643446"/>
            <a:ext cx="1624918" cy="1636267"/>
          </a:xfrm>
          <a:prstGeom prst="rect">
            <a:avLst/>
          </a:prstGeom>
          <a:noFill/>
        </p:spPr>
      </p:pic>
      <p:pic>
        <p:nvPicPr>
          <p:cNvPr id="27660" name="Picture 12" descr="Новости Могилева - События, факты, комментарии. Страница 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2928934"/>
            <a:ext cx="1357322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62" name="Picture 14" descr="Помощник кроссвордиста - поиск определений к слова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2857496"/>
            <a:ext cx="150019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2214578" cy="12144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«Четвёртый лишний»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8" descr="Единицы времени - Время - Картинки по физ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1568447" cy="2260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357166"/>
            <a:ext cx="5786478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928802"/>
            <a:ext cx="5786478" cy="155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Предмет: Помидор - Рашка: Уникальная экономическая онлайн игр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3" y="500042"/>
            <a:ext cx="1285885" cy="1214446"/>
          </a:xfrm>
          <a:prstGeom prst="rect">
            <a:avLst/>
          </a:prstGeom>
          <a:noFill/>
        </p:spPr>
      </p:pic>
      <p:pic>
        <p:nvPicPr>
          <p:cNvPr id="28676" name="Picture 4" descr="ЛЕЧЕБНЫЕ СВОЙСТВА ГРУШИ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3" y="500042"/>
            <a:ext cx="1285884" cy="1214446"/>
          </a:xfrm>
          <a:prstGeom prst="rect">
            <a:avLst/>
          </a:prstGeom>
          <a:noFill/>
        </p:spPr>
      </p:pic>
      <p:pic>
        <p:nvPicPr>
          <p:cNvPr id="28678" name="Picture 6" descr="Opinions on Carr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00042"/>
            <a:ext cx="1143008" cy="1214446"/>
          </a:xfrm>
          <a:prstGeom prst="rect">
            <a:avLst/>
          </a:prstGeom>
          <a:noFill/>
        </p:spPr>
      </p:pic>
      <p:pic>
        <p:nvPicPr>
          <p:cNvPr id="28682" name="Picture 10" descr="Домашняя ферма - Картофель в кормлении свине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00042"/>
            <a:ext cx="1285884" cy="121444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71736" y="3571876"/>
            <a:ext cx="5786478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5214950"/>
            <a:ext cx="5786478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84" name="Picture 12" descr="Шариковые ручки Sponsor (Спонсор) Bonn slp013 белый\красный - Новые поступления - Тампо ру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2143116"/>
            <a:ext cx="1000132" cy="1143008"/>
          </a:xfrm>
          <a:prstGeom prst="rect">
            <a:avLst/>
          </a:prstGeom>
          <a:noFill/>
        </p:spPr>
      </p:pic>
      <p:pic>
        <p:nvPicPr>
          <p:cNvPr id="28686" name="Picture 14" descr="Ъ-Деньги - Новости сентябр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2071678"/>
            <a:ext cx="1214446" cy="1104043"/>
          </a:xfrm>
          <a:prstGeom prst="rect">
            <a:avLst/>
          </a:prstGeom>
          <a:noFill/>
        </p:spPr>
      </p:pic>
      <p:pic>
        <p:nvPicPr>
          <p:cNvPr id="28690" name="Picture 18" descr="Музыкальная игрушка - бараба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6578" y="2000240"/>
            <a:ext cx="1428760" cy="1240291"/>
          </a:xfrm>
          <a:prstGeom prst="rect">
            <a:avLst/>
          </a:prstGeom>
          <a:noFill/>
        </p:spPr>
      </p:pic>
      <p:pic>
        <p:nvPicPr>
          <p:cNvPr id="28692" name="Picture 20" descr="Сохранение рисунков - Графический редактор - Картинки по информатик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2000240"/>
            <a:ext cx="1428760" cy="1155198"/>
          </a:xfrm>
          <a:prstGeom prst="rect">
            <a:avLst/>
          </a:prstGeom>
          <a:noFill/>
        </p:spPr>
      </p:pic>
      <p:pic>
        <p:nvPicPr>
          <p:cNvPr id="18434" name="Picture 2" descr="Удалённая работа Работа фрилансера Юдин Александр yudin Заяц русак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3643314"/>
            <a:ext cx="1214446" cy="1285884"/>
          </a:xfrm>
          <a:prstGeom prst="rect">
            <a:avLst/>
          </a:prstGeom>
          <a:noFill/>
        </p:spPr>
      </p:pic>
      <p:pic>
        <p:nvPicPr>
          <p:cNvPr id="18436" name="Picture 4" descr="Фотографии - рисунк с ангелами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8" y="3643314"/>
            <a:ext cx="1428760" cy="1214446"/>
          </a:xfrm>
          <a:prstGeom prst="rect">
            <a:avLst/>
          </a:prstGeom>
          <a:noFill/>
        </p:spPr>
      </p:pic>
      <p:pic>
        <p:nvPicPr>
          <p:cNvPr id="18438" name="Picture 6" descr="Фото в галерее &quot;Лисичка картинки для детей&quot; - Фотография 6 @ Вторник, 28 мая 2013 (10:34)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86380" y="3643314"/>
            <a:ext cx="1357322" cy="1285884"/>
          </a:xfrm>
          <a:prstGeom prst="rect">
            <a:avLst/>
          </a:prstGeom>
          <a:noFill/>
        </p:spPr>
      </p:pic>
      <p:pic>
        <p:nvPicPr>
          <p:cNvPr id="18440" name="Picture 8" descr="&quot;Дикая природа - делюкс&quot; Бурый медведь BULLYLAND - Мир игрушки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43702" y="3643314"/>
            <a:ext cx="1643074" cy="1285884"/>
          </a:xfrm>
          <a:prstGeom prst="rect">
            <a:avLst/>
          </a:prstGeom>
          <a:noFill/>
        </p:spPr>
      </p:pic>
      <p:pic>
        <p:nvPicPr>
          <p:cNvPr id="18442" name="Picture 10" descr="Сапоги резиновые детские ПС 8-3 С УММ - РЕЗИНОВАЯ ОБУВЬ - Магазин товаров для спорта и отдыха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43174" y="5286388"/>
            <a:ext cx="1214446" cy="1322675"/>
          </a:xfrm>
          <a:prstGeom prst="rect">
            <a:avLst/>
          </a:prstGeom>
          <a:noFill/>
        </p:spPr>
      </p:pic>
      <p:pic>
        <p:nvPicPr>
          <p:cNvPr id="18444" name="Picture 12" descr="7-002TF Кроссовки, размеры 30, 31 на сайте совместных покупок Репка.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00496" y="5286388"/>
            <a:ext cx="1357322" cy="1357322"/>
          </a:xfrm>
          <a:prstGeom prst="rect">
            <a:avLst/>
          </a:prstGeom>
          <a:noFill/>
        </p:spPr>
      </p:pic>
      <p:pic>
        <p:nvPicPr>
          <p:cNvPr id="18446" name="Picture 14" descr="Шорты Из Джинс :: mall-bes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72132" y="5286388"/>
            <a:ext cx="1357322" cy="1357322"/>
          </a:xfrm>
          <a:prstGeom prst="rect">
            <a:avLst/>
          </a:prstGeom>
          <a:noFill/>
        </p:spPr>
      </p:pic>
      <p:pic>
        <p:nvPicPr>
          <p:cNvPr id="18448" name="Picture 16" descr="Как выбрать обувь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00892" y="5357826"/>
            <a:ext cx="1291534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бдоу 7 &quot;Рябинушка&quot; общеразвивающего вида городского округа Стрежевой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733430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Автоматизация звука Р в словосочетаниях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im0-tub-ru.yandex.net/i?id=49fa2b673b5c5cbcbdcfd367508584aa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686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1142984"/>
            <a:ext cx="51309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Повтори (прочитай) словосочетания: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Новый рояль.         Раина расчёска.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Ранний рассвет.      Разбитая раковина.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Радушная родня.    Работящий рабочий.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Разные ракушки.    Раненый разведчик.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Разлитый рассол.    Радостные родители.</a:t>
            </a:r>
          </a:p>
          <a:p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Рыбный рынок.       Рытвина у дома.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Рычание рыси.        Рабочий рычаг.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Рассказ рыбака.     Рыжий рысёнок.</a:t>
            </a:r>
          </a:p>
          <a:p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Последний рывок.   Разделанная рыба.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Автоматизация звука Р в предложениях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im0-tub-ru.yandex.net/i?id=49fa2b673b5c5cbcbdcfd367508584aa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686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1"/>
            <a:ext cx="8003232" cy="52174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У </a:t>
            </a:r>
            <a:r>
              <a:rPr lang="ru-RU" sz="5400" dirty="0" err="1" smtClean="0">
                <a:solidFill>
                  <a:srgbClr val="00B050"/>
                </a:solidFill>
                <a:latin typeface="Monotype Corsiva" pitchFamily="66" charset="0"/>
              </a:rPr>
              <a:t>за-бо-ра</a:t>
            </a: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00B050"/>
                </a:solidFill>
                <a:latin typeface="Monotype Corsiva" pitchFamily="66" charset="0"/>
              </a:rPr>
              <a:t>рас-тёт</a:t>
            </a: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00B050"/>
                </a:solidFill>
                <a:latin typeface="Monotype Corsiva" pitchFamily="66" charset="0"/>
              </a:rPr>
              <a:t>Ро-ма</a:t>
            </a: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00B050"/>
                </a:solidFill>
                <a:latin typeface="Monotype Corsiva" pitchFamily="66" charset="0"/>
              </a:rPr>
              <a:t>пой-мал</a:t>
            </a:r>
            <a:endParaRPr lang="ru-RU" sz="5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В </a:t>
            </a:r>
            <a:r>
              <a:rPr lang="ru-RU" sz="5400" dirty="0" err="1" smtClean="0">
                <a:solidFill>
                  <a:srgbClr val="00B050"/>
                </a:solidFill>
                <a:latin typeface="Monotype Corsiva" pitchFamily="66" charset="0"/>
              </a:rPr>
              <a:t>о-го-ро-де</a:t>
            </a: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00B050"/>
                </a:solidFill>
                <a:latin typeface="Monotype Corsiva" pitchFamily="66" charset="0"/>
              </a:rPr>
              <a:t>рас-тут</a:t>
            </a:r>
            <a:endParaRPr lang="ru-RU" sz="5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5400" smtClean="0">
                <a:solidFill>
                  <a:srgbClr val="00B050"/>
                </a:solidFill>
                <a:latin typeface="Monotype Corsiva" pitchFamily="66" charset="0"/>
              </a:rPr>
              <a:t>Юра </a:t>
            </a:r>
            <a:r>
              <a:rPr lang="ru-RU" sz="5400" dirty="0" err="1" smtClean="0">
                <a:solidFill>
                  <a:srgbClr val="00B050"/>
                </a:solidFill>
                <a:latin typeface="Monotype Corsiva" pitchFamily="66" charset="0"/>
              </a:rPr>
              <a:t>ку-пил</a:t>
            </a: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5400" dirty="0" err="1" smtClean="0">
                <a:solidFill>
                  <a:srgbClr val="00B050"/>
                </a:solidFill>
                <a:latin typeface="Monotype Corsiva" pitchFamily="66" charset="0"/>
              </a:rPr>
              <a:t>но-вое</a:t>
            </a:r>
            <a:r>
              <a:rPr lang="ru-RU" sz="5400" dirty="0" smtClean="0">
                <a:solidFill>
                  <a:srgbClr val="00B050"/>
                </a:solidFill>
                <a:latin typeface="Monotype Corsiva" pitchFamily="66" charset="0"/>
              </a:rPr>
              <a:t>  </a:t>
            </a:r>
            <a:endParaRPr lang="ru-RU" sz="5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026" name="AutoShape 2" descr="Плод свежий горох с зеленых листьев, изолированные на белом фоне - Стоковое фото Iaroslava Zubenko #339252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Плод свежий горох с зеленых листьев, изолированные на белом фоне - Стоковое фото Iaroslava Zubenko #339252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Плод свежий горох с зеленых листьев, изолированные на белом фоне - Стоковое фото Iaroslava Zubenko #339252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лод свежий горох с зеленых листьев, изолированные на белом фоне - Стоковое фото Iaroslava Zubenko #339252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Плод свежий горох с зеленых листьев, изолированные на белом фоне - Стоковое фото Iaroslava Zubenko #339252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im3-tub-ru.yandex.net/i?id=0b326a8b984ec35cfced22040d614f5b-139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Users\123\Desktop\201153032029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08720"/>
            <a:ext cx="1564432" cy="936104"/>
          </a:xfrm>
          <a:prstGeom prst="rect">
            <a:avLst/>
          </a:prstGeom>
          <a:noFill/>
        </p:spPr>
      </p:pic>
      <p:sp>
        <p:nvSpPr>
          <p:cNvPr id="1040" name="AutoShape 16" descr="Морская рыба - Картинка 479/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Морская рыба - Картинка 479/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3" name="Picture 19" descr="C:\Users\123\Desktop\2705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44824"/>
            <a:ext cx="1495457" cy="864096"/>
          </a:xfrm>
          <a:prstGeom prst="rect">
            <a:avLst/>
          </a:prstGeom>
          <a:noFill/>
        </p:spPr>
      </p:pic>
      <p:pic>
        <p:nvPicPr>
          <p:cNvPr id="1044" name="Picture 20" descr="C:\Users\123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36912"/>
            <a:ext cx="1971675" cy="1224136"/>
          </a:xfrm>
          <a:prstGeom prst="rect">
            <a:avLst/>
          </a:prstGeom>
          <a:noFill/>
        </p:spPr>
      </p:pic>
      <p:pic>
        <p:nvPicPr>
          <p:cNvPr id="1045" name="Picture 21" descr="C:\Users\123\Desktop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861048"/>
            <a:ext cx="129349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Автоматизация звука Р чистоговорках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im0-tub-ru.yandex.net/i?id=49fa2b673b5c5cbcbdcfd367508584aa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686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Малышам Добро пожаловать на сайт МБДОУ &quot;Марьяновский детский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азвитие дикции. - 22 Ноября 2013 - Blog - L2max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ЧИСТОГОВОРКИ В КАРТИНКАХ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Малышам Добро пожаловать на сайт МБДОУ &quot;Марьяновский детский сад 4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Автоматизация звука Р загадках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im0-tub-ru.yandex.net/i?id=49fa2b673b5c5cbcbdcfd367508584aa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686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Архив рисунков - эстафеты с рисун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31" y="1285859"/>
            <a:ext cx="5334037" cy="4429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1" y="857233"/>
            <a:ext cx="4040188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1" y="1214422"/>
            <a:ext cx="4040188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        Кто работает с утра: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Строит дом, несет дрова, 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Тащит целый воз еды,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Мало ест, не пьет воды,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У него полно друзей.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Тот работник…</a:t>
            </a:r>
            <a:r>
              <a:rPr lang="ru-RU" sz="1800" b="1" dirty="0" smtClean="0">
                <a:solidFill>
                  <a:srgbClr val="0070C0"/>
                </a:solidFill>
              </a:rPr>
              <a:t> </a:t>
            </a:r>
            <a:r>
              <a:rPr lang="en-US" sz="1800" b="1" dirty="0" smtClean="0">
                <a:solidFill>
                  <a:srgbClr val="FF0000"/>
                </a:solidFill>
              </a:rPr>
              <a:t>              </a:t>
            </a:r>
            <a:r>
              <a:rPr lang="ru-RU" sz="1800" b="1" dirty="0" smtClean="0">
                <a:solidFill>
                  <a:srgbClr val="FF0000"/>
                </a:solidFill>
              </a:rPr>
              <a:t>(Муравей.)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" dirty="0" smtClean="0"/>
              <a:t>      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       День ли, ночь ли на дворе,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Он  всегда сидит в норе!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Дни и ночи напролёт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Роет землю сонный ... </a:t>
            </a:r>
            <a:r>
              <a:rPr lang="ru-RU" sz="1600" dirty="0" smtClean="0"/>
              <a:t>.</a:t>
            </a:r>
            <a:r>
              <a:rPr lang="en-US" sz="1600" dirty="0" smtClean="0"/>
              <a:t>       </a:t>
            </a:r>
            <a:r>
              <a:rPr lang="ru-RU" sz="1600" dirty="0" smtClean="0"/>
              <a:t> </a:t>
            </a:r>
            <a:r>
              <a:rPr lang="ru-RU" sz="1800" b="1" dirty="0" smtClean="0">
                <a:solidFill>
                  <a:srgbClr val="FF0000"/>
                </a:solidFill>
              </a:rPr>
              <a:t>(Крот)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6" y="857233"/>
            <a:ext cx="4041775" cy="28575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6" y="1214422"/>
            <a:ext cx="4041775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       Живёт он в реках и болотах,</a:t>
            </a:r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Зубов так </a:t>
            </a:r>
            <a:r>
              <a:rPr lang="ru-RU" sz="1600" dirty="0" err="1" smtClean="0">
                <a:solidFill>
                  <a:srgbClr val="0070C0"/>
                </a:solidFill>
              </a:rPr>
              <a:t>много,что</a:t>
            </a:r>
            <a:r>
              <a:rPr lang="ru-RU" sz="1600" dirty="0" smtClean="0">
                <a:solidFill>
                  <a:srgbClr val="0070C0"/>
                </a:solidFill>
              </a:rPr>
              <a:t> не счесть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И у него одна забота-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Поймать кого-нибудь и съесть.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(Крокодил)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       Сто дощечек – грудь вперед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Окружили огород.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Сто еще таких же - рядом</a:t>
            </a:r>
            <a:br>
              <a:rPr lang="ru-RU" sz="1600" dirty="0" smtClean="0">
                <a:solidFill>
                  <a:srgbClr val="0070C0"/>
                </a:solidFill>
              </a:rPr>
            </a:br>
            <a:r>
              <a:rPr lang="ru-RU" sz="1600" dirty="0" smtClean="0">
                <a:solidFill>
                  <a:srgbClr val="0070C0"/>
                </a:solidFill>
              </a:rPr>
              <a:t>Встали дружно перед садом.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                                             </a:t>
            </a:r>
            <a:r>
              <a:rPr lang="ru-RU" sz="1800" b="1" dirty="0" smtClean="0">
                <a:solidFill>
                  <a:srgbClr val="FF0000"/>
                </a:solidFill>
              </a:rPr>
              <a:t>(Забор)</a:t>
            </a:r>
            <a:endParaRPr lang="ru-RU" sz="1800" dirty="0" smtClean="0">
              <a:solidFill>
                <a:srgbClr val="FF0000"/>
              </a:solidFill>
            </a:endParaRPr>
          </a:p>
          <a:p>
            <a:endParaRPr lang="ru-RU" sz="1100" dirty="0"/>
          </a:p>
        </p:txBody>
      </p:sp>
      <p:pic>
        <p:nvPicPr>
          <p:cNvPr id="7170" name="Picture 2" descr="Муравей-загадка (Алла Резникова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857760"/>
            <a:ext cx="1500198" cy="1615452"/>
          </a:xfrm>
          <a:prstGeom prst="rect">
            <a:avLst/>
          </a:prstGeom>
          <a:noFill/>
        </p:spPr>
      </p:pic>
      <p:pic>
        <p:nvPicPr>
          <p:cNvPr id="7172" name="Picture 4" descr="Форум Советского Сервера - антиви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857760"/>
            <a:ext cx="1421854" cy="1356300"/>
          </a:xfrm>
          <a:prstGeom prst="rect">
            <a:avLst/>
          </a:prstGeom>
          <a:noFill/>
        </p:spPr>
      </p:pic>
      <p:pic>
        <p:nvPicPr>
          <p:cNvPr id="7174" name="Picture 6" descr="Олимпиада Русский язык 5 класс - Алина Ивановна Костю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070288"/>
            <a:ext cx="1285884" cy="1301958"/>
          </a:xfrm>
          <a:prstGeom prst="rect">
            <a:avLst/>
          </a:prstGeom>
          <a:noFill/>
        </p:spPr>
      </p:pic>
      <p:pic>
        <p:nvPicPr>
          <p:cNvPr id="7176" name="Picture 8" descr="Жизнь / Новости Закарпатья и Ужгорода - UZHGOROD.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857760"/>
            <a:ext cx="1680084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1" y="857233"/>
            <a:ext cx="4040188" cy="21431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1" y="1142984"/>
            <a:ext cx="4040188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  <a:latin typeface="Monotype Corsiva" pitchFamily="66" charset="0"/>
              </a:rPr>
              <a:t>        </a:t>
            </a: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Какой же он хороший!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И шапочка в горошек!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Растёт повсюду он в лесу.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Домой его не принесу!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Ведь  на  расправу очень скор,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Гриб ядовитый - ...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.     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(Мухомор)</a:t>
            </a:r>
            <a:endParaRPr lang="en-US" sz="1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en-US" sz="1600" dirty="0" smtClean="0"/>
              <a:t>             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</a:t>
            </a: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У неё рога, копыта,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И на всех глядит сердито,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Но добрей она щенка,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И нальёт нам молока.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8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(Корова)</a:t>
            </a:r>
            <a:endParaRPr lang="ru-RU" sz="1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6" y="857233"/>
            <a:ext cx="4041775" cy="28575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6" y="1142984"/>
            <a:ext cx="4041775" cy="4983179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rgbClr val="0070C0"/>
                </a:solidFill>
                <a:latin typeface="Monotype Corsiva" pitchFamily="66" charset="0"/>
              </a:rPr>
              <a:t>         </a:t>
            </a: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И шипит, и кряхтит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Воду быстро кипятит,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Он наелся угольков,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Вот для нас и чай готов.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Кран на брюхе открывает,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err="1" smtClean="0">
                <a:solidFill>
                  <a:srgbClr val="0070C0"/>
                </a:solidFill>
                <a:latin typeface="Monotype Corsiva" pitchFamily="66" charset="0"/>
              </a:rPr>
              <a:t>Кипяточек</a:t>
            </a: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 разливает.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(Самовар)</a:t>
            </a:r>
          </a:p>
          <a:p>
            <a:pPr>
              <a:buNone/>
            </a:pPr>
            <a:r>
              <a:rPr lang="en-US" sz="1600" dirty="0" smtClean="0"/>
              <a:t>        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        Ярко-красные томаты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На кустах ведут дозор.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Приготовим мы салаты,</a:t>
            </a:r>
            <a:b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Скажем: «Вкусный ...!»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r>
              <a:rPr lang="ru-RU" sz="1800" b="1" dirty="0" smtClean="0">
                <a:solidFill>
                  <a:srgbClr val="FF0000"/>
                </a:solidFill>
                <a:latin typeface="Monotype Corsiva" pitchFamily="66" charset="0"/>
              </a:rPr>
              <a:t>(Помидор)</a:t>
            </a:r>
            <a:endParaRPr lang="en-US" sz="1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0658" name="Picture 2" descr="Английский с мамой - Форум учителей английского языка - Страница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786322"/>
            <a:ext cx="1357322" cy="1296647"/>
          </a:xfrm>
          <a:prstGeom prst="rect">
            <a:avLst/>
          </a:prstGeom>
          <a:noFill/>
        </p:spPr>
      </p:pic>
      <p:pic>
        <p:nvPicPr>
          <p:cNvPr id="70660" name="Picture 4" descr="Самовары, оружие и кремль останутся неразрывны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500570"/>
            <a:ext cx="1357322" cy="1685256"/>
          </a:xfrm>
          <a:prstGeom prst="rect">
            <a:avLst/>
          </a:prstGeom>
          <a:noFill/>
        </p:spPr>
      </p:pic>
      <p:pic>
        <p:nvPicPr>
          <p:cNvPr id="70662" name="Picture 6" descr="@дневники - Дневник божьей коров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500570"/>
            <a:ext cx="1643074" cy="1643075"/>
          </a:xfrm>
          <a:prstGeom prst="rect">
            <a:avLst/>
          </a:prstGeom>
          <a:noFill/>
        </p:spPr>
      </p:pic>
      <p:pic>
        <p:nvPicPr>
          <p:cNvPr id="70664" name="Picture 8" descr="Автоновости, стр.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714884"/>
            <a:ext cx="1678793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Автоматизация звука Р в стихах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im0-tub-ru.yandex.net/i?id=49fa2b673b5c5cbcbdcfd367508584aa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686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Автоматизация звука Р - Логопед - Картинки по дошкольному образован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Иллюстрация 6 из 7 для Язычок Р-Р-Рычит. Постановка и коррекция звука Р - Татьяна Куликовская Лабиринт -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Автоматизация звука р на уровне связной речи - Картинка 8635/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Автоматизация звука р на уровне связной речи - Картинка 8635/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Артикуляция звуков в изображение - эстафеты с рисун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ataLife Engine Версия для печати 10 детских рамок. Часть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268"/>
            <a:ext cx="9144000" cy="68652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Артикуляционная гимнастика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://im0-tub-ru.yandex.net/i?id=49fa2b673b5c5cbcbdcfd367508584aa-5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929066"/>
            <a:ext cx="1686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Артикуляционное упражнение &quot;Качели&quot; - Картинка 18858/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28577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Артикуляционное упражнение &quot;Часики&quot; - Картинка 18858/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Артикуляционное упражнение &quot;Индюк&quot; - Картинка 18858/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Артикуляционное упражнение &quot;Футбол&quot;. Рот закрыт Кончик языка с напряжением упирать то в одну, то в другую щеку так, чтобы под щ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147</Words>
  <Application>Microsoft Office PowerPoint</Application>
  <PresentationFormat>Экран (4:3)</PresentationFormat>
  <Paragraphs>63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Автоматизация   звука Р в играх и упражнениях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Игра «Улитка»</vt:lpstr>
      <vt:lpstr>Слайд 18</vt:lpstr>
      <vt:lpstr>«Четвёртый лишний»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  звука Р в играх и упражнениях</dc:title>
  <dc:creator>Admin</dc:creator>
  <cp:lastModifiedBy>Admin</cp:lastModifiedBy>
  <cp:revision>41</cp:revision>
  <dcterms:created xsi:type="dcterms:W3CDTF">2014-12-06T13:22:24Z</dcterms:created>
  <dcterms:modified xsi:type="dcterms:W3CDTF">2016-09-08T14:38:19Z</dcterms:modified>
</cp:coreProperties>
</file>