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83" r:id="rId7"/>
    <p:sldId id="259" r:id="rId8"/>
    <p:sldId id="270" r:id="rId9"/>
    <p:sldId id="260" r:id="rId10"/>
    <p:sldId id="271" r:id="rId11"/>
    <p:sldId id="261" r:id="rId12"/>
    <p:sldId id="273" r:id="rId13"/>
    <p:sldId id="274" r:id="rId14"/>
    <p:sldId id="262" r:id="rId15"/>
    <p:sldId id="275" r:id="rId16"/>
    <p:sldId id="279" r:id="rId17"/>
    <p:sldId id="284" r:id="rId18"/>
    <p:sldId id="263" r:id="rId19"/>
    <p:sldId id="276" r:id="rId20"/>
    <p:sldId id="280" r:id="rId21"/>
    <p:sldId id="281" r:id="rId22"/>
    <p:sldId id="264" r:id="rId23"/>
    <p:sldId id="285" r:id="rId24"/>
    <p:sldId id="265" r:id="rId25"/>
    <p:sldId id="278" r:id="rId26"/>
    <p:sldId id="266" r:id="rId27"/>
    <p:sldId id="267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8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9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3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9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24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3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7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4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2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F65614-0368-4B97-8778-850611B4BE17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10BBD1-050E-4613-88AA-E4BEA5D9FA9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4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pionix.ru/biotekhnologiy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913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Биотехнологии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5278582"/>
            <a:ext cx="10058400" cy="32003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smtClean="0"/>
              <a:t>Тема 5.1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455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Задание: написать связь </a:t>
            </a:r>
            <a:r>
              <a:rPr lang="ru-RU" sz="3600" b="1" i="1" dirty="0">
                <a:solidFill>
                  <a:srgbClr val="C00000"/>
                </a:solidFill>
              </a:rPr>
              <a:t>биотехнологии с другими науками.</a:t>
            </a:r>
            <a:r>
              <a:rPr lang="ru-RU" sz="3600" i="1" dirty="0">
                <a:solidFill>
                  <a:srgbClr val="C00000"/>
                </a:solidFill>
              </a:rPr>
              <a:t/>
            </a:r>
            <a:br>
              <a:rPr lang="ru-RU" sz="3600" i="1" dirty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3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Объекты биотехнологии.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825625"/>
            <a:ext cx="11623964" cy="194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Объекты биотехнологии — микроорганизмы (бактерии, </a:t>
            </a:r>
            <a:r>
              <a:rPr lang="ru-RU" sz="2800" dirty="0" err="1"/>
              <a:t>цианобактерии</a:t>
            </a:r>
            <a:r>
              <a:rPr lang="ru-RU" sz="2800" dirty="0"/>
              <a:t>, грибы, протисты). Их особенности: короткий жизненный цикл, интенсивное размножение, большое разнообразие биохимических свойств, лёгкое получение мутантов.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491345"/>
            <a:ext cx="10058400" cy="2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896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Задание: описать два любых объекта биотехнологии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5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Этика биотехнологических и генетических экспериментов.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182" y="1845733"/>
            <a:ext cx="6802582" cy="427797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/>
              <a:t>Одна из основных этических проблем биотехнологии связана с клонированием. Существуют споры о моральном аспекте клонирования, во многих странах клонирование человека запрещено на государственном уровне (например, в Японии и Франции). Две основные цели клонирования человека - терапевтическая  (создание донорских клеток) и репродуктивная. Репродуктивное клонирование запрещено в большинстве стран из-за многих этических и наследственных проблем. Клон будет иметь тот же генотип, что и его оригинал, но будут ли они действительно похожи? Как идентифицировать людей в мире, где клонирование разрешено? Вызовет ли клонирование ксенофобские настроения в обществе? Юридические вопросы, касающиеся роли клона в обществе, а также его взаимоотношений с оригиналом, до сих пор не решены.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2550144"/>
            <a:ext cx="3928954" cy="2614540"/>
          </a:xfrm>
        </p:spPr>
      </p:pic>
    </p:spTree>
    <p:extLst>
      <p:ext uri="{BB962C8B-B14F-4D97-AF65-F5344CB8AC3E}">
        <p14:creationId xmlns:p14="http://schemas.microsoft.com/office/powerpoint/2010/main" val="15297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98764" y="318655"/>
            <a:ext cx="6082145" cy="5888181"/>
          </a:xfrm>
        </p:spPr>
        <p:txBody>
          <a:bodyPr>
            <a:normAutofit/>
          </a:bodyPr>
          <a:lstStyle/>
          <a:p>
            <a:r>
              <a:rPr lang="ru-RU" dirty="0"/>
              <a:t>Терапевтическое клонирование легально во многих странах, но оно также вызывает некоторые этические проблемы. Терапевтическое клонирование работает с клетками эмбрионов и копирует их, создавая другой эмбрион, который никогда не родится. Этические проблемы терапевтического клонирования связаны с предполагаемыми правами клонированного эмбриона.</a:t>
            </a:r>
          </a:p>
          <a:p>
            <a:r>
              <a:rPr lang="ru-RU" dirty="0"/>
              <a:t>Еще одна важная этическая проблема биотехнологии - права животных. Генная инженерия активно использует животных для экспериментов, кроме того, животные могут быть использованы для производства определенных гормонов и даже донорских органов в будущем. Для генетических экспериментов выведена даже специальная порода мышей. Естественно, это вызывает вопрос защиты животных в рамках генной инженерии и других отраслей биотехнологии.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1616507"/>
            <a:ext cx="4937125" cy="3292475"/>
          </a:xfrm>
        </p:spPr>
      </p:pic>
    </p:spTree>
    <p:extLst>
      <p:ext uri="{BB962C8B-B14F-4D97-AF65-F5344CB8AC3E}">
        <p14:creationId xmlns:p14="http://schemas.microsoft.com/office/powerpoint/2010/main" val="366468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748145" y="942109"/>
            <a:ext cx="5486399" cy="49268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Многие этические вопросы в биотехнологии связаны с религией. Большинство религий негативно относятся к клонированию и генной инженерии, скрещиванию различных видов животных и растений, и особенно ко всем биотехническим областям, связанным со здоровьем человека, продолжительностью жизни и репродукцией</a:t>
            </a:r>
            <a:r>
              <a:rPr lang="ru-RU" dirty="0" smtClean="0"/>
              <a:t>.</a:t>
            </a:r>
          </a:p>
          <a:p>
            <a:r>
              <a:rPr lang="ru-RU" dirty="0"/>
              <a:t>Клонирование — это группа методов по созданию практически идентичной генетической копии организма, клетки или гена. Самый востребованный материал для клонирования и в лабораторных условиях, и в природе — это гены и клетки. Каждая соматическая (неполовая) клетка организма — это по сути клон предшествующей клетки, из которой развился этот организм.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12" y="1472190"/>
            <a:ext cx="4302125" cy="4022725"/>
          </a:xfrm>
        </p:spPr>
      </p:pic>
    </p:spTree>
    <p:extLst>
      <p:ext uri="{BB962C8B-B14F-4D97-AF65-F5344CB8AC3E}">
        <p14:creationId xmlns:p14="http://schemas.microsoft.com/office/powerpoint/2010/main" val="21012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Задание: записать основные </a:t>
            </a:r>
            <a:r>
              <a:rPr lang="ru-RU" sz="3600" b="1" i="1" dirty="0">
                <a:solidFill>
                  <a:srgbClr val="C00000"/>
                </a:solidFill>
              </a:rPr>
              <a:t>механизмы искусственного клонирования</a:t>
            </a:r>
            <a:br>
              <a:rPr lang="ru-RU" sz="3600" b="1" i="1" dirty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2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04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Правила поиска и анализа биоэкологической информации из различных источников </a:t>
            </a:r>
            <a:r>
              <a:rPr lang="ru-RU" sz="3200" b="1" dirty="0" smtClean="0">
                <a:solidFill>
                  <a:srgbClr val="C00000"/>
                </a:solidFill>
              </a:rPr>
              <a:t>– </a:t>
            </a:r>
            <a:r>
              <a:rPr lang="ru-RU" sz="3200" b="1" dirty="0" smtClean="0">
                <a:solidFill>
                  <a:srgbClr val="C00000"/>
                </a:solidFill>
              </a:rPr>
              <a:t>научная литература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58849"/>
              </p:ext>
            </p:extLst>
          </p:nvPr>
        </p:nvGraphicFramePr>
        <p:xfrm>
          <a:off x="414216" y="1814942"/>
          <a:ext cx="11514548" cy="4502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51">
                  <a:extLst>
                    <a:ext uri="{9D8B030D-6E8A-4147-A177-3AD203B41FA5}">
                      <a16:colId xmlns:a16="http://schemas.microsoft.com/office/drawing/2014/main" val="1454610239"/>
                    </a:ext>
                  </a:extLst>
                </a:gridCol>
                <a:gridCol w="4187109">
                  <a:extLst>
                    <a:ext uri="{9D8B030D-6E8A-4147-A177-3AD203B41FA5}">
                      <a16:colId xmlns:a16="http://schemas.microsoft.com/office/drawing/2014/main" val="473522310"/>
                    </a:ext>
                  </a:extLst>
                </a:gridCol>
                <a:gridCol w="6629588">
                  <a:extLst>
                    <a:ext uri="{9D8B030D-6E8A-4147-A177-3AD203B41FA5}">
                      <a16:colId xmlns:a16="http://schemas.microsoft.com/office/drawing/2014/main" val="2296754100"/>
                    </a:ext>
                  </a:extLst>
                </a:gridCol>
              </a:tblGrid>
              <a:tr h="437766"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Этап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работ этапа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422680031"/>
                  </a:ext>
                </a:extLst>
              </a:tr>
              <a:tr h="437766"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Определение предмета поиска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этом этапе определяем, что конкретно нас интересует.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112392046"/>
                  </a:ext>
                </a:extLst>
              </a:tr>
              <a:tr h="437766"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Составление списка ключевых слов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этом этапе выявляем, как может называться то, что нас интересует.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311430692"/>
                  </a:ext>
                </a:extLst>
              </a:tr>
              <a:tr h="437766"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Выбор информационного пространства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этом этапе определяем, где может находиться то, что нас интересует.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572906313"/>
                  </a:ext>
                </a:extLst>
              </a:tr>
              <a:tr h="771299"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Определение инструмента для поиска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этом этапе принимаем решение о том, как проще и быстрее найти то, что нас интересует.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356300925"/>
                  </a:ext>
                </a:extLst>
              </a:tr>
              <a:tr h="437766"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Предварительный поиск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Пробуем найти.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993174702"/>
                  </a:ext>
                </a:extLst>
              </a:tr>
              <a:tr h="1104835"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Анализ полученной информации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Смотрим на полученные результаты. Если это необходимо (в том случае, когда полученные результаты нас не устраивают), проводим корректировку всех предыдущих действий.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913796835"/>
                  </a:ext>
                </a:extLst>
              </a:tr>
              <a:tr h="437766"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Дополнительный поиск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47625" marR="47625" indent="226695"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Ищем дальше, пока не получаем ответ на свой вопрос.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25799437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5315"/>
            <a:ext cx="41421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9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2510" y="277814"/>
            <a:ext cx="11526982" cy="59844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обзоре научной и справочной литературы использовались опубликованные источники информации. Основными методами данной работы являлись: работа с научными книгами, статьями, пособиями, статистической и справочной информацией, отбор и анализ актуальной научной информации, сопоставление данных, выводов и обобщений в работах разных авторов</a:t>
            </a:r>
            <a:r>
              <a:rPr lang="ru-RU" dirty="0" smtClean="0"/>
              <a:t>.</a:t>
            </a:r>
          </a:p>
          <a:p>
            <a:r>
              <a:rPr lang="ru-RU" b="1" dirty="0"/>
              <a:t>Правила анализа научной литературы</a:t>
            </a:r>
          </a:p>
          <a:p>
            <a:r>
              <a:rPr lang="ru-RU" dirty="0"/>
              <a:t>При анализе научных источников следует руководствоваться рядом правил.</a:t>
            </a:r>
          </a:p>
          <a:p>
            <a:r>
              <a:rPr lang="ru-RU" dirty="0"/>
              <a:t>Основой для анализа является критический подход и принцип сомнения. Важно проверять каждый факт, каждый вывод, сделанный автором.</a:t>
            </a:r>
          </a:p>
          <a:p>
            <a:r>
              <a:rPr lang="ru-RU" dirty="0"/>
              <a:t>Для анализа важно правильно систематизировать источники по нескольким основаниям: дате публикации источника, типу источника, уровню научности, статусу автора и его исследований.</a:t>
            </a:r>
          </a:p>
          <a:p>
            <a:r>
              <a:rPr lang="ru-RU" dirty="0"/>
              <a:t>Дальнейший анализ связан с систематизацией высказанных авторами идей. Важно выявить общности, отличия, особенности подходов и методологии исследований.</a:t>
            </a:r>
          </a:p>
          <a:p>
            <a:r>
              <a:rPr lang="ru-RU" dirty="0"/>
              <a:t>Любое исследование нужно рассматривать с альтернативных позиций, искать противоречия. Особое внимание нужно уделять аргументации и логике изложения.</a:t>
            </a:r>
          </a:p>
          <a:p>
            <a:r>
              <a:rPr lang="ru-RU" b="1" dirty="0"/>
              <a:t>План анализа научного источника</a:t>
            </a:r>
          </a:p>
          <a:p>
            <a:r>
              <a:rPr lang="ru-RU" dirty="0"/>
              <a:t>При анализе конкретного материала выделяют формальные характеристики, а также содержательные аспекты.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92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16181" y="609600"/>
            <a:ext cx="9989127" cy="52593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Биотехнология как наука и производство.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2800" b="1" dirty="0">
                <a:solidFill>
                  <a:srgbClr val="C00000"/>
                </a:solidFill>
              </a:rPr>
              <a:t>направления современной </a:t>
            </a:r>
            <a:r>
              <a:rPr lang="ru-RU" sz="2800" b="1" dirty="0" smtClean="0">
                <a:solidFill>
                  <a:srgbClr val="C00000"/>
                </a:solidFill>
              </a:rPr>
              <a:t>биотехнологии.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Методы </a:t>
            </a:r>
            <a:r>
              <a:rPr lang="ru-RU" sz="2800" b="1" dirty="0">
                <a:solidFill>
                  <a:srgbClr val="C00000"/>
                </a:solidFill>
              </a:rPr>
              <a:t>биотехнологии.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Объекты </a:t>
            </a:r>
            <a:r>
              <a:rPr lang="ru-RU" sz="2800" b="1" dirty="0">
                <a:solidFill>
                  <a:srgbClr val="C00000"/>
                </a:solidFill>
              </a:rPr>
              <a:t>биотехнологии.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Этика </a:t>
            </a:r>
            <a:r>
              <a:rPr lang="ru-RU" sz="2800" b="1" dirty="0">
                <a:solidFill>
                  <a:srgbClr val="C00000"/>
                </a:solidFill>
              </a:rPr>
              <a:t>биотехнологических и </a:t>
            </a:r>
            <a:r>
              <a:rPr lang="ru-RU" sz="2800" b="1" dirty="0" smtClean="0">
                <a:solidFill>
                  <a:srgbClr val="C00000"/>
                </a:solidFill>
              </a:rPr>
              <a:t>генетических экспериментов.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Правила </a:t>
            </a:r>
            <a:r>
              <a:rPr lang="ru-RU" sz="2800" b="1" dirty="0">
                <a:solidFill>
                  <a:srgbClr val="C00000"/>
                </a:solidFill>
              </a:rPr>
              <a:t>поиска и анализа биоэкологической информации из различных </a:t>
            </a:r>
            <a:r>
              <a:rPr lang="ru-RU" sz="2800" b="1" dirty="0" smtClean="0">
                <a:solidFill>
                  <a:srgbClr val="C00000"/>
                </a:solidFill>
              </a:rPr>
              <a:t>источников (научная </a:t>
            </a:r>
            <a:r>
              <a:rPr lang="ru-RU" sz="2800" b="1" dirty="0">
                <a:solidFill>
                  <a:srgbClr val="C00000"/>
                </a:solidFill>
              </a:rPr>
              <a:t>и учебно-научная литература, средства массовой информации, сеть Интернет и другие)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5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66" y="0"/>
            <a:ext cx="10571162" cy="6069012"/>
          </a:xfrm>
        </p:spPr>
      </p:pic>
    </p:spTree>
    <p:extLst>
      <p:ext uri="{BB962C8B-B14F-4D97-AF65-F5344CB8AC3E}">
        <p14:creationId xmlns:p14="http://schemas.microsoft.com/office/powerpoint/2010/main" val="1967568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03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План анализа должен содержать следующие пункты: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1846263"/>
            <a:ext cx="8132617" cy="4346719"/>
          </a:xfrm>
        </p:spPr>
      </p:pic>
    </p:spTree>
    <p:extLst>
      <p:ext uri="{BB962C8B-B14F-4D97-AF65-F5344CB8AC3E}">
        <p14:creationId xmlns:p14="http://schemas.microsoft.com/office/powerpoint/2010/main" val="3220436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Задание: записать п</a:t>
            </a:r>
            <a:r>
              <a:rPr lang="ru-RU" sz="3200" b="1" i="1" dirty="0" smtClean="0">
                <a:solidFill>
                  <a:srgbClr val="C00000"/>
                </a:solidFill>
              </a:rPr>
              <a:t>равила поиска и анализа биоэкологической информации из различных источников - учебно-научная литература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4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07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C00000"/>
                </a:solidFill>
              </a:rPr>
              <a:t>Задание: записать п</a:t>
            </a:r>
            <a:r>
              <a:rPr lang="ru-RU" sz="3100" b="1" i="1" dirty="0" smtClean="0">
                <a:solidFill>
                  <a:srgbClr val="C00000"/>
                </a:solidFill>
              </a:rPr>
              <a:t>равила поиска и анализа биоэкологической информации из различных источников -средства массовой информации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07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1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Правила поиска и анализа биоэкологической информации из различных источников - сеть Интернет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Поиск информации в сети </a:t>
            </a:r>
            <a:r>
              <a:rPr lang="ru-RU" b="1" dirty="0"/>
              <a:t>– </a:t>
            </a:r>
            <a:r>
              <a:rPr lang="ru-RU" i="1" dirty="0"/>
              <a:t>это последовательность действий,</a:t>
            </a:r>
            <a:r>
              <a:rPr lang="ru-RU" b="1" i="1" dirty="0"/>
              <a:t> </a:t>
            </a:r>
            <a:r>
              <a:rPr lang="ru-RU" i="1" dirty="0"/>
              <a:t>от определения предмета поиска, до получения ответа на имеющиеся вопросы с использованием всех поисковых сервисов, которые предоставляет Интернет сегодня.</a:t>
            </a:r>
            <a:endParaRPr lang="ru-RU" dirty="0"/>
          </a:p>
          <a:p>
            <a:r>
              <a:rPr lang="ru-RU" b="1" dirty="0"/>
              <a:t>Основные преимущества</a:t>
            </a:r>
            <a:r>
              <a:rPr lang="ru-RU" dirty="0"/>
              <a:t> использования сети Интернет при поиске информации:</a:t>
            </a:r>
          </a:p>
          <a:p>
            <a:pPr lvl="0"/>
            <a:r>
              <a:rPr lang="ru-RU" dirty="0"/>
              <a:t>Использование максимально возможного «пространства поиска» информации. Ни один из существующих на сегодня несетевых ресурсов не обладает тем объемом информации, который представлен в Интернете; </a:t>
            </a:r>
          </a:p>
          <a:p>
            <a:pPr lvl="0"/>
            <a:r>
              <a:rPr lang="ru-RU" dirty="0"/>
              <a:t>Ни один другой источник не обладает такой оперативностью и доступностью. Интернет предоставляет доступ круглосуточно вне зависимости от места нахождения; </a:t>
            </a:r>
          </a:p>
          <a:p>
            <a:pPr lvl="0"/>
            <a:r>
              <a:rPr lang="ru-RU" dirty="0"/>
              <a:t>Информацию, полученную через Интернет можно легко переслать для обсуждения или, например, распечатать в нужном числе экземпляров.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35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62063" y="207963"/>
            <a:ext cx="10929937" cy="5969000"/>
          </a:xfrm>
        </p:spPr>
        <p:txBody>
          <a:bodyPr>
            <a:normAutofit/>
          </a:bodyPr>
          <a:lstStyle/>
          <a:p>
            <a:r>
              <a:rPr lang="ru-RU" sz="2000" b="1" dirty="0"/>
              <a:t>Основной проблемой</a:t>
            </a:r>
            <a:r>
              <a:rPr lang="ru-RU" sz="2000" dirty="0"/>
              <a:t> при поиске можно назвать неумение пользователя эффективно искать информацию в сети.</a:t>
            </a:r>
          </a:p>
          <a:p>
            <a:r>
              <a:rPr lang="ru-RU" sz="2000" dirty="0"/>
              <a:t>Как правило, у начинающих поисковиков или у пользователей, которые только начинают «жить» в сети, существует несколько ошибочных мнений:</a:t>
            </a:r>
          </a:p>
          <a:p>
            <a:pPr lvl="0"/>
            <a:r>
              <a:rPr lang="ru-RU" sz="2000" dirty="0"/>
              <a:t>Поисковые машины ищут информацию по всему Интернету; </a:t>
            </a:r>
          </a:p>
          <a:p>
            <a:pPr lvl="0"/>
            <a:r>
              <a:rPr lang="ru-RU" sz="2000" dirty="0"/>
              <a:t>Не составляет большой проблемы еще раз найти заинтересовавший материал; </a:t>
            </a:r>
          </a:p>
          <a:p>
            <a:pPr lvl="0"/>
            <a:r>
              <a:rPr lang="ru-RU" sz="2000" dirty="0"/>
              <a:t>Если начальный поиск закончился неудачей, то данной информации в сети нет. </a:t>
            </a:r>
            <a:endParaRPr lang="ru-RU" sz="2000" dirty="0" smtClean="0"/>
          </a:p>
          <a:p>
            <a:pPr lvl="0"/>
            <a:r>
              <a:rPr lang="ru-RU" sz="2000" b="1" dirty="0"/>
              <a:t>А. Поисковые машины ищут информацию по всей сети Интернет. </a:t>
            </a:r>
            <a:endParaRPr lang="ru-RU" sz="2000" b="1" dirty="0" smtClean="0"/>
          </a:p>
          <a:p>
            <a:r>
              <a:rPr lang="ru-RU" sz="2000" b="1" dirty="0"/>
              <a:t>Б. Не составляет большой проблемы еще раз найти заинтересовавший Вас материал. </a:t>
            </a:r>
          </a:p>
          <a:p>
            <a:r>
              <a:rPr lang="ru-RU" b="1" dirty="0" smtClean="0"/>
              <a:t>В</a:t>
            </a:r>
            <a:r>
              <a:rPr lang="ru-RU" b="1" dirty="0"/>
              <a:t>. Если начальный поиск закончился неудачей, то данной информации в сети нет. </a:t>
            </a:r>
            <a:endParaRPr lang="ru-RU" b="1" dirty="0" smtClean="0"/>
          </a:p>
          <a:p>
            <a:r>
              <a:rPr lang="ru-RU" b="1" i="1" dirty="0"/>
              <a:t>2. Полнота, достоверность и скорость поиска</a:t>
            </a:r>
            <a:endParaRPr lang="ru-RU" dirty="0"/>
          </a:p>
          <a:p>
            <a:r>
              <a:rPr lang="ru-RU" b="1" i="1" dirty="0"/>
              <a:t>3. Планирование процесса </a:t>
            </a:r>
            <a:r>
              <a:rPr lang="ru-RU" b="1" i="1" dirty="0" smtClean="0"/>
              <a:t>поиска</a:t>
            </a:r>
          </a:p>
          <a:p>
            <a:r>
              <a:rPr lang="ru-RU" b="1" i="1" dirty="0"/>
              <a:t>4. Основные методы поиска в сети и их использование</a:t>
            </a: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514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748146" y="761999"/>
            <a:ext cx="6483928" cy="5500255"/>
          </a:xfrm>
        </p:spPr>
        <p:txBody>
          <a:bodyPr>
            <a:normAutofit/>
          </a:bodyPr>
          <a:lstStyle/>
          <a:p>
            <a:r>
              <a:rPr lang="ru-RU" dirty="0"/>
              <a:t>Во многом тип требующегося Вам информационного ресурса определяется характером искомой информации:</a:t>
            </a:r>
          </a:p>
          <a:p>
            <a:pPr lvl="0"/>
            <a:r>
              <a:rPr lang="ru-RU" b="1" dirty="0"/>
              <a:t>Адресная информация</a:t>
            </a:r>
            <a:r>
              <a:rPr lang="ru-RU" dirty="0"/>
              <a:t> – адресные справочники; </a:t>
            </a:r>
          </a:p>
          <a:p>
            <a:pPr lvl="0"/>
            <a:r>
              <a:rPr lang="ru-RU" b="1" dirty="0"/>
              <a:t>Новости</a:t>
            </a:r>
            <a:r>
              <a:rPr lang="ru-RU" dirty="0"/>
              <a:t> – новостные порталы и информационные агентства, списки рассылок; </a:t>
            </a:r>
          </a:p>
          <a:p>
            <a:pPr lvl="0"/>
            <a:r>
              <a:rPr lang="ru-RU" b="1" dirty="0"/>
              <a:t>Конкретная информация</a:t>
            </a:r>
            <a:r>
              <a:rPr lang="ru-RU" dirty="0"/>
              <a:t> – поисковые машины; </a:t>
            </a:r>
          </a:p>
          <a:p>
            <a:pPr lvl="0"/>
            <a:r>
              <a:rPr lang="ru-RU" b="1" dirty="0"/>
              <a:t>Общие сведения</a:t>
            </a:r>
            <a:r>
              <a:rPr lang="ru-RU" dirty="0"/>
              <a:t> – каталоги; </a:t>
            </a:r>
          </a:p>
          <a:p>
            <a:pPr lvl="0"/>
            <a:r>
              <a:rPr lang="ru-RU" b="1" dirty="0"/>
              <a:t>Статистика</a:t>
            </a:r>
            <a:r>
              <a:rPr lang="ru-RU" dirty="0"/>
              <a:t> – сервера статистических служб, рейтинги; </a:t>
            </a:r>
          </a:p>
          <a:p>
            <a:pPr lvl="0"/>
            <a:r>
              <a:rPr lang="ru-RU" b="1" dirty="0"/>
              <a:t>Хотите что-то купить</a:t>
            </a:r>
            <a:r>
              <a:rPr lang="ru-RU" dirty="0"/>
              <a:t> – Интернет-магазины и доски объявлений; </a:t>
            </a:r>
          </a:p>
          <a:p>
            <a:pPr lvl="0"/>
            <a:r>
              <a:rPr lang="ru-RU" b="1" dirty="0"/>
              <a:t>Хотите проконсультироваться</a:t>
            </a:r>
            <a:r>
              <a:rPr lang="ru-RU" dirty="0"/>
              <a:t> – сайты, специализирующиеся на данной тематике и списки рассылок.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1510434"/>
            <a:ext cx="3685309" cy="3685309"/>
          </a:xfrm>
        </p:spPr>
      </p:pic>
    </p:spTree>
    <p:extLst>
      <p:ext uri="{BB962C8B-B14F-4D97-AF65-F5344CB8AC3E}">
        <p14:creationId xmlns:p14="http://schemas.microsoft.com/office/powerpoint/2010/main" val="289829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473" y="554182"/>
            <a:ext cx="10515600" cy="10672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Биотехнология как наука 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10" y="1859589"/>
            <a:ext cx="11360727" cy="40233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Биотехнология </a:t>
            </a:r>
            <a:r>
              <a:rPr lang="ru-RU" b="1" dirty="0">
                <a:solidFill>
                  <a:srgbClr val="C00000"/>
                </a:solidFill>
              </a:rPr>
              <a:t>— комплексная наука, разрабатывающая способы получения необходимых человеку веществ с помощью живых организмов. Биотехнологические процессы давно используются в производстве хлеба, молочнокислых продуктов, вина, пива. Объекты биотехнологии — микроорганизмы (бактерии, </a:t>
            </a:r>
            <a:r>
              <a:rPr lang="ru-RU" b="1" dirty="0" err="1">
                <a:solidFill>
                  <a:srgbClr val="C00000"/>
                </a:solidFill>
              </a:rPr>
              <a:t>цианобактерии</a:t>
            </a:r>
            <a:r>
              <a:rPr lang="ru-RU" b="1" dirty="0">
                <a:solidFill>
                  <a:srgbClr val="C00000"/>
                </a:solidFill>
              </a:rPr>
              <a:t>, грибы, протисты).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19" y="3388313"/>
            <a:ext cx="5080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5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48145"/>
            <a:ext cx="10058400" cy="7204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Биотехнология как  производство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Считается, что термин «</a:t>
            </a:r>
            <a:r>
              <a:rPr lang="ru-RU" sz="2400" b="1" dirty="0"/>
              <a:t>биотехнология</a:t>
            </a:r>
            <a:r>
              <a:rPr lang="ru-RU" sz="2400" dirty="0"/>
              <a:t>» был придуман и введен в обиход в 1919 году венгерским инженером-агрономом Карлом </a:t>
            </a:r>
            <a:r>
              <a:rPr lang="ru-RU" sz="2400" dirty="0" err="1"/>
              <a:t>Эреки</a:t>
            </a:r>
            <a:r>
              <a:rPr lang="ru-RU" sz="2400" dirty="0"/>
              <a:t> (</a:t>
            </a:r>
            <a:r>
              <a:rPr lang="ru-RU" sz="2400" dirty="0" err="1"/>
              <a:t>Károly</a:t>
            </a:r>
            <a:r>
              <a:rPr lang="ru-RU" sz="2400" dirty="0"/>
              <a:t> </a:t>
            </a:r>
            <a:r>
              <a:rPr lang="ru-RU" sz="2400" dirty="0" err="1"/>
              <a:t>Ereky</a:t>
            </a:r>
            <a:r>
              <a:rPr lang="ru-RU" sz="2400" dirty="0"/>
              <a:t>) и определяется в соответствии с Конвенцией ООН о биологическом разнообразии как «любое технологическое приложение, использующее биологическую систему или живые организмы для создания или модификации процесса или продуктов для конкретного использования</a:t>
            </a:r>
            <a:r>
              <a:rPr lang="ru-RU" sz="2400" dirty="0" smtClean="0"/>
              <a:t>».</a:t>
            </a:r>
          </a:p>
          <a:p>
            <a:r>
              <a:rPr lang="ru-RU" sz="2400" b="1" dirty="0"/>
              <a:t>К промышленной биотехнологии</a:t>
            </a:r>
            <a:r>
              <a:rPr lang="ru-RU" sz="2400" dirty="0"/>
              <a:t> относят производства, базирующиеся на использовании биологических агентов: микроорганизмов, культур клеток и тканей многоклеточных организмов, составных частей клеток, а также ферментов и их комплексов.</a:t>
            </a:r>
          </a:p>
        </p:txBody>
      </p:sp>
    </p:spTree>
    <p:extLst>
      <p:ext uri="{BB962C8B-B14F-4D97-AF65-F5344CB8AC3E}">
        <p14:creationId xmlns:p14="http://schemas.microsoft.com/office/powerpoint/2010/main" val="170182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286603"/>
            <a:ext cx="11360728" cy="138979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З</a:t>
            </a:r>
            <a:r>
              <a:rPr lang="ru-RU" sz="2400" b="1" i="1" dirty="0" smtClean="0">
                <a:solidFill>
                  <a:srgbClr val="C00000"/>
                </a:solidFill>
              </a:rPr>
              <a:t>адание: пройти по ссылке, изучить материал и записать ответы на вопросы в следующем слайде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en-US" sz="2400" dirty="0" smtClean="0">
                <a:hlinkClick r:id="rId2"/>
              </a:rPr>
              <a:t>https://propionix.ru/biotekhnologiya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Записать характеристику «цветовой» классификации биотехнологии.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Записать перечень </a:t>
            </a:r>
            <a:r>
              <a:rPr lang="ru-RU" sz="2400" dirty="0"/>
              <a:t>технологий, которые </a:t>
            </a:r>
            <a:r>
              <a:rPr lang="ru-RU" sz="2400" dirty="0" smtClean="0"/>
              <a:t>рассматриваются </a:t>
            </a:r>
            <a:r>
              <a:rPr lang="ru-RU" sz="2400" dirty="0"/>
              <a:t>как </a:t>
            </a:r>
            <a:r>
              <a:rPr lang="ru-RU" sz="2400" dirty="0" smtClean="0"/>
              <a:t>биотехнологии (разновидности).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Описать пищевую технологию.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Что означает фраза «Новые микробные производства»?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 чего состоит промышленная биотехнология?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Что входит в хозяйственную биотехнологию?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Что такое ферментация в пищевой промышленности?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026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Ответы на вопросы слайда №5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2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608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Основные направления современной биотехнологии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b="1" dirty="0"/>
              <a:t>Основными направлениями развития биотехнологии считаются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создание </a:t>
            </a:r>
            <a:r>
              <a:rPr lang="ru-RU" sz="2400" b="1" dirty="0"/>
              <a:t>новых пород животных; </a:t>
            </a:r>
            <a:endParaRPr lang="ru-RU" sz="2400" b="1" dirty="0" smtClean="0"/>
          </a:p>
          <a:p>
            <a:r>
              <a:rPr lang="ru-RU" sz="2400" b="1" dirty="0" smtClean="0"/>
              <a:t>выведение </a:t>
            </a:r>
            <a:r>
              <a:rPr lang="ru-RU" sz="2400" b="1" dirty="0"/>
              <a:t>новых сортов растений; </a:t>
            </a:r>
            <a:endParaRPr lang="ru-RU" sz="2400" b="1" dirty="0" smtClean="0"/>
          </a:p>
          <a:p>
            <a:r>
              <a:rPr lang="ru-RU" sz="2400" b="1" dirty="0" smtClean="0"/>
              <a:t>создание </a:t>
            </a:r>
            <a:r>
              <a:rPr lang="ru-RU" sz="2400" b="1" dirty="0"/>
              <a:t>и применение препаратов по защите растений от болезней и вредителей; </a:t>
            </a:r>
            <a:endParaRPr lang="ru-RU" sz="2400" b="1" dirty="0" smtClean="0"/>
          </a:p>
          <a:p>
            <a:r>
              <a:rPr lang="ru-RU" sz="2400" b="1" dirty="0" smtClean="0"/>
              <a:t>применение </a:t>
            </a:r>
            <a:r>
              <a:rPr lang="ru-RU" sz="2400" b="1" dirty="0"/>
              <a:t>новых биотехнологических методов по защите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69026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Основные направления и методы биотехнологии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Условно можно выделить следующие основные направления биотехнологии:</a:t>
            </a:r>
          </a:p>
          <a:p>
            <a:r>
              <a:rPr lang="ru-RU" sz="2800" dirty="0"/>
              <a:t>· биотехнология пищевых продуктов;</a:t>
            </a:r>
          </a:p>
          <a:p>
            <a:r>
              <a:rPr lang="ru-RU" sz="2800" dirty="0"/>
              <a:t>· биотехнология препаратов для сельского хозяйства;</a:t>
            </a:r>
          </a:p>
          <a:p>
            <a:r>
              <a:rPr lang="ru-RU" sz="2800" dirty="0"/>
              <a:t>· биотехнология препаратов и продуктов для промышленного и бытового использования;</a:t>
            </a:r>
          </a:p>
          <a:p>
            <a:r>
              <a:rPr lang="ru-RU" sz="2800" dirty="0"/>
              <a:t>· биотехнология лекарственных препаратов;</a:t>
            </a:r>
          </a:p>
          <a:p>
            <a:r>
              <a:rPr lang="ru-RU" sz="2800" dirty="0"/>
              <a:t>· биотехнология средств диагностики и реактивов.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99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897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Методы биотехнологии.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04" y="1818554"/>
            <a:ext cx="5980352" cy="4485264"/>
          </a:xfrm>
        </p:spPr>
      </p:pic>
    </p:spTree>
    <p:extLst>
      <p:ext uri="{BB962C8B-B14F-4D97-AF65-F5344CB8AC3E}">
        <p14:creationId xmlns:p14="http://schemas.microsoft.com/office/powerpoint/2010/main" val="41671686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</TotalTime>
  <Words>944</Words>
  <Application>Microsoft Office PowerPoint</Application>
  <PresentationFormat>Широкоэкранный</PresentationFormat>
  <Paragraphs>112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Verdana</vt:lpstr>
      <vt:lpstr>Ретро</vt:lpstr>
      <vt:lpstr>Биотехнологии  в жизни  каждого</vt:lpstr>
      <vt:lpstr>Презентация PowerPoint</vt:lpstr>
      <vt:lpstr>Биотехнология как наука   </vt:lpstr>
      <vt:lpstr>Биотехнология как  производство</vt:lpstr>
      <vt:lpstr>Задание: пройти по ссылке, изучить материал и записать ответы на вопросы в следующем слайде https://propionix.ru/biotekhnologiya </vt:lpstr>
      <vt:lpstr>Ответы на вопросы слайда №5</vt:lpstr>
      <vt:lpstr>Основные направления современной биотехнологии. </vt:lpstr>
      <vt:lpstr>Основные направления и методы биотехнологии</vt:lpstr>
      <vt:lpstr>Методы биотехнологии.  </vt:lpstr>
      <vt:lpstr>Задание: написать связь биотехнологии с другими науками. </vt:lpstr>
      <vt:lpstr>Объекты биотехнологии.  </vt:lpstr>
      <vt:lpstr>Задание: описать два любых объекта биотехнологии</vt:lpstr>
      <vt:lpstr>Презентация PowerPoint</vt:lpstr>
      <vt:lpstr>Этика биотехнологических и генетических экспериментов. </vt:lpstr>
      <vt:lpstr>Презентация PowerPoint</vt:lpstr>
      <vt:lpstr>Презентация PowerPoint</vt:lpstr>
      <vt:lpstr>Задание: записать основные механизмы искусственного клонирования </vt:lpstr>
      <vt:lpstr>Правила поиска и анализа биоэкологической информации из различных источников – научная литература</vt:lpstr>
      <vt:lpstr>Презентация PowerPoint</vt:lpstr>
      <vt:lpstr>Презентация PowerPoint</vt:lpstr>
      <vt:lpstr>План анализа должен содержать следующие пункты:</vt:lpstr>
      <vt:lpstr>Задание: записать правила поиска и анализа биоэкологической информации из различных источников - учебно-научная литература </vt:lpstr>
      <vt:lpstr>Презентация PowerPoint</vt:lpstr>
      <vt:lpstr>Задание: записать правила поиска и анализа биоэкологической информации из различных источников -средства массовой информации </vt:lpstr>
      <vt:lpstr>Презентация PowerPoint</vt:lpstr>
      <vt:lpstr>Правила поиска и анализа биоэкологической информации из различных источников - сеть Интернет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Биотехнологии в жизни каждого</dc:title>
  <dc:creator>Еллария</dc:creator>
  <cp:lastModifiedBy>Еллария</cp:lastModifiedBy>
  <cp:revision>12</cp:revision>
  <dcterms:created xsi:type="dcterms:W3CDTF">2024-04-21T15:34:10Z</dcterms:created>
  <dcterms:modified xsi:type="dcterms:W3CDTF">2024-04-21T17:49:03Z</dcterms:modified>
</cp:coreProperties>
</file>