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17"/>
  </p:notesMasterIdLst>
  <p:sldIdLst>
    <p:sldId id="256" r:id="rId2"/>
    <p:sldId id="257" r:id="rId3"/>
    <p:sldId id="263" r:id="rId4"/>
    <p:sldId id="258" r:id="rId5"/>
    <p:sldId id="259" r:id="rId6"/>
    <p:sldId id="264" r:id="rId7"/>
    <p:sldId id="260" r:id="rId8"/>
    <p:sldId id="265" r:id="rId9"/>
    <p:sldId id="266" r:id="rId10"/>
    <p:sldId id="270" r:id="rId11"/>
    <p:sldId id="267" r:id="rId12"/>
    <p:sldId id="268" r:id="rId13"/>
    <p:sldId id="261" r:id="rId14"/>
    <p:sldId id="269" r:id="rId15"/>
    <p:sldId id="26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02" autoAdjust="0"/>
    <p:restoredTop sz="94660"/>
  </p:normalViewPr>
  <p:slideViewPr>
    <p:cSldViewPr snapToGrid="0">
      <p:cViewPr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D9A6D-E76E-4879-B996-AC79860E4FB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42659-A12A-4823-9DCC-4486BB444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0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8072-DD86-431E-AF42-75DFB5BA7CF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5B091EB-4094-4FD1-8F7C-619C14647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8072-DD86-431E-AF42-75DFB5BA7CF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B091EB-4094-4FD1-8F7C-619C14647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4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8072-DD86-431E-AF42-75DFB5BA7CF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B091EB-4094-4FD1-8F7C-619C146471D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3447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8072-DD86-431E-AF42-75DFB5BA7CF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B091EB-4094-4FD1-8F7C-619C14647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41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8072-DD86-431E-AF42-75DFB5BA7CF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B091EB-4094-4FD1-8F7C-619C146471D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32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8072-DD86-431E-AF42-75DFB5BA7CF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B091EB-4094-4FD1-8F7C-619C14647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25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8072-DD86-431E-AF42-75DFB5BA7CF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91EB-4094-4FD1-8F7C-619C14647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69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8072-DD86-431E-AF42-75DFB5BA7CF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91EB-4094-4FD1-8F7C-619C14647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97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8072-DD86-431E-AF42-75DFB5BA7CF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91EB-4094-4FD1-8F7C-619C14647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04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8072-DD86-431E-AF42-75DFB5BA7CF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91EB-4094-4FD1-8F7C-619C14647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59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8072-DD86-431E-AF42-75DFB5BA7CF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91EB-4094-4FD1-8F7C-619C14647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1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8072-DD86-431E-AF42-75DFB5BA7CF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B091EB-4094-4FD1-8F7C-619C14647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2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8072-DD86-431E-AF42-75DFB5BA7CF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5B091EB-4094-4FD1-8F7C-619C14647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9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8072-DD86-431E-AF42-75DFB5BA7CF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5B091EB-4094-4FD1-8F7C-619C14647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1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8072-DD86-431E-AF42-75DFB5BA7CF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91EB-4094-4FD1-8F7C-619C14647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36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8072-DD86-431E-AF42-75DFB5BA7CF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91EB-4094-4FD1-8F7C-619C14647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6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8072-DD86-431E-AF42-75DFB5BA7CF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91EB-4094-4FD1-8F7C-619C14647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76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8072-DD86-431E-AF42-75DFB5BA7CF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B091EB-4094-4FD1-8F7C-619C14647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9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78072-DD86-431E-AF42-75DFB5BA7CF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5B091EB-4094-4FD1-8F7C-619C14647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8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898A48-0D11-4DD0-BFCF-087598797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456" y="-29524"/>
            <a:ext cx="10773811" cy="2596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«Защитник Родины </a:t>
            </a:r>
            <a:br>
              <a:rPr lang="ru-RU" sz="6000" dirty="0"/>
            </a:br>
            <a:r>
              <a:rPr lang="ru-RU" sz="6000" dirty="0"/>
              <a:t>Савенков Иван Прохорович»</a:t>
            </a:r>
            <a:endParaRPr 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688E093-4B83-4DE9-A9DE-C0DB09F11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1278" y="2828484"/>
            <a:ext cx="6070166" cy="1126283"/>
          </a:xfrm>
        </p:spPr>
        <p:txBody>
          <a:bodyPr>
            <a:normAutofit/>
          </a:bodyPr>
          <a:lstStyle/>
          <a:p>
            <a:r>
              <a:rPr lang="ru-RU" sz="2400" dirty="0"/>
              <a:t>Герой Великой отечественной войны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0F73B98-9A01-43D5-91DC-826C794A6C1C}"/>
              </a:ext>
            </a:extLst>
          </p:cNvPr>
          <p:cNvSpPr txBox="1"/>
          <p:nvPr/>
        </p:nvSpPr>
        <p:spPr>
          <a:xfrm>
            <a:off x="6799393" y="5088699"/>
            <a:ext cx="48641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Выполнила: Токарева Анастасия </a:t>
            </a:r>
            <a:r>
              <a:rPr lang="ru-RU" dirty="0" smtClean="0"/>
              <a:t>Алексеевна</a:t>
            </a:r>
          </a:p>
          <a:p>
            <a:r>
              <a:rPr lang="ru-RU" dirty="0" smtClean="0"/>
              <a:t>Руководитель Данилюк О.В.</a:t>
            </a:r>
            <a:endParaRPr lang="ru-RU" dirty="0"/>
          </a:p>
          <a:p>
            <a:r>
              <a:rPr lang="ru-RU" dirty="0"/>
              <a:t>Г. Красноярск, МАОУ Гимназия №13 «Академ»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06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5E5F30F-76A4-47CB-8F68-CF29379A39AB}"/>
              </a:ext>
            </a:extLst>
          </p:cNvPr>
          <p:cNvSpPr txBox="1"/>
          <p:nvPr/>
        </p:nvSpPr>
        <p:spPr>
          <a:xfrm>
            <a:off x="2122118" y="676991"/>
            <a:ext cx="9043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Семейное древо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5ADC638-D059-41BD-9786-F71AA3FE5CD2}"/>
              </a:ext>
            </a:extLst>
          </p:cNvPr>
          <p:cNvSpPr txBox="1"/>
          <p:nvPr/>
        </p:nvSpPr>
        <p:spPr>
          <a:xfrm>
            <a:off x="2267211" y="1414826"/>
            <a:ext cx="2229633" cy="58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Прохор Савенков</a:t>
            </a:r>
          </a:p>
          <a:p>
            <a:pPr algn="ctr"/>
            <a:r>
              <a:rPr lang="ru-RU" sz="1400" dirty="0"/>
              <a:t>(г. Витебск)</a:t>
            </a:r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D64491B-C80D-491C-8A0F-8FA40C200493}"/>
              </a:ext>
            </a:extLst>
          </p:cNvPr>
          <p:cNvSpPr txBox="1"/>
          <p:nvPr/>
        </p:nvSpPr>
        <p:spPr>
          <a:xfrm>
            <a:off x="5382018" y="1385457"/>
            <a:ext cx="260541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Матрена Савенкова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7D729F4-2819-4959-8663-C9F3F265A6BF}"/>
              </a:ext>
            </a:extLst>
          </p:cNvPr>
          <p:cNvSpPr txBox="1"/>
          <p:nvPr/>
        </p:nvSpPr>
        <p:spPr>
          <a:xfrm>
            <a:off x="4778679" y="1461973"/>
            <a:ext cx="41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+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7F2CBF1-E294-46A6-BA73-7E569837F0C0}"/>
              </a:ext>
            </a:extLst>
          </p:cNvPr>
          <p:cNvSpPr txBox="1"/>
          <p:nvPr/>
        </p:nvSpPr>
        <p:spPr>
          <a:xfrm>
            <a:off x="3200401" y="2596645"/>
            <a:ext cx="19290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Иван Савенков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7A81D3C-7D4D-4328-86C3-8751A3E4A4F1}"/>
              </a:ext>
            </a:extLst>
          </p:cNvPr>
          <p:cNvSpPr txBox="1"/>
          <p:nvPr/>
        </p:nvSpPr>
        <p:spPr>
          <a:xfrm>
            <a:off x="8655485" y="2916407"/>
            <a:ext cx="23173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Мария Савенкова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DAB968-C15A-48EF-8497-D59682E2C86F}"/>
              </a:ext>
            </a:extLst>
          </p:cNvPr>
          <p:cNvSpPr txBox="1"/>
          <p:nvPr/>
        </p:nvSpPr>
        <p:spPr>
          <a:xfrm>
            <a:off x="8993688" y="2018316"/>
            <a:ext cx="260541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Зинаида Савенкова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159F014-797D-410B-BE12-948AC2C1D3C2}"/>
              </a:ext>
            </a:extLst>
          </p:cNvPr>
          <p:cNvSpPr txBox="1"/>
          <p:nvPr/>
        </p:nvSpPr>
        <p:spPr>
          <a:xfrm>
            <a:off x="8135652" y="3883068"/>
            <a:ext cx="24425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Евдокия Савенкова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537B23D-6F23-4723-9D87-4100B905C8F5}"/>
              </a:ext>
            </a:extLst>
          </p:cNvPr>
          <p:cNvSpPr txBox="1"/>
          <p:nvPr/>
        </p:nvSpPr>
        <p:spPr>
          <a:xfrm>
            <a:off x="6789106" y="4630162"/>
            <a:ext cx="328182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Сергей Савенков</a:t>
            </a:r>
          </a:p>
          <a:p>
            <a:pPr algn="ctr"/>
            <a:r>
              <a:rPr lang="ru-RU" sz="1400" dirty="0"/>
              <a:t>(участник ВОВ, пропал без вести)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8B890AB-5961-495D-9905-681FD2C23FFE}"/>
              </a:ext>
            </a:extLst>
          </p:cNvPr>
          <p:cNvSpPr txBox="1"/>
          <p:nvPr/>
        </p:nvSpPr>
        <p:spPr>
          <a:xfrm>
            <a:off x="4240061" y="3491560"/>
            <a:ext cx="260541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Анатолий Савенков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FDA0677-64B9-42FF-8CDB-776AE8A419DB}"/>
              </a:ext>
            </a:extLst>
          </p:cNvPr>
          <p:cNvSpPr txBox="1"/>
          <p:nvPr/>
        </p:nvSpPr>
        <p:spPr>
          <a:xfrm>
            <a:off x="780788" y="2461518"/>
            <a:ext cx="172650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Степанида Савенкова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9F2A0FB-6CFB-412E-82E3-2D8AF35C8ACA}"/>
              </a:ext>
            </a:extLst>
          </p:cNvPr>
          <p:cNvSpPr txBox="1"/>
          <p:nvPr/>
        </p:nvSpPr>
        <p:spPr>
          <a:xfrm>
            <a:off x="2680573" y="2620793"/>
            <a:ext cx="31315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+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C443B09-FC09-43EA-B14D-AB49A8A6932F}"/>
              </a:ext>
            </a:extLst>
          </p:cNvPr>
          <p:cNvSpPr txBox="1"/>
          <p:nvPr/>
        </p:nvSpPr>
        <p:spPr>
          <a:xfrm>
            <a:off x="651353" y="3768388"/>
            <a:ext cx="2154477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Мария Кабанова</a:t>
            </a:r>
          </a:p>
          <a:p>
            <a:pPr algn="ctr"/>
            <a:r>
              <a:rPr lang="ru-RU" sz="1400" dirty="0"/>
              <a:t>(приемная дочь)</a:t>
            </a:r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673A462-18C3-4CAD-B952-9B4658685475}"/>
              </a:ext>
            </a:extLst>
          </p:cNvPr>
          <p:cNvSpPr txBox="1"/>
          <p:nvPr/>
        </p:nvSpPr>
        <p:spPr>
          <a:xfrm>
            <a:off x="1492686" y="5214937"/>
            <a:ext cx="202921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Валентина Савенкова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0CB0B51-FDDE-4FC4-8D6D-987713C96E45}"/>
              </a:ext>
            </a:extLst>
          </p:cNvPr>
          <p:cNvSpPr txBox="1"/>
          <p:nvPr/>
        </p:nvSpPr>
        <p:spPr>
          <a:xfrm>
            <a:off x="3450921" y="4252400"/>
            <a:ext cx="209184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Валерий Савенков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99982E80-6D45-46DD-BF18-C146E9050B91}"/>
              </a:ext>
            </a:extLst>
          </p:cNvPr>
          <p:cNvCxnSpPr>
            <a:cxnSpLocks/>
          </p:cNvCxnSpPr>
          <p:nvPr/>
        </p:nvCxnSpPr>
        <p:spPr>
          <a:xfrm flipH="1">
            <a:off x="4244758" y="1940988"/>
            <a:ext cx="562107" cy="574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FC999148-8F49-41F2-8091-3018179ED00B}"/>
              </a:ext>
            </a:extLst>
          </p:cNvPr>
          <p:cNvCxnSpPr>
            <a:cxnSpLocks/>
          </p:cNvCxnSpPr>
          <p:nvPr/>
        </p:nvCxnSpPr>
        <p:spPr>
          <a:xfrm>
            <a:off x="4985358" y="1921122"/>
            <a:ext cx="699370" cy="1431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E63A7674-5C80-47D0-B3FC-A8F5DB9CD9B5}"/>
              </a:ext>
            </a:extLst>
          </p:cNvPr>
          <p:cNvCxnSpPr/>
          <p:nvPr/>
        </p:nvCxnSpPr>
        <p:spPr>
          <a:xfrm>
            <a:off x="5192038" y="1906461"/>
            <a:ext cx="3576181" cy="330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C7AA3070-DB32-4BD8-AF71-BF69CD778910}"/>
              </a:ext>
            </a:extLst>
          </p:cNvPr>
          <p:cNvCxnSpPr>
            <a:cxnSpLocks/>
          </p:cNvCxnSpPr>
          <p:nvPr/>
        </p:nvCxnSpPr>
        <p:spPr>
          <a:xfrm>
            <a:off x="5192038" y="1906461"/>
            <a:ext cx="3782860" cy="893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EAE87A09-8637-4D7E-89BF-5DA3D6A9930E}"/>
              </a:ext>
            </a:extLst>
          </p:cNvPr>
          <p:cNvCxnSpPr/>
          <p:nvPr/>
        </p:nvCxnSpPr>
        <p:spPr>
          <a:xfrm>
            <a:off x="5192038" y="1906461"/>
            <a:ext cx="3801650" cy="1861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F0C28319-B7D1-42BB-ACB9-310681173044}"/>
              </a:ext>
            </a:extLst>
          </p:cNvPr>
          <p:cNvCxnSpPr>
            <a:cxnSpLocks/>
          </p:cNvCxnSpPr>
          <p:nvPr/>
        </p:nvCxnSpPr>
        <p:spPr>
          <a:xfrm>
            <a:off x="5077217" y="1921122"/>
            <a:ext cx="3133595" cy="2578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3894EE86-32C9-4050-8FB3-910A4FC63F07}"/>
              </a:ext>
            </a:extLst>
          </p:cNvPr>
          <p:cNvCxnSpPr>
            <a:cxnSpLocks/>
          </p:cNvCxnSpPr>
          <p:nvPr/>
        </p:nvCxnSpPr>
        <p:spPr>
          <a:xfrm>
            <a:off x="2947794" y="3125858"/>
            <a:ext cx="860118" cy="941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BE2E7554-217E-4104-A50F-7D821C7AC124}"/>
              </a:ext>
            </a:extLst>
          </p:cNvPr>
          <p:cNvCxnSpPr>
            <a:cxnSpLocks/>
          </p:cNvCxnSpPr>
          <p:nvPr/>
        </p:nvCxnSpPr>
        <p:spPr>
          <a:xfrm>
            <a:off x="2886208" y="3107849"/>
            <a:ext cx="107515" cy="1902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19678290-F883-4469-862D-78068053FE3B}"/>
              </a:ext>
            </a:extLst>
          </p:cNvPr>
          <p:cNvCxnSpPr/>
          <p:nvPr/>
        </p:nvCxnSpPr>
        <p:spPr>
          <a:xfrm flipH="1">
            <a:off x="2267211" y="3107849"/>
            <a:ext cx="538619" cy="488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219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3D4C157-95CE-4E6C-85D8-328F4C005697}"/>
              </a:ext>
            </a:extLst>
          </p:cNvPr>
          <p:cNvSpPr txBox="1"/>
          <p:nvPr/>
        </p:nvSpPr>
        <p:spPr>
          <a:xfrm>
            <a:off x="2311400" y="685800"/>
            <a:ext cx="843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Фотографии из семейного архива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4D5FD60-0500-4560-8461-FF09407DD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402898"/>
            <a:ext cx="3358949" cy="4574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8CB5B99-6D31-41EE-AAF0-6B02CD41C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533" y="1796174"/>
            <a:ext cx="2782934" cy="37060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781F945-CC93-4DCA-B46D-9C1544DD5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3974" y="1402898"/>
            <a:ext cx="3430926" cy="457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7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1ADD368-4515-47FA-B1CB-59EDF6EC5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522" y="939586"/>
            <a:ext cx="3731878" cy="49788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C26227E-FD69-4A10-A9B6-16464F0A0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403784"/>
            <a:ext cx="5865141" cy="405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8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F0C1B4-8E7B-482F-840D-1DF0F3E74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775" y="742950"/>
            <a:ext cx="9483726" cy="579755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Заключение</a:t>
            </a:r>
            <a:r>
              <a:rPr lang="ru-RU" sz="4000" dirty="0">
                <a:solidFill>
                  <a:schemeClr val="tx1"/>
                </a:solidFill>
              </a:rPr>
              <a:t/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/>
              <a:t>Таким образом, я ставила цель устранение белых пятен в военной истории нашей семьи.</a:t>
            </a:r>
            <a:br>
              <a:rPr lang="ru-RU" sz="2000" dirty="0"/>
            </a:br>
            <a:r>
              <a:rPr lang="ru-RU" sz="2000" dirty="0"/>
              <a:t> Данную цель я достигла через следующие задачи:</a:t>
            </a:r>
            <a:br>
              <a:rPr lang="ru-RU" sz="2000" dirty="0"/>
            </a:br>
            <a:r>
              <a:rPr lang="ru-RU" sz="2000" dirty="0"/>
              <a:t>1. провела опрос родственников;</a:t>
            </a:r>
            <a:br>
              <a:rPr lang="ru-RU" sz="2000" dirty="0"/>
            </a:br>
            <a:r>
              <a:rPr lang="ru-RU" sz="2000" dirty="0"/>
              <a:t>2. проанализировала данные семейного архива;</a:t>
            </a:r>
            <a:br>
              <a:rPr lang="ru-RU" sz="2000" dirty="0"/>
            </a:br>
            <a:r>
              <a:rPr lang="ru-RU" sz="2000" dirty="0"/>
              <a:t>3. провела поиск информации в архиве Министерства обороны РФ на сайте «Память народа».</a:t>
            </a:r>
            <a:br>
              <a:rPr lang="ru-RU" sz="2000" dirty="0"/>
            </a:br>
            <a:r>
              <a:rPr lang="ru-RU" sz="2000" dirty="0"/>
              <a:t>Мне удалось установить, что Савенков Иван Прохорович внес большой вклад в дело защиты нашей Родины.  Гипотеза подтвердилась.</a:t>
            </a:r>
            <a:br>
              <a:rPr lang="ru-RU" sz="2000" dirty="0"/>
            </a:br>
            <a:r>
              <a:rPr lang="ru-RU" sz="2000" dirty="0"/>
              <a:t>Таким образом, белых пятен в истории нашей семьи стало меньше.</a:t>
            </a:r>
            <a:br>
              <a:rPr lang="ru-RU" sz="2000" dirty="0"/>
            </a:br>
            <a:r>
              <a:rPr lang="ru-RU" sz="2000" dirty="0"/>
              <a:t> Я горжусь своим прадедом! Я буду и дальше изучать историю своей семьи, историю Великой Отечественной войны, чтобы сберечь для потомков и передать последующим поколениям.</a:t>
            </a:r>
            <a:br>
              <a:rPr lang="ru-RU" sz="2000" dirty="0"/>
            </a:br>
            <a:r>
              <a:rPr lang="ru-RU" sz="2000" dirty="0"/>
              <a:t>Я выступила с проектом на классном часе, у многих ребят возник интерес к истории своей семьи, своих героев, они стали искать информацию о своих прадедах.</a:t>
            </a:r>
            <a:r>
              <a:rPr lang="ru-RU" sz="4000" dirty="0"/>
              <a:t/>
            </a:r>
            <a:br>
              <a:rPr lang="ru-RU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0964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189F26-E237-47D0-A963-7233463A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599" y="611583"/>
            <a:ext cx="4734802" cy="615967"/>
          </a:xfrm>
        </p:spPr>
        <p:txBody>
          <a:bodyPr>
            <a:normAutofit fontScale="90000"/>
          </a:bodyPr>
          <a:lstStyle/>
          <a:p>
            <a:r>
              <a:rPr lang="ru-RU" dirty="0"/>
              <a:t>Список литературы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10813A0-B4B0-44B8-90FE-780CD9D0F990}"/>
              </a:ext>
            </a:extLst>
          </p:cNvPr>
          <p:cNvSpPr txBox="1"/>
          <p:nvPr/>
        </p:nvSpPr>
        <p:spPr>
          <a:xfrm>
            <a:off x="1277655" y="1227550"/>
            <a:ext cx="1007092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1.	Воспоминания Гавриленко И. В. </a:t>
            </a:r>
          </a:p>
          <a:p>
            <a:r>
              <a:rPr lang="ru-RU" sz="1200" dirty="0"/>
              <a:t>2.	Воспоминания Рукавишниковой Г.И.</a:t>
            </a:r>
          </a:p>
          <a:p>
            <a:r>
              <a:rPr lang="ru-RU" sz="1200" dirty="0"/>
              <a:t>3.	Память народа, общая информация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https://pamyat-naroda.ru/heroes/person-hero97910156/</a:t>
            </a:r>
            <a:r>
              <a:rPr lang="ru-RU" sz="1200" dirty="0"/>
              <a:t> (Дата обращения 26.02.2024)</a:t>
            </a:r>
          </a:p>
          <a:p>
            <a:r>
              <a:rPr lang="ru-RU" sz="1200" dirty="0"/>
              <a:t>4.	Медаль «За отвагу» от: 09.08.1944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https://pamyat-naroda.ru/heroes/podvig-chelovek_nagrazhdenie31874021/ </a:t>
            </a:r>
            <a:r>
              <a:rPr lang="ru-RU" sz="1200" dirty="0"/>
              <a:t>(Дата обращения 26.02.2024)</a:t>
            </a:r>
          </a:p>
          <a:p>
            <a:r>
              <a:rPr lang="ru-RU" sz="1200" dirty="0"/>
              <a:t>5.	Медаль «За отвагу» от: 03.06.1945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https://pamyat-naroda.ru/heroes/podvig-chelovek_nagrazhdenie37887820/ </a:t>
            </a:r>
            <a:r>
              <a:rPr lang="ru-RU" sz="1200" dirty="0"/>
              <a:t>(Дата обращения 26.02.2024)</a:t>
            </a:r>
          </a:p>
          <a:p>
            <a:r>
              <a:rPr lang="ru-RU" sz="1200" dirty="0"/>
              <a:t>6.	Подвиг народа, Орден Отечественной войны II степени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https://podvignaroda.ru/?#id=1518505853&amp;tab=navDetailManUbil </a:t>
            </a:r>
            <a:r>
              <a:rPr lang="ru-RU" sz="1200" dirty="0"/>
              <a:t>(Дата 26.02.2024)</a:t>
            </a:r>
          </a:p>
          <a:p>
            <a:r>
              <a:rPr lang="ru-RU" sz="1200" dirty="0"/>
              <a:t>7.	Подвиг народа, Медаль «За победу над Германией в Великой Отечественной войне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https://podvignaroda.ru/?#id=1534955672&amp;tab=navDetailManAward </a:t>
            </a:r>
            <a:r>
              <a:rPr lang="ru-RU" sz="1200" dirty="0"/>
              <a:t>(Дата 26.02.2024)</a:t>
            </a:r>
          </a:p>
          <a:p>
            <a:r>
              <a:rPr lang="ru-RU" sz="1200" dirty="0"/>
              <a:t>8.	Наградной лист 1945 года, «Орден «Красная Звезда»»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https://pamyat-naroda.ru/heroes/podvig-chelovek_nagrazhdenie37887820/</a:t>
            </a:r>
            <a:r>
              <a:rPr lang="ru-RU" sz="1200" dirty="0"/>
              <a:t> </a:t>
            </a:r>
          </a:p>
          <a:p>
            <a:r>
              <a:rPr lang="ru-RU" sz="1200" dirty="0"/>
              <a:t>(Дата 26.02.2024)</a:t>
            </a:r>
          </a:p>
          <a:p>
            <a:r>
              <a:rPr lang="ru-RU" sz="1200" dirty="0"/>
              <a:t>9.	Память народа, Оршанская операция 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https://pamyat-naroda.ru/documents/view/?id=100659706</a:t>
            </a:r>
            <a:r>
              <a:rPr lang="ru-RU" sz="1200" dirty="0"/>
              <a:t>  (Дата 26.02.2024)</a:t>
            </a:r>
          </a:p>
          <a:p>
            <a:r>
              <a:rPr lang="ru-RU" sz="1200" dirty="0"/>
              <a:t>10.	Память народа, 5-й удар. Разгром немцев в Белоруссии 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https://pamyat-naroda.ru/documents/view/?id=100024147 </a:t>
            </a:r>
            <a:r>
              <a:rPr lang="ru-RU" sz="1200" dirty="0"/>
              <a:t>(Дата 26.02.2024)</a:t>
            </a:r>
          </a:p>
          <a:p>
            <a:r>
              <a:rPr lang="ru-RU" sz="1200" dirty="0"/>
              <a:t>11.	Чернигов-</a:t>
            </a:r>
            <a:r>
              <a:rPr lang="ru-RU" sz="1200" dirty="0" err="1"/>
              <a:t>Припятьская</a:t>
            </a:r>
            <a:r>
              <a:rPr lang="ru-RU" sz="1200" dirty="0"/>
              <a:t> наступательная операция. 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https://pamyat-naroda.ru/documents/view/?id=284345552</a:t>
            </a:r>
            <a:r>
              <a:rPr lang="ru-RU" sz="1200" dirty="0"/>
              <a:t> (Дата 26.02.2024)</a:t>
            </a:r>
          </a:p>
          <a:p>
            <a:r>
              <a:rPr lang="ru-RU" sz="1200" dirty="0"/>
              <a:t>12.	</a:t>
            </a:r>
            <a:r>
              <a:rPr lang="ru-RU" sz="1200" dirty="0" err="1"/>
              <a:t>Гомельско</a:t>
            </a:r>
            <a:r>
              <a:rPr lang="ru-RU" sz="1200" dirty="0"/>
              <a:t>-Речицкая наступательная операция 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https://pamyat-naroda.ru/documents/view/?id=221554162</a:t>
            </a:r>
            <a:r>
              <a:rPr lang="ru-RU" sz="1200" dirty="0"/>
              <a:t> (Дата 26.02.2024)</a:t>
            </a:r>
          </a:p>
          <a:p>
            <a:r>
              <a:rPr lang="ru-RU" sz="1200" dirty="0"/>
              <a:t>13.	5-й удар. Разгром немцев в Белоруссии. 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https://pamyat-naroda.ru/documents/view/?id=100873919 </a:t>
            </a:r>
            <a:r>
              <a:rPr lang="ru-RU" sz="1200" dirty="0"/>
              <a:t>(Дата 26.02.2024)</a:t>
            </a:r>
          </a:p>
          <a:p>
            <a:r>
              <a:rPr lang="ru-RU" sz="1200" dirty="0"/>
              <a:t>14.	Люблинско-Брестская наступательная операция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https://pamyat-naroda.ru/documents/view/?id=100497293</a:t>
            </a:r>
            <a:r>
              <a:rPr lang="ru-RU" sz="1200" dirty="0"/>
              <a:t> (Дата 26.02.2024)</a:t>
            </a:r>
          </a:p>
          <a:p>
            <a:r>
              <a:rPr lang="ru-RU" sz="1200" dirty="0"/>
              <a:t>15.	Восточно-Прусская наступательная операция 3-го и 2-го Белорусских фронтов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https://pamyat-naroda.ru/documents/view/?id=100969649 </a:t>
            </a:r>
            <a:r>
              <a:rPr lang="ru-RU" sz="1200" dirty="0"/>
              <a:t>(Дата 26.02.2024)</a:t>
            </a:r>
          </a:p>
        </p:txBody>
      </p:sp>
    </p:spTree>
    <p:extLst>
      <p:ext uri="{BB962C8B-B14F-4D97-AF65-F5344CB8AC3E}">
        <p14:creationId xmlns:p14="http://schemas.microsoft.com/office/powerpoint/2010/main" val="88079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39C3F2-80B1-4337-A328-D59F7643E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661178"/>
            <a:ext cx="10396882" cy="1151965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79E5F8-986B-455A-8A6E-C5593DC43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232" y="1658682"/>
            <a:ext cx="7281536" cy="453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8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FEF2EF7-C47C-43CE-91F8-9B75D0093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524" y="708477"/>
            <a:ext cx="9637176" cy="5441045"/>
          </a:xfrm>
        </p:spPr>
        <p:txBody>
          <a:bodyPr>
            <a:normAutofit/>
          </a:bodyPr>
          <a:lstStyle/>
          <a:p>
            <a:r>
              <a:rPr lang="ru-RU" sz="2000" u="sng" dirty="0">
                <a:solidFill>
                  <a:schemeClr val="tx1"/>
                </a:solidFill>
                <a:latin typeface="+mn-lt"/>
              </a:rPr>
              <a:t>Актуальность: </a:t>
            </a:r>
            <a:r>
              <a:rPr lang="ru-RU" sz="2000" dirty="0">
                <a:latin typeface="+mn-lt"/>
              </a:rPr>
              <a:t>приближается 9 мая, значимый для всего народа Российской Федерации, праздник дня Победы в Великой Отечественной войне 1941-1945 годов. Вся страна вспоминает своих родных, которые участвовали в этой войне. Мне хочется найти информацию про своего прадедушку, чтобы установить его вклад в великую победу. 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r>
              <a:rPr lang="ru-RU" sz="2000" u="sng" dirty="0">
                <a:solidFill>
                  <a:schemeClr val="tx1"/>
                </a:solidFill>
                <a:latin typeface="+mn-lt"/>
              </a:rPr>
              <a:t>Идея </a:t>
            </a:r>
            <a:r>
              <a:rPr lang="ru-RU" sz="2000" dirty="0">
                <a:latin typeface="+mn-lt"/>
              </a:rPr>
              <a:t>проекта родилась из проблемы. Недостаток информации о моем прадеде Савенкове Иване Прохоровиче, не знание его военного пути и имеющихся наградах. Все эти причины привели к возникновению данного проекта, который способен разрешить проблему.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r>
              <a:rPr lang="ru-RU" sz="2000" u="sng" dirty="0">
                <a:solidFill>
                  <a:schemeClr val="tx1"/>
                </a:solidFill>
                <a:latin typeface="+mn-lt"/>
              </a:rPr>
              <a:t>Цель проекта</a:t>
            </a:r>
            <a:r>
              <a:rPr lang="ru-RU" sz="2000" dirty="0">
                <a:latin typeface="+mn-lt"/>
              </a:rPr>
              <a:t>: разработка листовки для участия в акции «Бессмертный полк», а также устранение пробелов в военной истории нашей семьи.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r>
              <a:rPr lang="ru-RU" sz="2000" u="sng" dirty="0">
                <a:solidFill>
                  <a:schemeClr val="tx1"/>
                </a:solidFill>
                <a:latin typeface="+mn-lt"/>
              </a:rPr>
              <a:t>Продукт</a:t>
            </a:r>
            <a:r>
              <a:rPr lang="ru-RU" sz="2000" dirty="0">
                <a:latin typeface="+mn-lt"/>
              </a:rPr>
              <a:t>: транспарант.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143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E8731FF-021F-4AE0-BCD5-F118B7051790}"/>
              </a:ext>
            </a:extLst>
          </p:cNvPr>
          <p:cNvSpPr txBox="1"/>
          <p:nvPr/>
        </p:nvSpPr>
        <p:spPr>
          <a:xfrm>
            <a:off x="1841500" y="762000"/>
            <a:ext cx="95123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solidFill>
                  <a:schemeClr val="tx2"/>
                </a:solidFill>
              </a:rPr>
              <a:t>Задачи:  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1. Провести опрос родственников.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2. Провести поиск информации в архиве Министерства обороны РФ.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3. Разработать транспарант.</a:t>
            </a:r>
          </a:p>
          <a:p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u="sng" dirty="0">
                <a:solidFill>
                  <a:schemeClr val="tx2"/>
                </a:solidFill>
              </a:rPr>
              <a:t>Новизна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данного проекта в том, что найденные автором материалы введены в научный оборот впервые.</a:t>
            </a:r>
          </a:p>
          <a:p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u="sng" dirty="0">
                <a:solidFill>
                  <a:schemeClr val="tx2"/>
                </a:solidFill>
              </a:rPr>
              <a:t>Методы исследования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: а) поиск б) опрос в) описание г) синтез</a:t>
            </a:r>
          </a:p>
          <a:p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u="sng" dirty="0">
                <a:solidFill>
                  <a:schemeClr val="tx2"/>
                </a:solidFill>
              </a:rPr>
              <a:t>Гипотеза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: мой прадед достойно защищал Родину в годы Великой Отечественной войны.</a:t>
            </a:r>
          </a:p>
          <a:p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u="sng" dirty="0">
                <a:solidFill>
                  <a:schemeClr val="tx2"/>
                </a:solidFill>
              </a:rPr>
              <a:t>Практическая значимость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: данные, указанные в работе, а также листовку можно использовать на классном часе, праздниках.</a:t>
            </a:r>
          </a:p>
        </p:txBody>
      </p:sp>
    </p:spTree>
    <p:extLst>
      <p:ext uri="{BB962C8B-B14F-4D97-AF65-F5344CB8AC3E}">
        <p14:creationId xmlns:p14="http://schemas.microsoft.com/office/powerpoint/2010/main" val="25132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BEA416-8D78-4CC2-AC13-E7A18FE8A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42" y="518215"/>
            <a:ext cx="7281957" cy="965200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.</a:t>
            </a:r>
            <a:endParaRPr lang="en-US" sz="2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7F10E9A1-EE34-4107-8B15-90BC0800E53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697436" y="1087092"/>
            <a:ext cx="3042222" cy="4683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48507BE-FD00-4E34-81A6-C66ED2B4F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60960" y="1528660"/>
            <a:ext cx="6875558" cy="4459002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r>
              <a:rPr lang="ru-RU" sz="6200" dirty="0">
                <a:solidFill>
                  <a:schemeClr val="accent2">
                    <a:lumMod val="75000"/>
                  </a:schemeClr>
                </a:solidFill>
              </a:rPr>
              <a:t>•	Савенков Иван Прохорович родился 15.07.1915 года, в поселке Верхний Ингаш, Красноярского края.</a:t>
            </a:r>
          </a:p>
          <a:p>
            <a:pPr algn="l">
              <a:lnSpc>
                <a:spcPct val="120000"/>
              </a:lnSpc>
            </a:pPr>
            <a:r>
              <a:rPr lang="ru-RU" sz="6200" dirty="0">
                <a:solidFill>
                  <a:schemeClr val="accent2">
                    <a:lumMod val="75000"/>
                  </a:schemeClr>
                </a:solidFill>
              </a:rPr>
              <a:t>•	Призван на фронт в 1941 году.</a:t>
            </a:r>
          </a:p>
          <a:p>
            <a:pPr algn="l">
              <a:lnSpc>
                <a:spcPct val="120000"/>
              </a:lnSpc>
            </a:pPr>
            <a:r>
              <a:rPr lang="ru-RU" sz="6200" dirty="0">
                <a:solidFill>
                  <a:schemeClr val="accent2">
                    <a:lumMod val="75000"/>
                  </a:schemeClr>
                </a:solidFill>
              </a:rPr>
              <a:t>•	Воевал на II Белорусском фронте в батальоне связи.</a:t>
            </a:r>
          </a:p>
          <a:p>
            <a:pPr algn="l">
              <a:lnSpc>
                <a:spcPct val="120000"/>
              </a:lnSpc>
            </a:pPr>
            <a:r>
              <a:rPr lang="ru-RU" sz="6200" dirty="0">
                <a:solidFill>
                  <a:schemeClr val="accent2">
                    <a:lumMod val="75000"/>
                  </a:schemeClr>
                </a:solidFill>
              </a:rPr>
              <a:t>•	Имел звание старшего сержанта.</a:t>
            </a:r>
          </a:p>
          <a:p>
            <a:pPr algn="l">
              <a:lnSpc>
                <a:spcPct val="120000"/>
              </a:lnSpc>
            </a:pPr>
            <a:r>
              <a:rPr lang="ru-RU" sz="6200" dirty="0">
                <a:solidFill>
                  <a:schemeClr val="accent2">
                    <a:lumMod val="75000"/>
                  </a:schemeClr>
                </a:solidFill>
              </a:rPr>
              <a:t>•	Воинская часть - 392 пушечный артиллерийский полк.</a:t>
            </a:r>
          </a:p>
          <a:p>
            <a:pPr algn="l">
              <a:lnSpc>
                <a:spcPct val="120000"/>
              </a:lnSpc>
            </a:pPr>
            <a:r>
              <a:rPr lang="ru-RU" sz="6200" dirty="0">
                <a:solidFill>
                  <a:schemeClr val="accent2">
                    <a:lumMod val="75000"/>
                  </a:schemeClr>
                </a:solidFill>
              </a:rPr>
              <a:t>•	На момент окончания войны находился в городе Кенигсберге, после этого дома оказался не сразу, эшелонами войска были переброшены на Восток для участия в Советско-Японской войне.</a:t>
            </a:r>
          </a:p>
          <a:p>
            <a:pPr algn="l">
              <a:lnSpc>
                <a:spcPct val="120000"/>
              </a:lnSpc>
            </a:pPr>
            <a:r>
              <a:rPr lang="ru-RU" sz="6200" dirty="0">
                <a:solidFill>
                  <a:schemeClr val="accent2">
                    <a:lumMod val="75000"/>
                  </a:schemeClr>
                </a:solidFill>
              </a:rPr>
              <a:t>•	Вернулся домой зимой 1945 года.</a:t>
            </a:r>
          </a:p>
          <a:p>
            <a:pPr algn="l">
              <a:lnSpc>
                <a:spcPct val="120000"/>
              </a:lnSpc>
              <a:buClr>
                <a:schemeClr val="accent2">
                  <a:lumMod val="75000"/>
                </a:schemeClr>
              </a:buClr>
            </a:pPr>
            <a:r>
              <a:rPr lang="ru-RU" sz="6200" dirty="0">
                <a:solidFill>
                  <a:schemeClr val="accent2">
                    <a:lumMod val="75000"/>
                  </a:schemeClr>
                </a:solidFill>
              </a:rPr>
              <a:t>•	Работал в заготовительной конторе.</a:t>
            </a:r>
          </a:p>
          <a:p>
            <a:pPr algn="l">
              <a:lnSpc>
                <a:spcPct val="120000"/>
              </a:lnSpc>
              <a:buClr>
                <a:schemeClr val="accent2">
                  <a:lumMod val="75000"/>
                </a:schemeClr>
              </a:buClr>
            </a:pPr>
            <a:r>
              <a:rPr lang="ru-RU" sz="6200" dirty="0">
                <a:solidFill>
                  <a:schemeClr val="accent2">
                    <a:lumMod val="75000"/>
                  </a:schemeClr>
                </a:solidFill>
              </a:rPr>
              <a:t>•	Женился на Степаниде Ивановне в 1941 году.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F5BF985-F9E7-4402-9562-D727B3B22E32}"/>
              </a:ext>
            </a:extLst>
          </p:cNvPr>
          <p:cNvSpPr txBox="1"/>
          <p:nvPr/>
        </p:nvSpPr>
        <p:spPr>
          <a:xfrm>
            <a:off x="2686050" y="529474"/>
            <a:ext cx="681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Глава 1. Поиск информации о Иване Прохоровиче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57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1D80BB-01CE-4F83-8984-10C390025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156" y="183796"/>
            <a:ext cx="4856158" cy="679994"/>
          </a:xfrm>
        </p:spPr>
        <p:txBody>
          <a:bodyPr/>
          <a:lstStyle/>
          <a:p>
            <a:r>
              <a:rPr lang="ru-RU" dirty="0"/>
              <a:t>Военные заслуги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B41497CD-0632-4E94-AB1F-ABDAA47BC6C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1572" b="-1"/>
          <a:stretch/>
        </p:blipFill>
        <p:spPr>
          <a:xfrm>
            <a:off x="550056" y="1676400"/>
            <a:ext cx="4002762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AD6DC91-6FEE-464C-828B-B811CDC8C4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0313" y="1857505"/>
            <a:ext cx="6596679" cy="3142989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Имеет 5 медалей «За отвагу».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Имеет Орден Отечественной войны II степени.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За время войны награжден 13 медалями и получил 11 благодарственных писем от Сталина.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Медаль «За победу над Германией в Великой Отечественной войне 1941–1945 гг.».</a:t>
            </a:r>
          </a:p>
        </p:txBody>
      </p:sp>
    </p:spTree>
    <p:extLst>
      <p:ext uri="{BB962C8B-B14F-4D97-AF65-F5344CB8AC3E}">
        <p14:creationId xmlns:p14="http://schemas.microsoft.com/office/powerpoint/2010/main" val="328612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A8C3868-3534-4902-8C25-4894F224E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63" y="339074"/>
            <a:ext cx="3914025" cy="2861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684D5A4-A38D-4D7E-87CC-3CC11228A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63" y="3502269"/>
            <a:ext cx="3918014" cy="3115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8CA2FC8-ED9B-4FB0-90BA-306CB46C9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801" y="1648964"/>
            <a:ext cx="5895460" cy="4244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543B612-C440-46E5-9658-6F688EF07020}"/>
              </a:ext>
            </a:extLst>
          </p:cNvPr>
          <p:cNvSpPr txBox="1"/>
          <p:nvPr/>
        </p:nvSpPr>
        <p:spPr>
          <a:xfrm>
            <a:off x="7264401" y="660400"/>
            <a:ext cx="271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Наградные листы 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2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AC7BBC-5798-431D-A837-A8AD4A012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021" y="279400"/>
            <a:ext cx="9821957" cy="651652"/>
          </a:xfrm>
        </p:spPr>
        <p:txBody>
          <a:bodyPr/>
          <a:lstStyle/>
          <a:p>
            <a:r>
              <a:rPr lang="ru-RU" dirty="0"/>
              <a:t>Боевой путь 392пап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600CF09-F27B-487C-B472-CA24E1EBFA7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213" t="12577" r="6095" b="5495"/>
          <a:stretch/>
        </p:blipFill>
        <p:spPr>
          <a:xfrm>
            <a:off x="694109" y="1483451"/>
            <a:ext cx="6303591" cy="3891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9E1E8FA-1FE7-4C92-AD48-E9436D815F8C}"/>
              </a:ext>
            </a:extLst>
          </p:cNvPr>
          <p:cNvSpPr txBox="1"/>
          <p:nvPr/>
        </p:nvSpPr>
        <p:spPr>
          <a:xfrm>
            <a:off x="7416626" y="1690062"/>
            <a:ext cx="3810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Сражения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в которых участвовал Иван Прохорович и которые упоминаются в архивах ЦАМО: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Оршанская операция</a:t>
            </a:r>
          </a:p>
          <a:p>
            <a:pPr>
              <a:buClr>
                <a:srgbClr val="C00000"/>
              </a:buClr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(23-27.6.44 г.) </a:t>
            </a:r>
          </a:p>
          <a:p>
            <a:pPr algn="ctr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5-й удар. Разгром немцев в Белоруссии. </a:t>
            </a:r>
          </a:p>
          <a:p>
            <a:pPr>
              <a:buClr>
                <a:srgbClr val="C00000"/>
              </a:buClr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(Июнь-июль 1944 г.)</a:t>
            </a:r>
          </a:p>
        </p:txBody>
      </p:sp>
    </p:spTree>
    <p:extLst>
      <p:ext uri="{BB962C8B-B14F-4D97-AF65-F5344CB8AC3E}">
        <p14:creationId xmlns:p14="http://schemas.microsoft.com/office/powerpoint/2010/main" val="61249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C0FB9CB-66B8-4763-BCBC-2068B2D07658}"/>
              </a:ext>
            </a:extLst>
          </p:cNvPr>
          <p:cNvSpPr txBox="1"/>
          <p:nvPr/>
        </p:nvSpPr>
        <p:spPr>
          <a:xfrm>
            <a:off x="2470150" y="558800"/>
            <a:ext cx="7067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Боевой путь в составе 48А(I)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5788AC5-6DE6-45D4-A359-8F9EA6AE2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342" y="1968335"/>
            <a:ext cx="5767316" cy="381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25266F1-815D-4B05-8733-33562DE3A9CD}"/>
              </a:ext>
            </a:extLst>
          </p:cNvPr>
          <p:cNvSpPr txBox="1"/>
          <p:nvPr/>
        </p:nvSpPr>
        <p:spPr>
          <a:xfrm>
            <a:off x="7645400" y="2368901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Путь от Великого Новгорода до Сант-Петербурга.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84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66E634A-E775-4CE8-85B7-9AD5BA8D50FB}"/>
              </a:ext>
            </a:extLst>
          </p:cNvPr>
          <p:cNvSpPr txBox="1"/>
          <p:nvPr/>
        </p:nvSpPr>
        <p:spPr>
          <a:xfrm>
            <a:off x="2425700" y="736600"/>
            <a:ext cx="702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Боевой путь в составе 48 A(II).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1D6F140-8E29-422E-A5B0-51F54C79537A}"/>
              </a:ext>
            </a:extLst>
          </p:cNvPr>
          <p:cNvSpPr txBox="1"/>
          <p:nvPr/>
        </p:nvSpPr>
        <p:spPr>
          <a:xfrm>
            <a:off x="6654800" y="1874083"/>
            <a:ext cx="49911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Сражения</a:t>
            </a:r>
            <a:r>
              <a:rPr lang="ru-RU" dirty="0"/>
              <a:t>, в которых участвовал Иван Прохорович и которые упоминаются в архивах ЦАМО:</a:t>
            </a:r>
          </a:p>
          <a:p>
            <a:r>
              <a:rPr lang="ru-RU" dirty="0"/>
              <a:t>•	Чернигов-</a:t>
            </a:r>
            <a:r>
              <a:rPr lang="ru-RU" dirty="0" err="1"/>
              <a:t>Припятьская</a:t>
            </a:r>
            <a:r>
              <a:rPr lang="ru-RU" dirty="0"/>
              <a:t> наступательная операция. 26.8-1.10.43 г. </a:t>
            </a:r>
          </a:p>
          <a:p>
            <a:r>
              <a:rPr lang="ru-RU" dirty="0"/>
              <a:t>•	</a:t>
            </a:r>
            <a:r>
              <a:rPr lang="ru-RU" dirty="0" err="1"/>
              <a:t>Гомельско</a:t>
            </a:r>
            <a:r>
              <a:rPr lang="ru-RU" dirty="0"/>
              <a:t>-Речицкая наступательная операция. 10.11-30.11.43 г. </a:t>
            </a:r>
          </a:p>
          <a:p>
            <a:r>
              <a:rPr lang="ru-RU" dirty="0"/>
              <a:t>•	5-й удар. Разгром немцев в Белоруссии. Июнь-июль 1944 г. </a:t>
            </a:r>
          </a:p>
          <a:p>
            <a:r>
              <a:rPr lang="ru-RU" dirty="0"/>
              <a:t>•	Люблинско-Брестская наступательная операция. 18.7-2.8.44 г. </a:t>
            </a:r>
          </a:p>
          <a:p>
            <a:r>
              <a:rPr lang="ru-RU" dirty="0"/>
              <a:t>(Операция 5-го удара). </a:t>
            </a:r>
          </a:p>
          <a:p>
            <a:r>
              <a:rPr lang="ru-RU" dirty="0"/>
              <a:t>•	Восточно-Прусская наступательная операция 3-го и 2-го Белорусских фронтов. 13.1-25.4.45 г.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EB14B52-12AB-498C-8DE2-B8613C074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87" y="1874083"/>
            <a:ext cx="5749026" cy="4011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310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425</TotalTime>
  <Words>351</Words>
  <Application>Microsoft Office PowerPoint</Application>
  <PresentationFormat>Произвольный</PresentationFormat>
  <Paragraphs>98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Wisp</vt:lpstr>
      <vt:lpstr>«Защитник Родины  Савенков Иван Прохорович»</vt:lpstr>
      <vt:lpstr>Актуальность: приближается 9 мая, значимый для всего народа Российской Федерации, праздник дня Победы в Великой Отечественной войне 1941-1945 годов. Вся страна вспоминает своих родных, которые участвовали в этой войне. Мне хочется найти информацию про своего прадедушку, чтобы установить его вклад в великую победу.   Идея проекта родилась из проблемы. Недостаток информации о моем прадеде Савенкове Иване Прохоровиче, не знание его военного пути и имеющихся наградах. Все эти причины привели к возникновению данного проекта, который способен разрешить проблему.  Цель проекта: разработка листовки для участия в акции «Бессмертный полк», а также устранение пробелов в военной истории нашей семьи.  Продукт: транспарант. </vt:lpstr>
      <vt:lpstr>Презентация PowerPoint</vt:lpstr>
      <vt:lpstr>.</vt:lpstr>
      <vt:lpstr>Презентация PowerPoint</vt:lpstr>
      <vt:lpstr>Презентация PowerPoint</vt:lpstr>
      <vt:lpstr>Боевой путь 392пап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  Таким образом, я ставила цель устранение белых пятен в военной истории нашей семьи.  Данную цель я достигла через следующие задачи: 1. провела опрос родственников; 2. проанализировала данные семейного архива; 3. провела поиск информации в архиве Министерства обороны РФ на сайте «Память народа». Мне удалось установить, что Савенков Иван Прохорович внес большой вклад в дело защиты нашей Родины.  Гипотеза подтвердилась. Таким образом, белых пятен в истории нашей семьи стало меньше.  Я горжусь своим прадедом! Я буду и дальше изучать историю своей семьи, историю Великой Отечественной войны, чтобы сберечь для потомков и передать последующим поколениям. Я выступила с проектом на классном часе, у многих ребят возник интерес к истории своей семьи, своих героев, они стали искать информацию о своих прадедах. </vt:lpstr>
      <vt:lpstr>Список литературы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«Защитник Родины Савенков Иван Прохорович»</dc:title>
  <dc:creator>nastya</dc:creator>
  <cp:lastModifiedBy>3-10</cp:lastModifiedBy>
  <cp:revision>16</cp:revision>
  <dcterms:created xsi:type="dcterms:W3CDTF">2024-02-26T12:22:12Z</dcterms:created>
  <dcterms:modified xsi:type="dcterms:W3CDTF">2024-04-11T01:48:24Z</dcterms:modified>
</cp:coreProperties>
</file>