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60" r:id="rId3"/>
    <p:sldId id="261" r:id="rId4"/>
    <p:sldId id="259" r:id="rId5"/>
    <p:sldId id="257" r:id="rId6"/>
    <p:sldId id="258" r:id="rId7"/>
    <p:sldId id="264" r:id="rId8"/>
    <p:sldId id="263" r:id="rId9"/>
    <p:sldId id="262" r:id="rId10"/>
    <p:sldId id="266" r:id="rId11"/>
    <p:sldId id="267" r:id="rId12"/>
    <p:sldId id="265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617BA"/>
    <a:srgbClr val="072997"/>
    <a:srgbClr val="1C0797"/>
    <a:srgbClr val="110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896" autoAdjust="0"/>
  </p:normalViewPr>
  <p:slideViewPr>
    <p:cSldViewPr>
      <p:cViewPr>
        <p:scale>
          <a:sx n="84" d="100"/>
          <a:sy n="84" d="100"/>
        </p:scale>
        <p:origin x="-2394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A6BAA-4219-472D-9B53-CAE6BB64A3B9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1A1BE-0016-4F71-AD2B-989CE7CB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3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1A1BE-0016-4F71-AD2B-989CE7CBC96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7.wdp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1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9.jpeg"/><Relationship Id="rId5" Type="http://schemas.openxmlformats.org/officeDocument/2006/relationships/image" Target="../media/image36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79" y="1700808"/>
            <a:ext cx="6696745" cy="19291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200" b="1" dirty="0" smtClean="0"/>
              <a:t>ИНДИВИДУАЛЬНЫЙ  </a:t>
            </a:r>
            <a:r>
              <a:rPr lang="ru-RU" sz="2200" b="1" dirty="0"/>
              <a:t>ИТОГОВЫЙ </a:t>
            </a:r>
            <a:r>
              <a:rPr lang="ru-RU" sz="2200" b="1" dirty="0" smtClean="0"/>
              <a:t>  ПРОЕКТ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>НА  ТЕМУ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    </a:t>
            </a:r>
            <a:r>
              <a:rPr lang="ru-RU" sz="6000" b="1" dirty="0" smtClean="0"/>
              <a:t>Удивительное число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293096"/>
            <a:ext cx="6910460" cy="24482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/>
              <a:t>Выполнил: </a:t>
            </a:r>
            <a:r>
              <a:rPr lang="ru-RU" sz="1800" b="1" dirty="0" smtClean="0"/>
              <a:t>                                                          Гуриненко </a:t>
            </a:r>
            <a:r>
              <a:rPr lang="ru-RU" sz="1800" b="1" dirty="0"/>
              <a:t>Глеб Андреевич</a:t>
            </a:r>
          </a:p>
          <a:p>
            <a:pPr>
              <a:spcBef>
                <a:spcPts val="0"/>
              </a:spcBef>
            </a:pPr>
            <a:r>
              <a:rPr lang="ru-RU" sz="1800" b="1" dirty="0"/>
              <a:t>                                                                             </a:t>
            </a:r>
            <a:r>
              <a:rPr lang="ru-RU" sz="1800" b="1" dirty="0" smtClean="0"/>
              <a:t>                         ученик </a:t>
            </a:r>
            <a:r>
              <a:rPr lang="ru-RU" sz="1800" b="1" dirty="0"/>
              <a:t>9.5 класса </a:t>
            </a:r>
          </a:p>
          <a:p>
            <a:pPr>
              <a:spcBef>
                <a:spcPts val="0"/>
              </a:spcBef>
            </a:pPr>
            <a:r>
              <a:rPr lang="ru-RU" sz="1800" b="1" dirty="0"/>
              <a:t>                                                                                                      </a:t>
            </a:r>
            <a:r>
              <a:rPr lang="ru-RU" sz="1800" b="1" dirty="0" smtClean="0"/>
              <a:t>  </a:t>
            </a:r>
            <a:r>
              <a:rPr lang="ru-RU" sz="1800" b="1" dirty="0"/>
              <a:t>МБОУ СОШ № </a:t>
            </a:r>
            <a:r>
              <a:rPr lang="ru-RU" sz="1800" b="1" dirty="0" smtClean="0"/>
              <a:t>1</a:t>
            </a:r>
          </a:p>
          <a:p>
            <a:pPr>
              <a:spcBef>
                <a:spcPts val="0"/>
              </a:spcBef>
            </a:pPr>
            <a:endParaRPr lang="ru-RU" sz="1800" b="1" dirty="0"/>
          </a:p>
          <a:p>
            <a:pPr>
              <a:spcBef>
                <a:spcPts val="0"/>
              </a:spcBef>
            </a:pPr>
            <a:r>
              <a:rPr lang="ru-RU" sz="1800" b="1" dirty="0" smtClean="0"/>
              <a:t>Руководитель </a:t>
            </a:r>
            <a:r>
              <a:rPr lang="ru-RU" sz="1800" b="1" dirty="0"/>
              <a:t>проекта</a:t>
            </a:r>
            <a:r>
              <a:rPr lang="ru-RU" sz="1800" b="1" dirty="0" smtClean="0"/>
              <a:t>:                       Смышляева </a:t>
            </a:r>
            <a:r>
              <a:rPr lang="ru-RU" sz="1800" b="1" dirty="0"/>
              <a:t>Галина Викторовна</a:t>
            </a:r>
          </a:p>
          <a:p>
            <a:pPr>
              <a:spcBef>
                <a:spcPts val="0"/>
              </a:spcBef>
            </a:pPr>
            <a:r>
              <a:rPr lang="ru-RU" sz="1800" b="1" dirty="0"/>
              <a:t>                                                                                           </a:t>
            </a:r>
            <a:r>
              <a:rPr lang="ru-RU" sz="1800" b="1" dirty="0" smtClean="0"/>
              <a:t>     </a:t>
            </a:r>
            <a:r>
              <a:rPr lang="ru-RU" sz="1800" b="1" dirty="0"/>
              <a:t>учитель </a:t>
            </a:r>
            <a:r>
              <a:rPr lang="ru-RU" sz="1800" b="1" dirty="0" smtClean="0"/>
              <a:t>математики</a:t>
            </a:r>
          </a:p>
          <a:p>
            <a:pPr>
              <a:spcBef>
                <a:spcPts val="0"/>
              </a:spcBef>
            </a:pPr>
            <a:endParaRPr lang="ru-RU" sz="1600" b="1" dirty="0"/>
          </a:p>
          <a:p>
            <a:pPr>
              <a:spcBef>
                <a:spcPts val="0"/>
              </a:spcBef>
            </a:pPr>
            <a:r>
              <a:rPr lang="ru-RU" sz="1600" b="1" dirty="0" smtClean="0"/>
              <a:t>                                                       </a:t>
            </a:r>
            <a:r>
              <a:rPr lang="ru-RU" sz="2400" b="1" dirty="0" smtClean="0"/>
              <a:t>2023 </a:t>
            </a:r>
            <a:r>
              <a:rPr lang="ru-RU" sz="2000" b="1" dirty="0" smtClean="0"/>
              <a:t>г.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1368152" cy="1368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744763"/>
            <a:ext cx="849197" cy="9002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1711"/>
            <a:ext cx="813896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1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5072896"/>
            <a:ext cx="8172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В настоящее время значение этого числа известно с точностью до 500 миллиардов знаков после </a:t>
            </a:r>
            <a:r>
              <a:rPr lang="ru-RU" sz="1100" b="1" dirty="0" smtClean="0"/>
              <a:t>запитой. Многие </a:t>
            </a:r>
            <a:r>
              <a:rPr lang="ru-RU" sz="1100" b="1" dirty="0"/>
              <a:t>считают, что такое точное определение числа Пи позволит более точно решать сложные геометрические задачи. </a:t>
            </a:r>
            <a:endParaRPr lang="ru-RU" sz="1100" b="1" dirty="0" smtClean="0"/>
          </a:p>
          <a:p>
            <a:r>
              <a:rPr lang="ru-RU" sz="1100" b="1" dirty="0" smtClean="0"/>
              <a:t>Но в </a:t>
            </a:r>
            <a:r>
              <a:rPr lang="ru-RU" sz="1100" b="1" dirty="0"/>
              <a:t>книге «</a:t>
            </a:r>
            <a:r>
              <a:rPr lang="ru-RU" sz="1100" b="1" dirty="0" err="1"/>
              <a:t>Fractals</a:t>
            </a:r>
            <a:r>
              <a:rPr lang="ru-RU" sz="1100" b="1" dirty="0"/>
              <a:t> </a:t>
            </a:r>
            <a:r>
              <a:rPr lang="ru-RU" sz="1100" b="1" dirty="0" err="1"/>
              <a:t>for</a:t>
            </a:r>
            <a:r>
              <a:rPr lang="ru-RU" sz="1100" b="1" dirty="0"/>
              <a:t> </a:t>
            </a:r>
            <a:r>
              <a:rPr lang="ru-RU" sz="1100" b="1" dirty="0" err="1"/>
              <a:t>the</a:t>
            </a:r>
            <a:r>
              <a:rPr lang="ru-RU" sz="1100" b="1" dirty="0"/>
              <a:t> </a:t>
            </a:r>
            <a:r>
              <a:rPr lang="ru-RU" sz="1100" b="1" dirty="0" err="1"/>
              <a:t>Classroom</a:t>
            </a:r>
            <a:r>
              <a:rPr lang="ru-RU" sz="1100" b="1" dirty="0"/>
              <a:t>», отмечается что при всей важности числа Пи «трудно найти сферы в научных расчетах, где потребовалось бы больше двадцати десятичных знаков π».</a:t>
            </a:r>
          </a:p>
          <a:p>
            <a:r>
              <a:rPr lang="ru-RU" sz="1100" b="1" dirty="0"/>
              <a:t>Зачем тогда нужны такие сложные </a:t>
            </a:r>
            <a:r>
              <a:rPr lang="ru-RU" sz="1100" b="1" dirty="0" smtClean="0"/>
              <a:t>вычисления </a:t>
            </a:r>
            <a:r>
              <a:rPr lang="ru-RU" sz="1100" b="1" dirty="0"/>
              <a:t>этого загадочного числа, </a:t>
            </a:r>
            <a:r>
              <a:rPr lang="ru-RU" sz="1100" b="1" dirty="0" smtClean="0"/>
              <a:t>если </a:t>
            </a:r>
            <a:r>
              <a:rPr lang="ru-RU" sz="1100" b="1" dirty="0"/>
              <a:t>известно, что для расчета полета на край нашей Галактики с точностью, равной диаметру протона, достаточно знать сорок знаков числа, а при расчете земной орбиты вокруг Солнца с точностью до миллиметра достаточно четырнадцати знаков? </a:t>
            </a:r>
            <a:r>
              <a:rPr lang="ru-RU" sz="1100" b="1" dirty="0" smtClean="0"/>
              <a:t>!</a:t>
            </a:r>
          </a:p>
          <a:p>
            <a:r>
              <a:rPr lang="ru-RU" sz="1100" b="1" dirty="0" smtClean="0"/>
              <a:t>Число </a:t>
            </a:r>
            <a:r>
              <a:rPr lang="ru-RU" sz="1100" b="1" dirty="0"/>
              <a:t>Пи – это вызов нашему интеллекту, волнующая загадка устройства мира.  Кому-то это просто интересно, такой математический азарт, это как в спорте при достижении определенных вершин, появляется стремление стать лучше. А возможно, ученые не оставляют надежды найти какие-то новые закономерности.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493">
            <a:off x="240976" y="412913"/>
            <a:ext cx="827722" cy="6678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9632" y="239046"/>
            <a:ext cx="7686600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b="1" dirty="0" smtClean="0"/>
              <a:t>             </a:t>
            </a:r>
            <a:r>
              <a:rPr lang="ru-RU" sz="3200" b="1" dirty="0" smtClean="0">
                <a:solidFill>
                  <a:schemeClr val="tx2"/>
                </a:solidFill>
              </a:rPr>
              <a:t>Вызов интеллекту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5032" r="7296" b="5612"/>
          <a:stretch/>
        </p:blipFill>
        <p:spPr>
          <a:xfrm>
            <a:off x="2503407" y="892258"/>
            <a:ext cx="4914432" cy="41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632848" cy="562074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  Исследование</a:t>
            </a:r>
            <a:r>
              <a:rPr lang="ru-RU" sz="3200" dirty="0"/>
              <a:t>. Как  считали  число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45410"/>
            <a:ext cx="792549" cy="792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513">
            <a:off x="244037" y="353018"/>
            <a:ext cx="809439" cy="7179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6776" y="5487763"/>
            <a:ext cx="81724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До середины XVII века все попытки </a:t>
            </a:r>
            <a:r>
              <a:rPr lang="ru-RU" sz="1100" b="1" dirty="0" smtClean="0"/>
              <a:t>учёных </a:t>
            </a:r>
            <a:r>
              <a:rPr lang="ru-RU" sz="1100" b="1" dirty="0"/>
              <a:t>вычислить число </a:t>
            </a:r>
            <a:r>
              <a:rPr lang="ru-RU" sz="1100" b="1" dirty="0" smtClean="0"/>
              <a:t>Пи </a:t>
            </a:r>
            <a:r>
              <a:rPr lang="ru-RU" sz="1100" b="1" dirty="0"/>
              <a:t>сводились к увеличению сторон </a:t>
            </a:r>
            <a:r>
              <a:rPr lang="ru-RU" sz="1100" b="1" dirty="0" smtClean="0"/>
              <a:t>многоугольника. Но в 1665 году смертельная вспышка бубонной чумы, бушевавшая в Англии </a:t>
            </a:r>
            <a:r>
              <a:rPr lang="ru-RU" sz="1100" b="1" dirty="0"/>
              <a:t>заставила </a:t>
            </a:r>
            <a:r>
              <a:rPr lang="ru-RU" sz="1100" b="1" dirty="0" smtClean="0"/>
              <a:t>студента-математика Исаака Ньютона на 2 года осесть </a:t>
            </a:r>
            <a:r>
              <a:rPr lang="ru-RU" sz="1100" b="1" dirty="0"/>
              <a:t>в родовом поместье в </a:t>
            </a:r>
            <a:r>
              <a:rPr lang="ru-RU" sz="1100" b="1" dirty="0" err="1" smtClean="0"/>
              <a:t>Вулсторпе</a:t>
            </a:r>
            <a:r>
              <a:rPr lang="ru-RU" sz="1100" b="1" dirty="0"/>
              <a:t>. В вынужденном уединении </a:t>
            </a:r>
            <a:r>
              <a:rPr lang="ru-RU" sz="1100" b="1" dirty="0" smtClean="0"/>
              <a:t>он открыл «</a:t>
            </a:r>
            <a:r>
              <a:rPr lang="ru-RU" sz="1100" b="1" dirty="0"/>
              <a:t>метод текучих </a:t>
            </a:r>
            <a:r>
              <a:rPr lang="ru-RU" sz="1100" b="1" dirty="0" smtClean="0"/>
              <a:t>количеств </a:t>
            </a:r>
            <a:r>
              <a:rPr lang="ru-RU" sz="1100" b="1" dirty="0"/>
              <a:t>или плавных переходов», известный нам как интегральное </a:t>
            </a:r>
            <a:r>
              <a:rPr lang="ru-RU" sz="1100" b="1" dirty="0" smtClean="0"/>
              <a:t>исчисление. Что  позволило </a:t>
            </a:r>
            <a:r>
              <a:rPr lang="ru-RU" sz="1100" b="1" dirty="0"/>
              <a:t>вычислять Пи </a:t>
            </a:r>
            <a:r>
              <a:rPr lang="ru-RU" sz="1100" b="1" dirty="0" smtClean="0"/>
              <a:t>более прогрессивно – на то, что раньше уходили годы, стали делать за считанные дни! С тех пор, чтобы высчитать число Пи никто не рисует многоугольники.</a:t>
            </a:r>
          </a:p>
          <a:p>
            <a:r>
              <a:rPr lang="ru-RU" sz="1100" b="1" dirty="0"/>
              <a:t>Параллельно с развитием математики росла и точность вычислений этого загадочного числа. В XIХ веке было доказано, что </a:t>
            </a:r>
            <a:r>
              <a:rPr lang="ru-RU" sz="1100" b="1" dirty="0" smtClean="0"/>
              <a:t>число </a:t>
            </a:r>
            <a:r>
              <a:rPr lang="ru-RU" sz="1100" b="1" dirty="0"/>
              <a:t>Пи является бесконечным, у него нет конца, его можно лишь вычислить с нужной степенью точности.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25860" y="947188"/>
            <a:ext cx="8100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Архимед  был первым, кто поставил </a:t>
            </a:r>
            <a:r>
              <a:rPr lang="ru-RU" sz="1100" b="1" dirty="0"/>
              <a:t>задачу измерения круга на научную </a:t>
            </a:r>
            <a:r>
              <a:rPr lang="ru-RU" sz="1100" b="1" dirty="0" smtClean="0"/>
              <a:t>почву. </a:t>
            </a:r>
            <a:r>
              <a:rPr lang="ru-RU" sz="1100" b="1" dirty="0"/>
              <a:t>И</a:t>
            </a:r>
            <a:r>
              <a:rPr lang="ru-RU" sz="1100" b="1" dirty="0" smtClean="0"/>
              <a:t>спользуя вписанные в круг внешний </a:t>
            </a:r>
            <a:r>
              <a:rPr lang="ru-RU" sz="1100" b="1" dirty="0"/>
              <a:t>и </a:t>
            </a:r>
            <a:r>
              <a:rPr lang="ru-RU" sz="1100" b="1" dirty="0" smtClean="0"/>
              <a:t>внутренний многоугольники и увеличивая </a:t>
            </a:r>
            <a:r>
              <a:rPr lang="ru-RU" sz="1100" b="1" dirty="0"/>
              <a:t>число </a:t>
            </a:r>
            <a:r>
              <a:rPr lang="ru-RU" sz="1100" b="1" dirty="0" smtClean="0"/>
              <a:t>их сторон - 6</a:t>
            </a:r>
            <a:r>
              <a:rPr lang="ru-RU" sz="1100" b="1" dirty="0"/>
              <a:t>, 12, 24, 48, </a:t>
            </a:r>
            <a:r>
              <a:rPr lang="ru-RU" sz="1100" b="1" dirty="0" smtClean="0"/>
              <a:t>96, на </a:t>
            </a:r>
            <a:r>
              <a:rPr lang="ru-RU" sz="1100" b="1" dirty="0"/>
              <a:t>каждом шаге </a:t>
            </a:r>
            <a:r>
              <a:rPr lang="ru-RU" sz="1100" b="1" dirty="0" smtClean="0"/>
              <a:t>он производил </a:t>
            </a:r>
            <a:r>
              <a:rPr lang="ru-RU" sz="1100" b="1" dirty="0"/>
              <a:t>оценку длины окружности. </a:t>
            </a:r>
            <a:r>
              <a:rPr lang="ru-RU" sz="1100" b="1" dirty="0" smtClean="0"/>
              <a:t>Архимед </a:t>
            </a:r>
            <a:r>
              <a:rPr lang="ru-RU" sz="1100" b="1" dirty="0"/>
              <a:t>выразил приближение числа Пи в виде дроби 22/7, </a:t>
            </a:r>
            <a:r>
              <a:rPr lang="ru-RU" sz="1100" b="1" dirty="0" smtClean="0"/>
              <a:t>которое </a:t>
            </a:r>
            <a:r>
              <a:rPr lang="ru-RU" sz="1100" b="1" dirty="0"/>
              <a:t>до сих называется архимедовым </a:t>
            </a:r>
            <a:r>
              <a:rPr lang="ru-RU" sz="1100" b="1" dirty="0" smtClean="0"/>
              <a:t>числом. Так </a:t>
            </a:r>
            <a:r>
              <a:rPr lang="ru-RU" sz="1100" b="1" dirty="0"/>
              <a:t>Архимед нашел три точных знака числа Пи: 3,14</a:t>
            </a:r>
            <a:r>
              <a:rPr lang="ru-RU" sz="1100" b="1" dirty="0" smtClean="0"/>
              <a:t>.</a:t>
            </a:r>
            <a:endParaRPr lang="ru-RU" sz="11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861">
            <a:off x="1852946" y="1612611"/>
            <a:ext cx="3508797" cy="39064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22662"/>
            <a:ext cx="2515384" cy="19727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14718"/>
            <a:ext cx="874820" cy="14688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107502" y="2133622"/>
                <a:ext cx="63009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54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502" y="2133622"/>
                <a:ext cx="630095" cy="8309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85167"/>
            <a:ext cx="599398" cy="5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4046" y="205128"/>
            <a:ext cx="7840442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Исследование. </a:t>
            </a:r>
            <a:r>
              <a:rPr lang="ru-RU" sz="3200" b="1" dirty="0">
                <a:solidFill>
                  <a:schemeClr val="tx2"/>
                </a:solidFill>
              </a:rPr>
              <a:t>Как </a:t>
            </a:r>
            <a:r>
              <a:rPr lang="ru-RU" sz="3200" b="1" dirty="0" smtClean="0">
                <a:solidFill>
                  <a:schemeClr val="tx2"/>
                </a:solidFill>
              </a:rPr>
              <a:t>мы считали число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01240"/>
            <a:ext cx="792549" cy="7925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89855" y="5537448"/>
            <a:ext cx="81724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Для подтверждения или опровержения гипотезы мы решили экспериментальным путём вычислить приближенное значение числа Пи с помощью простейших вычислений «тропою Архимеда» и при помощи окружности. Практическую работу выполняли </a:t>
            </a:r>
            <a:r>
              <a:rPr lang="ru-RU" sz="1100" b="1" dirty="0" smtClean="0"/>
              <a:t>вместе </a:t>
            </a:r>
            <a:r>
              <a:rPr lang="ru-RU" sz="1100" b="1" dirty="0"/>
              <a:t>с </a:t>
            </a:r>
            <a:r>
              <a:rPr lang="ru-RU" sz="1100" b="1" dirty="0" smtClean="0"/>
              <a:t>пятиклассниками. Условно </a:t>
            </a:r>
            <a:r>
              <a:rPr lang="ru-RU" sz="1100" b="1" dirty="0"/>
              <a:t>разделили </a:t>
            </a:r>
            <a:r>
              <a:rPr lang="ru-RU" sz="1100" b="1" dirty="0" smtClean="0"/>
              <a:t>учеников на  три </a:t>
            </a:r>
            <a:r>
              <a:rPr lang="ru-RU" sz="1100" b="1" dirty="0"/>
              <a:t>группы (по количеству рядов парт). Каждая группа была разбита на пять подгрупп (по количеству парт в ряду). Дальше вся практическая работа шла в группах. Для каждой группы выдавался идентичный раздаточный материал.</a:t>
            </a:r>
          </a:p>
          <a:p>
            <a:r>
              <a:rPr lang="ru-RU" sz="1100" b="1" dirty="0"/>
              <a:t>Для вычислений использовали несколько кругов из плотного картона разного размера, а линейки и отрезки веревки были в качестве измерительных приборов.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843">
            <a:off x="236475" y="342239"/>
            <a:ext cx="793370" cy="734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2" t="33536" r="22051" b="4183"/>
          <a:stretch/>
        </p:blipFill>
        <p:spPr>
          <a:xfrm>
            <a:off x="1187624" y="983659"/>
            <a:ext cx="3888431" cy="252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2" t="12782" r="3835" b="5415"/>
          <a:stretch/>
        </p:blipFill>
        <p:spPr>
          <a:xfrm>
            <a:off x="5292080" y="983658"/>
            <a:ext cx="3600399" cy="2578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1135" b="6627"/>
          <a:stretch/>
        </p:blipFill>
        <p:spPr>
          <a:xfrm rot="20773248">
            <a:off x="5025919" y="2921068"/>
            <a:ext cx="2484715" cy="232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075">
            <a:off x="2674290" y="3437971"/>
            <a:ext cx="2020317" cy="201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05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16630"/>
            <a:ext cx="7848872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4F271C"/>
                </a:solidFill>
              </a:rPr>
              <a:t> Исследование</a:t>
            </a:r>
            <a:r>
              <a:rPr lang="ru-RU" sz="3200" b="1" dirty="0">
                <a:solidFill>
                  <a:srgbClr val="4F271C"/>
                </a:solidFill>
              </a:rPr>
              <a:t>. Как мы считали число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2744"/>
            <a:ext cx="792549" cy="792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099">
            <a:off x="224093" y="469795"/>
            <a:ext cx="760696" cy="5981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15616" y="856405"/>
            <a:ext cx="798285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Опыт № 1</a:t>
            </a:r>
            <a:r>
              <a:rPr lang="ru-RU" sz="1100" b="1" dirty="0" smtClean="0"/>
              <a:t>. Ребятам </a:t>
            </a:r>
            <a:r>
              <a:rPr lang="ru-RU" sz="1100" b="1" dirty="0"/>
              <a:t>раздали круги, в которых были начерчены правильные многоугольники с различным числом сторон: шесть – для группы </a:t>
            </a:r>
            <a:r>
              <a:rPr lang="ru-RU" sz="1100" b="1" dirty="0" smtClean="0"/>
              <a:t>1, </a:t>
            </a:r>
            <a:r>
              <a:rPr lang="ru-RU" sz="1100" b="1" dirty="0"/>
              <a:t>десять – для группы 2 </a:t>
            </a:r>
            <a:r>
              <a:rPr lang="ru-RU" sz="1100" b="1" dirty="0" smtClean="0"/>
              <a:t>и </a:t>
            </a:r>
            <a:r>
              <a:rPr lang="ru-RU" sz="1100" b="1" dirty="0"/>
              <a:t>двенадцать – для группы </a:t>
            </a:r>
            <a:r>
              <a:rPr lang="ru-RU" sz="1100" b="1" dirty="0" smtClean="0"/>
              <a:t>3. </a:t>
            </a:r>
          </a:p>
          <a:p>
            <a:r>
              <a:rPr lang="ru-RU" sz="1100" b="1" dirty="0" smtClean="0"/>
              <a:t>Школьники </a:t>
            </a:r>
            <a:r>
              <a:rPr lang="ru-RU" sz="1100" b="1" dirty="0"/>
              <a:t>мерили длину стороны многоугольника с помощью линейки и с помощью калькулятора получили его периметр, который в нашем случае и будет являться длиной окружности. </a:t>
            </a:r>
            <a:endParaRPr lang="ru-RU" sz="1100" b="1" dirty="0" smtClean="0"/>
          </a:p>
          <a:p>
            <a:r>
              <a:rPr lang="ru-RU" sz="1100" b="1" dirty="0" smtClean="0"/>
              <a:t>Измерили </a:t>
            </a:r>
            <a:r>
              <a:rPr lang="ru-RU" sz="1100" b="1" dirty="0"/>
              <a:t>длину диаметра окружности линейкой. Результаты фиксировали в таблице №1. А затем длину окружности разделили на диаметр С/d и округлили результат до сотых. Проведя данные вычисления, нашли среднее значения для каждой группы. Вот что у нас получилось: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21799"/>
              </p:ext>
            </p:extLst>
          </p:nvPr>
        </p:nvGraphicFramePr>
        <p:xfrm>
          <a:off x="2267746" y="2288679"/>
          <a:ext cx="6397261" cy="3860382"/>
        </p:xfrm>
        <a:graphic>
          <a:graphicData uri="http://schemas.openxmlformats.org/drawingml/2006/table">
            <a:tbl>
              <a:tblPr firstRow="1" firstCol="1" bandRow="1"/>
              <a:tblGrid>
                <a:gridCol w="1054494"/>
                <a:gridCol w="1414104"/>
                <a:gridCol w="1341775"/>
                <a:gridCol w="1245113"/>
                <a:gridCol w="1341775"/>
              </a:tblGrid>
              <a:tr h="6095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окружности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d,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окружности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С,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Пи,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С/d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Пи,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С/d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3,323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045426"/>
            <a:ext cx="5941347" cy="1765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5521" y="6237312"/>
            <a:ext cx="78605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Данный способ вычисления числа Пи довольно грубый и дает приближенное значение числа Пи. Поэтому проводим </a:t>
            </a:r>
            <a:r>
              <a:rPr lang="ru-RU" sz="1100" b="1" dirty="0" smtClean="0"/>
              <a:t>ещё одно </a:t>
            </a:r>
            <a:r>
              <a:rPr lang="ru-RU" sz="1100" b="1" dirty="0"/>
              <a:t>вычисление при помощи окружности.</a:t>
            </a:r>
          </a:p>
        </p:txBody>
      </p:sp>
    </p:spTree>
    <p:extLst>
      <p:ext uri="{BB962C8B-B14F-4D97-AF65-F5344CB8AC3E}">
        <p14:creationId xmlns:p14="http://schemas.microsoft.com/office/powerpoint/2010/main" val="376029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88640"/>
            <a:ext cx="7848872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4F271C"/>
                </a:solidFill>
              </a:rPr>
              <a:t> Исследование. Как мы считали число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84752"/>
            <a:ext cx="792549" cy="792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155">
            <a:off x="181408" y="478110"/>
            <a:ext cx="770532" cy="5958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8418" y="878906"/>
            <a:ext cx="816931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Опыт № 2. </a:t>
            </a:r>
            <a:r>
              <a:rPr lang="ru-RU" sz="1100" b="1" dirty="0" smtClean="0"/>
              <a:t>Ребята получили </a:t>
            </a:r>
            <a:r>
              <a:rPr lang="ru-RU" sz="1100" b="1" dirty="0"/>
              <a:t>круги, на которых был отмечен диаметр и прикреплена </a:t>
            </a:r>
            <a:r>
              <a:rPr lang="ru-RU" sz="1100" b="1" dirty="0" smtClean="0"/>
              <a:t>веревочка. </a:t>
            </a:r>
            <a:r>
              <a:rPr lang="ru-RU" sz="1100" b="1" dirty="0"/>
              <a:t>Школьники измерили </a:t>
            </a:r>
            <a:r>
              <a:rPr lang="ru-RU" sz="1100" b="1" spc="-100" dirty="0" smtClean="0"/>
              <a:t>диаметр</a:t>
            </a:r>
            <a:r>
              <a:rPr lang="ru-RU" sz="1100" b="1" dirty="0" smtClean="0"/>
              <a:t> и длину </a:t>
            </a:r>
            <a:r>
              <a:rPr lang="ru-RU" sz="1100" b="1" dirty="0"/>
              <a:t>окружности с помощью веревочки, обернув её по краю круга. Нить распрямили и измерили длину окружности, </a:t>
            </a:r>
            <a:r>
              <a:rPr lang="ru-RU" sz="1100" b="1" spc="-100" dirty="0"/>
              <a:t>приложив</a:t>
            </a:r>
            <a:r>
              <a:rPr lang="ru-RU" sz="1100" b="1" dirty="0"/>
              <a:t> к линейке. Результаты фиксировали в таблице №2. С помощью линейки нашли длину диаметра. А с помощью калькулятора нашли отношение длины окружности к диаметру С/d и округлили результат до тысячных. Так же, нашли среднее значения для каждой группы. Вот что у нас получилось: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941278"/>
              </p:ext>
            </p:extLst>
          </p:nvPr>
        </p:nvGraphicFramePr>
        <p:xfrm>
          <a:off x="2379733" y="1952134"/>
          <a:ext cx="6584755" cy="3816417"/>
        </p:xfrm>
        <a:graphic>
          <a:graphicData uri="http://schemas.openxmlformats.org/drawingml/2006/table">
            <a:tbl>
              <a:tblPr firstRow="1" firstCol="1" bandRow="1"/>
              <a:tblGrid>
                <a:gridCol w="1085399"/>
                <a:gridCol w="1455548"/>
                <a:gridCol w="1381101"/>
                <a:gridCol w="1281606"/>
                <a:gridCol w="1381101"/>
              </a:tblGrid>
              <a:tr h="6025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окружности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d,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окружности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С,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Пи,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С/d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Пи,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С/d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3,092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3,071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2,966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1.5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3,652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3,443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2.5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3.4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41" y="1729373"/>
            <a:ext cx="5941347" cy="1765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83510" y="5805264"/>
            <a:ext cx="82191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Вывод</a:t>
            </a:r>
            <a:r>
              <a:rPr lang="ru-RU" sz="1100" b="1" dirty="0" smtClean="0"/>
              <a:t>:  3 ‹ С/d ‹ 4</a:t>
            </a:r>
            <a:r>
              <a:rPr lang="ru-RU" sz="1100" b="1" dirty="0"/>
              <a:t>. </a:t>
            </a:r>
          </a:p>
          <a:p>
            <a:r>
              <a:rPr lang="ru-RU" sz="1100" b="1" dirty="0"/>
              <a:t>Все наши измерения показали, что какого бы размера не был круг, отношение длины окружности к диаметру есть число постоянное и находится между числами три и четыре.</a:t>
            </a:r>
          </a:p>
          <a:p>
            <a:r>
              <a:rPr lang="ru-RU" sz="1100" b="1" dirty="0"/>
              <a:t>Опытным путем мы установили, что отношение длины окружности к диаметру из-за погрешности вычисления, не обязательно соответствует принятому значению 3,14, но всегда близко к нему.</a:t>
            </a:r>
          </a:p>
        </p:txBody>
      </p:sp>
    </p:spTree>
    <p:extLst>
      <p:ext uri="{BB962C8B-B14F-4D97-AF65-F5344CB8AC3E}">
        <p14:creationId xmlns:p14="http://schemas.microsoft.com/office/powerpoint/2010/main" val="360331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3560733"/>
            <a:ext cx="810470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В своей проектной работе я сам глубже познакомился с числом Пи, узнал историю этого числа и интересные факты о нём. </a:t>
            </a:r>
            <a:endParaRPr lang="ru-RU" sz="1100" b="1" dirty="0" smtClean="0"/>
          </a:p>
          <a:p>
            <a:pPr>
              <a:spcBef>
                <a:spcPts val="400"/>
              </a:spcBef>
            </a:pPr>
            <a:r>
              <a:rPr lang="ru-RU" sz="1100" b="1" dirty="0" smtClean="0"/>
              <a:t>Так </a:t>
            </a:r>
            <a:r>
              <a:rPr lang="ru-RU" sz="1100" b="1" dirty="0"/>
              <a:t>же я узнал больше о людях, которые посвящали свою жизнь исследованию этой загадочной константы, хотя это и не было задачей моего проекта.</a:t>
            </a:r>
          </a:p>
          <a:p>
            <a:pPr>
              <a:spcBef>
                <a:spcPts val="400"/>
              </a:spcBef>
            </a:pPr>
            <a:r>
              <a:rPr lang="ru-RU" sz="1100" b="1" dirty="0"/>
              <a:t>Вместе с пятиклассниками экспериментальным путём нашли приближенное значение этого числа. Провести </a:t>
            </a:r>
            <a:r>
              <a:rPr lang="ru-RU" sz="1100" b="1" dirty="0" smtClean="0"/>
              <a:t> вычисления   мне </a:t>
            </a:r>
            <a:r>
              <a:rPr lang="ru-RU" sz="1100" b="1" dirty="0"/>
              <a:t>помогала руководитель проекта, мой учитель математики и классный руководитель Смышляева Галина </a:t>
            </a:r>
            <a:r>
              <a:rPr lang="ru-RU" sz="1100" b="1" dirty="0" smtClean="0"/>
              <a:t>Викторовна.</a:t>
            </a:r>
            <a:endParaRPr lang="ru-RU" sz="1100" b="1" dirty="0"/>
          </a:p>
          <a:p>
            <a:pPr>
              <a:spcBef>
                <a:spcPts val="400"/>
              </a:spcBef>
            </a:pPr>
            <a:r>
              <a:rPr lang="ru-RU" sz="1100" b="1" dirty="0"/>
              <a:t>В практической работе </a:t>
            </a:r>
            <a:r>
              <a:rPr lang="ru-RU" sz="1100" b="1" dirty="0" smtClean="0"/>
              <a:t>применили </a:t>
            </a:r>
            <a:r>
              <a:rPr lang="ru-RU" sz="1100" b="1" dirty="0"/>
              <a:t>два основных </a:t>
            </a:r>
            <a:r>
              <a:rPr lang="ru-RU" sz="1100" b="1" dirty="0" smtClean="0"/>
              <a:t>метода - простейших </a:t>
            </a:r>
            <a:r>
              <a:rPr lang="ru-RU" sz="1100" b="1" dirty="0"/>
              <a:t>измерений </a:t>
            </a:r>
            <a:r>
              <a:rPr lang="ru-RU" sz="1100" b="1" spc="-100" dirty="0" smtClean="0"/>
              <a:t>и   окружностей.  </a:t>
            </a:r>
            <a:r>
              <a:rPr lang="ru-RU" sz="1100" b="1" dirty="0" smtClean="0"/>
              <a:t>Используя </a:t>
            </a:r>
            <a:r>
              <a:rPr lang="ru-RU" sz="1100" b="1" dirty="0"/>
              <a:t>разные круги, </a:t>
            </a:r>
            <a:r>
              <a:rPr lang="ru-RU" sz="1100" b="1" dirty="0" smtClean="0"/>
              <a:t>получили </a:t>
            </a:r>
            <a:r>
              <a:rPr lang="ru-RU" sz="1100" b="1" dirty="0"/>
              <a:t>приблизительно одно число. </a:t>
            </a:r>
            <a:r>
              <a:rPr lang="ru-RU" sz="1100" b="1" dirty="0" smtClean="0"/>
              <a:t>Доказали, </a:t>
            </a:r>
            <a:r>
              <a:rPr lang="ru-RU" sz="1100" b="1" dirty="0"/>
              <a:t>что отношение длины окружности к </a:t>
            </a:r>
            <a:r>
              <a:rPr lang="ru-RU" sz="1100" b="1" dirty="0" smtClean="0"/>
              <a:t>её </a:t>
            </a:r>
            <a:r>
              <a:rPr lang="ru-RU" sz="1100" b="1" dirty="0"/>
              <a:t>диаметру </a:t>
            </a:r>
            <a:r>
              <a:rPr lang="ru-RU" sz="1100" b="1" spc="-100" dirty="0"/>
              <a:t>– величина </a:t>
            </a:r>
            <a:r>
              <a:rPr lang="ru-RU" sz="1100" b="1" spc="-100" dirty="0" smtClean="0"/>
              <a:t>постоянная    </a:t>
            </a:r>
            <a:r>
              <a:rPr lang="ru-RU" sz="1100" b="1" dirty="0" smtClean="0"/>
              <a:t>и         не </a:t>
            </a:r>
            <a:r>
              <a:rPr lang="ru-RU" sz="1100" b="1" dirty="0"/>
              <a:t>зависит от размера окружности.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100" b="1" dirty="0" smtClean="0"/>
              <a:t>ГИПОТЕЗА  МОЕГО  ИССЛЕДОВАНИЯ  ПОДТВЕРДИЛАСЬ, ЗАДАЧИ  РЕШЕНЫ  И  ЦЕЛЬ  ДОСТИГНУТА.</a:t>
            </a:r>
            <a:endParaRPr lang="ru-RU" sz="1100" b="1" dirty="0"/>
          </a:p>
          <a:p>
            <a:r>
              <a:rPr lang="ru-RU" sz="1100" b="1" dirty="0"/>
              <a:t>Не всё получилось сделать, </a:t>
            </a:r>
            <a:r>
              <a:rPr lang="ru-RU" sz="1100" b="1" dirty="0" smtClean="0"/>
              <a:t>как планировал. </a:t>
            </a:r>
            <a:r>
              <a:rPr lang="ru-RU" sz="1100" b="1" dirty="0"/>
              <a:t>Изначально хотели практические измерения выполнять с учащимися шестых классов. Но из-за специфики </a:t>
            </a:r>
            <a:r>
              <a:rPr lang="ru-RU" sz="1100" b="1" spc="100" dirty="0"/>
              <a:t>обучения в разных корпуса</a:t>
            </a:r>
            <a:r>
              <a:rPr lang="ru-RU" sz="1100" b="1" dirty="0"/>
              <a:t>х школы, провели занятие </a:t>
            </a:r>
            <a:r>
              <a:rPr lang="ru-RU" sz="1100" b="1" dirty="0" smtClean="0"/>
              <a:t> с  пятиклассниками</a:t>
            </a:r>
            <a:r>
              <a:rPr lang="ru-RU" sz="1100" b="1" dirty="0"/>
              <a:t>. </a:t>
            </a:r>
            <a:r>
              <a:rPr lang="ru-RU" sz="1100" b="1" dirty="0" smtClean="0"/>
              <a:t>Это  </a:t>
            </a:r>
            <a:r>
              <a:rPr lang="ru-RU" sz="1100" b="1" dirty="0"/>
              <a:t>никак </a:t>
            </a:r>
            <a:r>
              <a:rPr lang="ru-RU" sz="1100" b="1" dirty="0" smtClean="0"/>
              <a:t> не   </a:t>
            </a:r>
            <a:r>
              <a:rPr lang="ru-RU" sz="1100" b="1" spc="-100" dirty="0" smtClean="0"/>
              <a:t>отразилось</a:t>
            </a:r>
            <a:r>
              <a:rPr lang="ru-RU" sz="1100" b="1" dirty="0" smtClean="0"/>
              <a:t> </a:t>
            </a:r>
            <a:r>
              <a:rPr lang="ru-RU" sz="1100" b="1" dirty="0"/>
              <a:t>на качестве вычислений, и как оказалось, некоторые </a:t>
            </a:r>
            <a:r>
              <a:rPr lang="ru-RU" sz="1100" b="1" dirty="0" smtClean="0"/>
              <a:t>пятиклассники  уже  </a:t>
            </a:r>
            <a:r>
              <a:rPr lang="ru-RU" sz="1100" b="1" dirty="0"/>
              <a:t>знали эту константу. </a:t>
            </a:r>
            <a:r>
              <a:rPr lang="ru-RU" sz="1100" b="1" dirty="0" smtClean="0"/>
              <a:t> А </a:t>
            </a:r>
            <a:r>
              <a:rPr lang="ru-RU" sz="1100" b="1" dirty="0"/>
              <a:t>теперь все </a:t>
            </a:r>
            <a:r>
              <a:rPr lang="ru-RU" sz="1100" b="1" dirty="0" smtClean="0"/>
              <a:t>они     </a:t>
            </a:r>
            <a:r>
              <a:rPr lang="ru-RU" sz="1100" b="1" dirty="0"/>
              <a:t>ещё ближе с ней познакомились. </a:t>
            </a:r>
          </a:p>
          <a:p>
            <a:pPr>
              <a:spcBef>
                <a:spcPts val="400"/>
              </a:spcBef>
            </a:pPr>
            <a:r>
              <a:rPr lang="ru-RU" sz="1100" b="1" dirty="0"/>
              <a:t>Самым трудным для меня в ходе работы над проектом было отобрать самое интересное и ценное </a:t>
            </a:r>
            <a:r>
              <a:rPr lang="ru-RU" sz="1100" b="1" spc="-100" dirty="0"/>
              <a:t>об </a:t>
            </a:r>
            <a:r>
              <a:rPr lang="ru-RU" sz="1100" b="1" dirty="0"/>
              <a:t>истории загадочного и неуловимого числа Пи - </a:t>
            </a:r>
            <a:r>
              <a:rPr lang="ru-RU" sz="1100" b="1" dirty="0" smtClean="0"/>
              <a:t>выбрать. </a:t>
            </a:r>
            <a:r>
              <a:rPr lang="ru-RU" sz="1100" b="1" dirty="0"/>
              <a:t>И </a:t>
            </a:r>
            <a:r>
              <a:rPr lang="ru-RU" sz="1100" b="1" dirty="0" smtClean="0"/>
              <a:t> ещё  было  </a:t>
            </a:r>
            <a:r>
              <a:rPr lang="ru-RU" sz="1100" b="1" spc="100" dirty="0"/>
              <a:t>непросто решиться проводить </a:t>
            </a:r>
            <a:r>
              <a:rPr lang="ru-RU" sz="1100" b="1" dirty="0"/>
              <a:t>практическую работу </a:t>
            </a:r>
            <a:r>
              <a:rPr lang="ru-RU" sz="1100" b="1" dirty="0" smtClean="0"/>
              <a:t> со </a:t>
            </a:r>
            <a:r>
              <a:rPr lang="ru-RU" sz="1100" b="1" dirty="0"/>
              <a:t>школьниками, </a:t>
            </a:r>
            <a:r>
              <a:rPr lang="ru-RU" sz="1100" b="1" dirty="0" smtClean="0"/>
              <a:t>     я </a:t>
            </a:r>
            <a:r>
              <a:rPr lang="ru-RU" sz="1100" b="1" dirty="0"/>
              <a:t>ведь не учитель. </a:t>
            </a:r>
            <a:r>
              <a:rPr lang="ru-RU" sz="1100" b="1" dirty="0" smtClean="0"/>
              <a:t> И </a:t>
            </a:r>
            <a:r>
              <a:rPr lang="ru-RU" sz="1100" b="1" dirty="0"/>
              <a:t>здесь мне очень помогла </a:t>
            </a:r>
            <a:r>
              <a:rPr lang="ru-RU" sz="1100" b="1" dirty="0" smtClean="0"/>
              <a:t>помощь  </a:t>
            </a:r>
            <a:r>
              <a:rPr lang="ru-RU" sz="1100" b="1" dirty="0"/>
              <a:t>и поддержка Галины </a:t>
            </a:r>
            <a:r>
              <a:rPr lang="ru-RU" sz="1100" b="1" dirty="0" smtClean="0"/>
              <a:t>Викторовны.  А  самым  </a:t>
            </a:r>
            <a:r>
              <a:rPr lang="ru-RU" sz="1100" b="1" dirty="0"/>
              <a:t>легким </a:t>
            </a:r>
            <a:r>
              <a:rPr lang="ru-RU" sz="1100" b="1" dirty="0" smtClean="0"/>
              <a:t>  было выбрать </a:t>
            </a:r>
            <a:r>
              <a:rPr lang="ru-RU" sz="1100" b="1" spc="-100" dirty="0" smtClean="0"/>
              <a:t>тему.  Мне </a:t>
            </a:r>
            <a:r>
              <a:rPr lang="ru-RU" sz="1100" b="1" spc="-100" dirty="0"/>
              <a:t>захотелось углубиться </a:t>
            </a:r>
            <a:r>
              <a:rPr lang="ru-RU" sz="1100" b="1" dirty="0"/>
              <a:t>в изучение этого загадочного </a:t>
            </a:r>
            <a:r>
              <a:rPr lang="ru-RU" sz="1100" b="1" dirty="0" smtClean="0"/>
              <a:t>числа </a:t>
            </a:r>
            <a:r>
              <a:rPr lang="ru-RU" sz="1100" b="1" dirty="0"/>
              <a:t>после недавнего просмотра </a:t>
            </a:r>
            <a:r>
              <a:rPr lang="ru-RU" sz="1100" b="1" dirty="0" smtClean="0"/>
              <a:t>видео </a:t>
            </a:r>
            <a:r>
              <a:rPr lang="ru-RU" sz="1100" b="1" dirty="0"/>
              <a:t>«Как считали число пи</a:t>
            </a:r>
            <a:r>
              <a:rPr lang="ru-RU" sz="1100" b="1" dirty="0" smtClean="0"/>
              <a:t>?» </a:t>
            </a:r>
            <a:endParaRPr lang="ru-RU" sz="11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63824" y="128160"/>
            <a:ext cx="7628655" cy="537150"/>
          </a:xfrm>
          <a:custGeom>
            <a:avLst/>
            <a:gdLst>
              <a:gd name="connsiteX0" fmla="*/ 0 w 7704855"/>
              <a:gd name="connsiteY0" fmla="*/ 0 h 584775"/>
              <a:gd name="connsiteX1" fmla="*/ 7704855 w 7704855"/>
              <a:gd name="connsiteY1" fmla="*/ 0 h 584775"/>
              <a:gd name="connsiteX2" fmla="*/ 7704855 w 7704855"/>
              <a:gd name="connsiteY2" fmla="*/ 584775 h 584775"/>
              <a:gd name="connsiteX3" fmla="*/ 0 w 7704855"/>
              <a:gd name="connsiteY3" fmla="*/ 584775 h 584775"/>
              <a:gd name="connsiteX4" fmla="*/ 0 w 7704855"/>
              <a:gd name="connsiteY4" fmla="*/ 0 h 584775"/>
              <a:gd name="connsiteX0" fmla="*/ 0 w 7704855"/>
              <a:gd name="connsiteY0" fmla="*/ 0 h 584775"/>
              <a:gd name="connsiteX1" fmla="*/ 7704855 w 7704855"/>
              <a:gd name="connsiteY1" fmla="*/ 0 h 584775"/>
              <a:gd name="connsiteX2" fmla="*/ 7638180 w 7704855"/>
              <a:gd name="connsiteY2" fmla="*/ 508575 h 584775"/>
              <a:gd name="connsiteX3" fmla="*/ 0 w 7704855"/>
              <a:gd name="connsiteY3" fmla="*/ 584775 h 584775"/>
              <a:gd name="connsiteX4" fmla="*/ 0 w 7704855"/>
              <a:gd name="connsiteY4" fmla="*/ 0 h 584775"/>
              <a:gd name="connsiteX0" fmla="*/ 0 w 7704855"/>
              <a:gd name="connsiteY0" fmla="*/ 0 h 527625"/>
              <a:gd name="connsiteX1" fmla="*/ 7704855 w 7704855"/>
              <a:gd name="connsiteY1" fmla="*/ 0 h 527625"/>
              <a:gd name="connsiteX2" fmla="*/ 7638180 w 7704855"/>
              <a:gd name="connsiteY2" fmla="*/ 508575 h 527625"/>
              <a:gd name="connsiteX3" fmla="*/ 66675 w 7704855"/>
              <a:gd name="connsiteY3" fmla="*/ 527625 h 527625"/>
              <a:gd name="connsiteX4" fmla="*/ 0 w 7704855"/>
              <a:gd name="connsiteY4" fmla="*/ 0 h 527625"/>
              <a:gd name="connsiteX0" fmla="*/ 0 w 7704855"/>
              <a:gd name="connsiteY0" fmla="*/ 0 h 527625"/>
              <a:gd name="connsiteX1" fmla="*/ 7704855 w 7704855"/>
              <a:gd name="connsiteY1" fmla="*/ 0 h 527625"/>
              <a:gd name="connsiteX2" fmla="*/ 7638180 w 7704855"/>
              <a:gd name="connsiteY2" fmla="*/ 508575 h 527625"/>
              <a:gd name="connsiteX3" fmla="*/ 66675 w 7704855"/>
              <a:gd name="connsiteY3" fmla="*/ 527625 h 527625"/>
              <a:gd name="connsiteX4" fmla="*/ 0 w 7704855"/>
              <a:gd name="connsiteY4" fmla="*/ 0 h 527625"/>
              <a:gd name="connsiteX0" fmla="*/ 0 w 7657230"/>
              <a:gd name="connsiteY0" fmla="*/ 0 h 527625"/>
              <a:gd name="connsiteX1" fmla="*/ 7657230 w 7657230"/>
              <a:gd name="connsiteY1" fmla="*/ 0 h 527625"/>
              <a:gd name="connsiteX2" fmla="*/ 7590555 w 7657230"/>
              <a:gd name="connsiteY2" fmla="*/ 508575 h 527625"/>
              <a:gd name="connsiteX3" fmla="*/ 19050 w 7657230"/>
              <a:gd name="connsiteY3" fmla="*/ 527625 h 527625"/>
              <a:gd name="connsiteX4" fmla="*/ 0 w 7657230"/>
              <a:gd name="connsiteY4" fmla="*/ 0 h 527625"/>
              <a:gd name="connsiteX0" fmla="*/ 9525 w 7638180"/>
              <a:gd name="connsiteY0" fmla="*/ 19050 h 527625"/>
              <a:gd name="connsiteX1" fmla="*/ 7638180 w 7638180"/>
              <a:gd name="connsiteY1" fmla="*/ 0 h 527625"/>
              <a:gd name="connsiteX2" fmla="*/ 7571505 w 7638180"/>
              <a:gd name="connsiteY2" fmla="*/ 508575 h 527625"/>
              <a:gd name="connsiteX3" fmla="*/ 0 w 7638180"/>
              <a:gd name="connsiteY3" fmla="*/ 527625 h 527625"/>
              <a:gd name="connsiteX4" fmla="*/ 9525 w 7638180"/>
              <a:gd name="connsiteY4" fmla="*/ 19050 h 527625"/>
              <a:gd name="connsiteX0" fmla="*/ 0 w 7628655"/>
              <a:gd name="connsiteY0" fmla="*/ 19050 h 537150"/>
              <a:gd name="connsiteX1" fmla="*/ 7628655 w 7628655"/>
              <a:gd name="connsiteY1" fmla="*/ 0 h 537150"/>
              <a:gd name="connsiteX2" fmla="*/ 7561980 w 7628655"/>
              <a:gd name="connsiteY2" fmla="*/ 508575 h 537150"/>
              <a:gd name="connsiteX3" fmla="*/ 19050 w 7628655"/>
              <a:gd name="connsiteY3" fmla="*/ 537150 h 537150"/>
              <a:gd name="connsiteX4" fmla="*/ 0 w 7628655"/>
              <a:gd name="connsiteY4" fmla="*/ 19050 h 537150"/>
              <a:gd name="connsiteX0" fmla="*/ 0 w 7638180"/>
              <a:gd name="connsiteY0" fmla="*/ 19050 h 537150"/>
              <a:gd name="connsiteX1" fmla="*/ 7628655 w 7638180"/>
              <a:gd name="connsiteY1" fmla="*/ 0 h 537150"/>
              <a:gd name="connsiteX2" fmla="*/ 7638180 w 7638180"/>
              <a:gd name="connsiteY2" fmla="*/ 480000 h 537150"/>
              <a:gd name="connsiteX3" fmla="*/ 19050 w 7638180"/>
              <a:gd name="connsiteY3" fmla="*/ 537150 h 537150"/>
              <a:gd name="connsiteX4" fmla="*/ 0 w 7638180"/>
              <a:gd name="connsiteY4" fmla="*/ 19050 h 537150"/>
              <a:gd name="connsiteX0" fmla="*/ 0 w 7628655"/>
              <a:gd name="connsiteY0" fmla="*/ 19050 h 537150"/>
              <a:gd name="connsiteX1" fmla="*/ 7628655 w 7628655"/>
              <a:gd name="connsiteY1" fmla="*/ 0 h 537150"/>
              <a:gd name="connsiteX2" fmla="*/ 7609605 w 7628655"/>
              <a:gd name="connsiteY2" fmla="*/ 480000 h 537150"/>
              <a:gd name="connsiteX3" fmla="*/ 19050 w 7628655"/>
              <a:gd name="connsiteY3" fmla="*/ 537150 h 537150"/>
              <a:gd name="connsiteX4" fmla="*/ 0 w 7628655"/>
              <a:gd name="connsiteY4" fmla="*/ 19050 h 5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8655" h="537150">
                <a:moveTo>
                  <a:pt x="0" y="19050"/>
                </a:moveTo>
                <a:lnTo>
                  <a:pt x="7628655" y="0"/>
                </a:lnTo>
                <a:lnTo>
                  <a:pt x="7609605" y="480000"/>
                </a:lnTo>
                <a:lnTo>
                  <a:pt x="19050" y="537150"/>
                </a:lnTo>
                <a:lnTo>
                  <a:pt x="0" y="19050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4F271C"/>
                </a:solidFill>
              </a:rPr>
              <a:t>Заключение</a:t>
            </a:r>
            <a:endParaRPr lang="ru-RU" sz="3200" b="1" dirty="0">
              <a:solidFill>
                <a:srgbClr val="4F271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085">
            <a:off x="172088" y="484780"/>
            <a:ext cx="809431" cy="60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99" r="2695" b="4571"/>
          <a:stretch/>
        </p:blipFill>
        <p:spPr>
          <a:xfrm>
            <a:off x="1475654" y="768909"/>
            <a:ext cx="7200802" cy="2724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380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056784" cy="2808312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</a:t>
            </a:r>
            <a:b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 </a:t>
            </a:r>
            <a:b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внимание</a:t>
            </a:r>
            <a:endParaRPr lang="ru-RU" sz="8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03" y="3861048"/>
            <a:ext cx="362046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2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108" y="94852"/>
            <a:ext cx="7816257" cy="429945"/>
          </a:xfrm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Введение</a:t>
            </a:r>
            <a:endParaRPr lang="ru-RU" sz="320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535">
            <a:off x="254981" y="408296"/>
            <a:ext cx="792237" cy="6663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25" y="726382"/>
            <a:ext cx="3719564" cy="267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b="15231"/>
          <a:stretch/>
        </p:blipFill>
        <p:spPr>
          <a:xfrm>
            <a:off x="1187624" y="726381"/>
            <a:ext cx="3724599" cy="267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712" b="10988"/>
          <a:stretch/>
        </p:blipFill>
        <p:spPr>
          <a:xfrm>
            <a:off x="2945384" y="3640738"/>
            <a:ext cx="4218904" cy="2524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093125" y="6301328"/>
            <a:ext cx="817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На самом деле число Пи проявляется во всем, что нас окружает. Оно неуловимо, не видимо для нашего глаза, но всё что мы видим связанное с кругом или окружностью, без этого удивительного числа люди не смогли бы изобрести или </a:t>
            </a:r>
            <a:r>
              <a:rPr lang="ru-RU" sz="1100" b="1" dirty="0" smtClean="0"/>
              <a:t>построить.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4912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946" y="155584"/>
            <a:ext cx="7876440" cy="504056"/>
          </a:xfrm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5"/>
                </a:solidFill>
                <a:effectLst/>
              </a:rPr>
              <a:t>Введение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101">
            <a:off x="77277" y="366779"/>
            <a:ext cx="941135" cy="736768"/>
          </a:xfrm>
        </p:spPr>
      </p:pic>
      <p:sp>
        <p:nvSpPr>
          <p:cNvPr id="5" name="Прямоугольник 4"/>
          <p:cNvSpPr/>
          <p:nvPr/>
        </p:nvSpPr>
        <p:spPr>
          <a:xfrm>
            <a:off x="1137954" y="4359493"/>
            <a:ext cx="450009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b="1" dirty="0"/>
              <a:t>Я выдвинул </a:t>
            </a:r>
            <a:r>
              <a:rPr lang="ru-RU" sz="1100" b="1" dirty="0" smtClean="0"/>
              <a:t>ГИПОТЕЗУ, </a:t>
            </a:r>
            <a:r>
              <a:rPr lang="ru-RU" sz="1100" b="1" dirty="0"/>
              <a:t>что если правильно провести практические вычисления, то отношение длины окружности к её диаметру одинаково для любой окружности и что это отношение немного более трёх</a:t>
            </a:r>
            <a:r>
              <a:rPr lang="ru-RU" sz="1100" b="1" dirty="0" smtClean="0"/>
              <a:t>.</a:t>
            </a:r>
          </a:p>
          <a:p>
            <a:pPr algn="just">
              <a:spcAft>
                <a:spcPts val="600"/>
              </a:spcAft>
            </a:pPr>
            <a:r>
              <a:rPr lang="ru-RU" sz="1100" b="1" dirty="0" smtClean="0"/>
              <a:t>ЦЕЛЬ </a:t>
            </a:r>
            <a:r>
              <a:rPr lang="ru-RU" sz="1100" b="1" dirty="0"/>
              <a:t>моей работы – доказать гипотезу, раскрыть уникальность числа Пи и расширить знания о нём. </a:t>
            </a:r>
            <a:endParaRPr lang="ru-RU" sz="1100" b="1" dirty="0" smtClean="0"/>
          </a:p>
          <a:p>
            <a:pPr algn="just">
              <a:spcAft>
                <a:spcPts val="600"/>
              </a:spcAft>
            </a:pPr>
            <a:r>
              <a:rPr lang="ru-RU" sz="1100" b="1" dirty="0" smtClean="0"/>
              <a:t>ПРОЕКТНЫМ ПРОДУКТОМ будет </a:t>
            </a:r>
            <a:r>
              <a:rPr lang="ru-RU" sz="1100" b="1" dirty="0"/>
              <a:t>практикум вычисления числа Пи, который поможет достичь цель проекта. </a:t>
            </a:r>
            <a:endParaRPr lang="ru-RU" sz="1100" b="1" dirty="0" smtClean="0"/>
          </a:p>
          <a:p>
            <a:pPr algn="just"/>
            <a:r>
              <a:rPr lang="ru-RU" sz="1100" b="1" dirty="0" smtClean="0"/>
              <a:t>Многие </a:t>
            </a:r>
            <a:r>
              <a:rPr lang="ru-RU" sz="1100" b="1" dirty="0"/>
              <a:t>считают, что число Пи не играет в их жизни важной роли, а нужно только при изучении математики или людям науки, например, занимающимся архитектурой, астрономией, навигацией. А ведь это </a:t>
            </a:r>
            <a:r>
              <a:rPr lang="ru-RU" sz="1100" b="1" dirty="0" smtClean="0"/>
              <a:t>заблуждение, которое мне бы хотелось опровергнуть. </a:t>
            </a:r>
            <a:endParaRPr lang="ru-RU" sz="11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 r="1564" b="4349"/>
          <a:stretch/>
        </p:blipFill>
        <p:spPr>
          <a:xfrm>
            <a:off x="1185102" y="980728"/>
            <a:ext cx="434210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608678" y="951855"/>
            <a:ext cx="3558823" cy="2005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Первые дома-сферы были построены </a:t>
            </a:r>
            <a:r>
              <a:rPr lang="ru-RU" sz="1100" b="1" dirty="0" smtClean="0"/>
              <a:t>ещё </a:t>
            </a:r>
            <a:r>
              <a:rPr lang="ru-RU" sz="1100" b="1" dirty="0"/>
              <a:t>в железном </a:t>
            </a:r>
            <a:r>
              <a:rPr lang="ru-RU" sz="1100" b="1" dirty="0" smtClean="0"/>
              <a:t>веке. Такие дома с </a:t>
            </a:r>
            <a:r>
              <a:rPr lang="ru-RU" sz="1100" b="1" dirty="0"/>
              <a:t>наклоном крыши в 45˚ были очень устойчивыми</a:t>
            </a:r>
            <a:r>
              <a:rPr lang="ru-RU" sz="1100" b="1" dirty="0" smtClean="0"/>
              <a:t>, а </a:t>
            </a:r>
            <a:r>
              <a:rPr lang="ru-RU" sz="1100" b="1" dirty="0"/>
              <a:t>дым от очага не скапливался </a:t>
            </a:r>
            <a:r>
              <a:rPr lang="ru-RU" sz="1100" b="1" dirty="0" smtClean="0"/>
              <a:t>внутри. </a:t>
            </a:r>
          </a:p>
          <a:p>
            <a:r>
              <a:rPr lang="ru-RU" sz="1100" b="1" dirty="0" smtClean="0"/>
              <a:t>Он с</a:t>
            </a:r>
            <a:r>
              <a:rPr lang="ru-RU" sz="1100" b="1" spc="100" dirty="0" smtClean="0"/>
              <a:t>пособен</a:t>
            </a:r>
            <a:r>
              <a:rPr lang="ru-RU" sz="1100" b="1" dirty="0" smtClean="0"/>
              <a:t> </a:t>
            </a:r>
            <a:r>
              <a:rPr lang="ru-RU" sz="1100" b="1" dirty="0"/>
              <a:t>выдержать снег, дождь, ветер и даже землетрясение</a:t>
            </a:r>
            <a:r>
              <a:rPr lang="ru-RU" sz="1100" b="1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ru-RU" sz="1100" b="1" dirty="0" smtClean="0"/>
              <a:t>Уже 4 </a:t>
            </a:r>
            <a:r>
              <a:rPr lang="ru-RU" sz="1100" b="1" dirty="0"/>
              <a:t>тысячи лет назад </a:t>
            </a:r>
            <a:r>
              <a:rPr lang="ru-RU" sz="1100" b="1" dirty="0" smtClean="0"/>
              <a:t>было </a:t>
            </a:r>
            <a:r>
              <a:rPr lang="ru-RU" sz="1100" b="1" dirty="0"/>
              <a:t>замечено постоянство отношения длины любой окружности к её диаметру, которое сегодня известно нам как </a:t>
            </a:r>
            <a:r>
              <a:rPr lang="ru-RU" sz="1100" b="1" spc="100" dirty="0"/>
              <a:t>число Пи</a:t>
            </a:r>
            <a:r>
              <a:rPr lang="ru-RU" sz="1100" b="1" dirty="0"/>
              <a:t>. </a:t>
            </a:r>
            <a:r>
              <a:rPr lang="ru-RU" sz="1100" b="1" dirty="0" smtClean="0"/>
              <a:t>Тогда применяли </a:t>
            </a:r>
            <a:r>
              <a:rPr lang="ru-RU" sz="1100" b="1" dirty="0"/>
              <a:t>целое значение </a:t>
            </a:r>
            <a:r>
              <a:rPr lang="ru-RU" sz="1100" b="1" spc="100" dirty="0"/>
              <a:t>числа </a:t>
            </a:r>
            <a:r>
              <a:rPr lang="ru-RU" sz="1100" b="1" spc="100" dirty="0" smtClean="0"/>
              <a:t>П</a:t>
            </a:r>
            <a:r>
              <a:rPr lang="ru-RU" sz="1100" b="1" dirty="0" smtClean="0"/>
              <a:t>и</a:t>
            </a:r>
            <a:r>
              <a:rPr lang="ru-RU" sz="1100" b="1" dirty="0"/>
              <a:t>, равное </a:t>
            </a:r>
            <a:r>
              <a:rPr lang="ru-RU" sz="1100" b="1" dirty="0" smtClean="0"/>
              <a:t>трём.</a:t>
            </a:r>
          </a:p>
          <a:p>
            <a:r>
              <a:rPr lang="ru-RU" sz="1100" b="1" dirty="0" smtClean="0"/>
              <a:t>А значит, эта </a:t>
            </a:r>
            <a:r>
              <a:rPr lang="ru-RU" sz="1100" b="1" spc="100" dirty="0" smtClean="0"/>
              <a:t>константа</a:t>
            </a:r>
            <a:r>
              <a:rPr lang="ru-RU" sz="1100" b="1" dirty="0" smtClean="0"/>
              <a:t> </a:t>
            </a:r>
            <a:r>
              <a:rPr lang="ru-RU" sz="1100" b="1" spc="100" dirty="0" smtClean="0"/>
              <a:t>немного</a:t>
            </a:r>
            <a:r>
              <a:rPr lang="ru-RU" sz="1100" b="1" dirty="0" smtClean="0"/>
              <a:t> </a:t>
            </a:r>
            <a:r>
              <a:rPr lang="ru-RU" sz="1100" b="1" spc="100" dirty="0"/>
              <a:t>молож</a:t>
            </a:r>
            <a:r>
              <a:rPr lang="ru-RU" sz="1100" b="1" dirty="0"/>
              <a:t>е </a:t>
            </a:r>
            <a:r>
              <a:rPr lang="ru-RU" sz="1100" b="1" spc="100" dirty="0"/>
              <a:t>самой</a:t>
            </a:r>
            <a:r>
              <a:rPr lang="ru-RU" sz="1100" b="1" dirty="0"/>
              <a:t> математической науки.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5" t="1788" r="2527"/>
          <a:stretch/>
        </p:blipFill>
        <p:spPr>
          <a:xfrm>
            <a:off x="5796137" y="2980610"/>
            <a:ext cx="3103070" cy="37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920880" cy="468012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/>
                </a:solidFill>
                <a:latin typeface="+mn-lt"/>
              </a:rPr>
              <a:t>Краткая  биография  числа</a:t>
            </a:r>
            <a:endParaRPr lang="ru-RU" sz="32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454">
            <a:off x="235364" y="583557"/>
            <a:ext cx="672805" cy="51365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720080" cy="71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701276"/>
            <a:ext cx="79208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/>
              <a:t>Я </a:t>
            </a:r>
            <a:r>
              <a:rPr lang="ru-RU" sz="1100" b="1" dirty="0"/>
              <a:t>начал свою работу со сбора и изучения литературы, сайтов, видеороликов по выбранной теме и анализа найденной информации. И составил «краткую биографию» этой математической </a:t>
            </a:r>
            <a:r>
              <a:rPr lang="ru-RU" sz="1100" b="1" dirty="0" smtClean="0"/>
              <a:t>константы, </a:t>
            </a:r>
            <a:r>
              <a:rPr lang="ru-RU" sz="1100" b="1" dirty="0"/>
              <a:t>обозначаемой буквой греческого алфавита «пи» и записываемой в виде </a:t>
            </a:r>
            <a:r>
              <a:rPr lang="ru-RU" sz="1100" b="1" dirty="0" smtClean="0"/>
              <a:t>выражения</a:t>
            </a:r>
            <a:r>
              <a:rPr lang="ru-RU" sz="1400" b="1" dirty="0" smtClean="0"/>
              <a:t>       </a:t>
            </a:r>
          </a:p>
          <a:p>
            <a:pPr algn="just"/>
            <a:endParaRPr lang="ru-RU" sz="1400" b="1" dirty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100" b="1" dirty="0" smtClean="0"/>
              <a:t> где  </a:t>
            </a:r>
            <a:r>
              <a:rPr lang="ru-RU" sz="1600" b="1" i="1" dirty="0" smtClean="0">
                <a:solidFill>
                  <a:srgbClr val="0617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/>
              <a:t>– </a:t>
            </a:r>
            <a:r>
              <a:rPr lang="ru-RU" sz="1100" b="1" dirty="0"/>
              <a:t>длина окружности,</a:t>
            </a:r>
            <a:r>
              <a:rPr lang="ru-RU" sz="1100" b="1" i="1" dirty="0"/>
              <a:t> </a:t>
            </a:r>
            <a:r>
              <a:rPr lang="ru-RU" sz="1100" b="1" i="1" dirty="0" smtClean="0"/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b="1" i="1" dirty="0" smtClean="0"/>
              <a:t> </a:t>
            </a:r>
            <a:r>
              <a:rPr lang="ru-RU" sz="1100" b="1" dirty="0"/>
              <a:t>– её диаметр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2698" y="5809519"/>
            <a:ext cx="810039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Первое свидетельство того, что число Пи было известно ещё в Древнем Египте, заключается в папирусе составленном </a:t>
            </a:r>
            <a:r>
              <a:rPr lang="ru-RU" sz="1100" b="1" spc="-100" dirty="0"/>
              <a:t>писцом </a:t>
            </a:r>
            <a:r>
              <a:rPr lang="ru-RU" sz="1100" b="1" dirty="0" err="1"/>
              <a:t>Ахмесом</a:t>
            </a:r>
            <a:r>
              <a:rPr lang="ru-RU" sz="1100" b="1" dirty="0"/>
              <a:t> примерно между 2000-1700 годах до н.э. </a:t>
            </a:r>
            <a:r>
              <a:rPr lang="ru-RU" sz="1100" b="1" dirty="0" smtClean="0"/>
              <a:t>Предполагают</a:t>
            </a:r>
            <a:r>
              <a:rPr lang="ru-RU" sz="1100" b="1" dirty="0"/>
              <a:t>, </a:t>
            </a:r>
            <a:r>
              <a:rPr lang="ru-RU" sz="1100" b="1" dirty="0" smtClean="0"/>
              <a:t>что данный </a:t>
            </a:r>
            <a:r>
              <a:rPr lang="ru-RU" sz="1100" b="1" dirty="0"/>
              <a:t>папирус </a:t>
            </a:r>
            <a:r>
              <a:rPr lang="ru-RU" sz="1100" b="1" dirty="0" smtClean="0"/>
              <a:t>мог </a:t>
            </a:r>
            <a:r>
              <a:rPr lang="ru-RU" sz="1100" b="1" dirty="0"/>
              <a:t>быть составлен на основании ещё более древнего текста III тысячелетия до н. э. Согласно ему, число Пи равно 3,1605. Одна часть древнеегипетского папируса, который называют «папирус </a:t>
            </a:r>
            <a:r>
              <a:rPr lang="ru-RU" sz="1100" b="1" dirty="0" err="1"/>
              <a:t>Ринда</a:t>
            </a:r>
            <a:r>
              <a:rPr lang="ru-RU" sz="1100" b="1" dirty="0"/>
              <a:t>» хранятся в Лондоне, вторая – </a:t>
            </a:r>
            <a:r>
              <a:rPr lang="ru-RU" sz="1100" b="1" spc="-100" dirty="0"/>
              <a:t>в Нью-Йорке</a:t>
            </a:r>
            <a:r>
              <a:rPr lang="ru-RU" sz="1100" b="1" dirty="0"/>
              <a:t>. Между ними должен быть кусок примерно </a:t>
            </a:r>
            <a:r>
              <a:rPr lang="ru-RU" sz="1100" b="1" spc="-100" dirty="0"/>
              <a:t>18 см </a:t>
            </a:r>
            <a:r>
              <a:rPr lang="ru-RU" sz="1100" b="1" dirty="0"/>
              <a:t>длиной, который был </a:t>
            </a:r>
            <a:r>
              <a:rPr lang="ru-RU" sz="1100" b="1" dirty="0" smtClean="0"/>
              <a:t>утерян.</a:t>
            </a:r>
            <a:endParaRPr lang="ru-RU" sz="11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13374"/>
            <a:ext cx="1872208" cy="1888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b="1974"/>
          <a:stretch/>
        </p:blipFill>
        <p:spPr>
          <a:xfrm>
            <a:off x="1835696" y="3170049"/>
            <a:ext cx="6276936" cy="26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9821"/>
            <a:ext cx="7883192" cy="473877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/>
                </a:solidFill>
                <a:latin typeface="+mn-lt"/>
              </a:rPr>
              <a:t>Явление числа          человечеству</a:t>
            </a:r>
            <a:endParaRPr lang="ru-RU" sz="32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55565"/>
            <a:ext cx="2050544" cy="2050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/>
          <a:stretch/>
        </p:blipFill>
        <p:spPr>
          <a:xfrm>
            <a:off x="6263367" y="2876340"/>
            <a:ext cx="1954432" cy="2053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96" y="3128758"/>
            <a:ext cx="2050544" cy="2050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7"/>
          <a:stretch/>
        </p:blipFill>
        <p:spPr>
          <a:xfrm>
            <a:off x="2076959" y="2876340"/>
            <a:ext cx="1938810" cy="2053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25" y="752555"/>
            <a:ext cx="2053554" cy="2053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32" y="38779"/>
            <a:ext cx="648072" cy="6741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6607">
            <a:off x="61597" y="536511"/>
            <a:ext cx="832934" cy="559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964424" y="5157192"/>
                <a:ext cx="8285119" cy="1690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b="1" dirty="0" smtClean="0"/>
                  <a:t>Впервые буква греческого алфавита π </a:t>
                </a:r>
                <a:r>
                  <a:rPr lang="ru-RU" sz="1100" b="1" dirty="0"/>
                  <a:t>для обозначения числа 3,141592 была использована </a:t>
                </a:r>
                <a:r>
                  <a:rPr lang="ru-RU" sz="1100" b="1" dirty="0" smtClean="0"/>
                  <a:t>британцем </a:t>
                </a:r>
                <a:r>
                  <a:rPr lang="ru-RU" sz="1100" b="1" dirty="0"/>
                  <a:t>Уильямом </a:t>
                </a:r>
                <a:r>
                  <a:rPr lang="ru-RU" sz="1100" b="1" dirty="0" smtClean="0"/>
                  <a:t>Джонсом.</a:t>
                </a:r>
              </a:p>
              <a:p>
                <a:r>
                  <a:rPr lang="ru-RU" sz="1100" b="1" dirty="0"/>
                  <a:t>А общепринятым обозначение стало после работ Леонарда Эйлера в 1737 году.</a:t>
                </a:r>
              </a:p>
              <a:p>
                <a:r>
                  <a:rPr lang="ru-RU" sz="1100" b="1" dirty="0" smtClean="0"/>
                  <a:t>Считается, что впервые о числе Пи заговорил Архимед. Путём приближения области окружности к  многоугольникам - вписанным в окружность и описывающим эту окружность, Архимед осознал, что недостающая деталь (Пи) находится где-то между </a:t>
                </a:r>
                <a14:m>
                  <m:oMath xmlns:m="http://schemas.openxmlformats.org/officeDocument/2006/math">
                    <m:r>
                      <a:rPr lang="ru-RU" sz="1100" b="1" i="1" spc="100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f>
                      <m:fPr>
                        <m:ctrlPr>
                          <a:rPr lang="ru-RU" sz="1100" b="1" i="1" spc="10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1100" b="1" i="1" spc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1100" b="1" i="1" spc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ru-RU" sz="1100" b="1" spc="100" dirty="0" smtClean="0"/>
                  <a:t>  и </a:t>
                </a:r>
                <a:r>
                  <a:rPr lang="ru-RU" sz="1100" b="1" spc="1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100" b="1" i="1" spc="10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1100" b="1" i="1" spc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ru-RU" sz="1100" b="1" i="1" spc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𝟕𝟏</m:t>
                        </m:r>
                      </m:den>
                    </m:f>
                  </m:oMath>
                </a14:m>
                <a:r>
                  <a:rPr lang="ru-RU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r>
                  <a:rPr lang="ru-RU" sz="1100" b="1" dirty="0">
                    <a:cs typeface="Arial" panose="020B0604020202020204" pitchFamily="34" charset="0"/>
                  </a:rPr>
                  <a:t>Ещё две тысячи лет все повторяли за 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Архимедом - </a:t>
                </a:r>
                <a:r>
                  <a:rPr lang="ru-RU" sz="1100" b="1" dirty="0">
                    <a:cs typeface="Arial" panose="020B0604020202020204" pitchFamily="34" charset="0"/>
                  </a:rPr>
                  <a:t>к многоугольникам добавляли и добавляли углов мыслители из </a:t>
                </a:r>
                <a:r>
                  <a:rPr lang="ru-RU" sz="1100" b="1" spc="-100" dirty="0">
                    <a:cs typeface="Arial" panose="020B0604020202020204" pitchFamily="34" charset="0"/>
                  </a:rPr>
                  <a:t>Китая, Индии</a:t>
                </a:r>
                <a:r>
                  <a:rPr lang="ru-RU" sz="1100" b="1" dirty="0">
                    <a:cs typeface="Arial" panose="020B0604020202020204" pitchFamily="34" charset="0"/>
                  </a:rPr>
                  <a:t>, Персии и Арабского мира. Все они дополняли 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древнегреческий метод школы </a:t>
                </a:r>
                <a:r>
                  <a:rPr lang="ru-RU" sz="1100" b="1" dirty="0">
                    <a:cs typeface="Arial" panose="020B0604020202020204" pitchFamily="34" charset="0"/>
                  </a:rPr>
                  <a:t>Пифагора . 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Всё изменилось, </a:t>
                </a:r>
                <a:r>
                  <a:rPr lang="ru-RU" sz="1100" b="1" dirty="0">
                    <a:cs typeface="Arial" panose="020B0604020202020204" pitchFamily="34" charset="0"/>
                  </a:rPr>
                  <a:t>когда за дело взялся 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23-летний </a:t>
                </a:r>
                <a:r>
                  <a:rPr lang="ru-RU" sz="1100" b="1" dirty="0">
                    <a:cs typeface="Arial" panose="020B0604020202020204" pitchFamily="34" charset="0"/>
                  </a:rPr>
                  <a:t>парень, оказавшийся на самоизоляции из-за бубонной чумы в Англии. И звали этого парня Исаак Ньютон. 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От </a:t>
                </a:r>
                <a:r>
                  <a:rPr lang="ru-RU" sz="1100" b="1" dirty="0">
                    <a:cs typeface="Arial" panose="020B0604020202020204" pitchFamily="34" charset="0"/>
                  </a:rPr>
                  <a:t>с</a:t>
                </a:r>
                <a:r>
                  <a:rPr lang="ru-RU" sz="1100" b="1" spc="-100" dirty="0">
                    <a:cs typeface="Arial" panose="020B0604020202020204" pitchFamily="34" charset="0"/>
                  </a:rPr>
                  <a:t>куки он</a:t>
                </a:r>
                <a:r>
                  <a:rPr lang="ru-RU" sz="1100" b="1" dirty="0">
                    <a:cs typeface="Arial" panose="020B0604020202020204" pitchFamily="34" charset="0"/>
                  </a:rPr>
                  <a:t> 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 </a:t>
                </a:r>
                <a:r>
                  <a:rPr lang="ru-RU" sz="1100" b="1" dirty="0">
                    <a:cs typeface="Arial" panose="020B0604020202020204" pitchFamily="34" charset="0"/>
                  </a:rPr>
                  <a:t>открыл анализ бесконечно малых величин</a:t>
                </a:r>
                <a:r>
                  <a:rPr lang="ru-RU" sz="1100" b="1" dirty="0" smtClean="0">
                    <a:cs typeface="Arial" panose="020B0604020202020204" pitchFamily="34" charset="0"/>
                  </a:rPr>
                  <a:t>, то позволило </a:t>
                </a:r>
                <a:r>
                  <a:rPr lang="ru-RU" sz="1100" b="1" dirty="0">
                    <a:cs typeface="Arial" panose="020B0604020202020204" pitchFamily="34" charset="0"/>
                  </a:rPr>
                  <a:t>вычислять Пи более прогрессивно – через степенные ряды </a:t>
                </a:r>
                <a:r>
                  <a:rPr lang="ru-RU" sz="1100" b="1" spc="-100" dirty="0">
                    <a:cs typeface="Arial" panose="020B0604020202020204" pitchFamily="34" charset="0"/>
                  </a:rPr>
                  <a:t>и </a:t>
                </a:r>
                <a:r>
                  <a:rPr lang="ru-RU" sz="1100" b="1" spc="-100" dirty="0" smtClean="0">
                    <a:cs typeface="Arial" panose="020B0604020202020204" pitchFamily="34" charset="0"/>
                  </a:rPr>
                  <a:t>интегралы.</a:t>
                </a:r>
                <a:endParaRPr lang="ru-RU" sz="1100" b="1" spc="-1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24" y="5157192"/>
                <a:ext cx="8285119" cy="1690399"/>
              </a:xfrm>
              <a:prstGeom prst="rect">
                <a:avLst/>
              </a:prstGeom>
              <a:blipFill rotWithShape="0">
                <a:blip r:embed="rId9"/>
                <a:stretch>
                  <a:fillRect t="-361" b="-18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3829" b="430"/>
          <a:stretch/>
        </p:blipFill>
        <p:spPr>
          <a:xfrm>
            <a:off x="3829351" y="693929"/>
            <a:ext cx="2525723" cy="2412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3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99574"/>
            <a:ext cx="7776864" cy="562074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3200" b="1" dirty="0" smtClean="0">
                <a:latin typeface="+mn-lt"/>
              </a:rPr>
              <a:t>               </a:t>
            </a:r>
            <a:r>
              <a:rPr lang="ru-RU" sz="3200" b="1" dirty="0" smtClean="0">
                <a:solidFill>
                  <a:schemeClr val="accent5"/>
                </a:solidFill>
                <a:latin typeface="+mn-lt"/>
              </a:rPr>
              <a:t>Загадочность   числа       </a:t>
            </a:r>
            <a:endParaRPr lang="ru-RU" sz="32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100">
            <a:off x="207731" y="431305"/>
            <a:ext cx="746521" cy="66068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864"/>
            <a:ext cx="792088" cy="79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6667" y="5661248"/>
            <a:ext cx="79587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Число Пи стало одной из древнейших математических загадок. Ведь мы никогда с точностью не сможем измерить окружность или площадь круга, так как не знаем полное значение числа Пи. </a:t>
            </a:r>
            <a:endParaRPr lang="ru-RU" sz="1100" b="1" dirty="0" smtClean="0"/>
          </a:p>
          <a:p>
            <a:pPr algn="just"/>
            <a:r>
              <a:rPr lang="ru-RU" sz="1100" b="1" dirty="0" smtClean="0"/>
              <a:t>В </a:t>
            </a:r>
            <a:r>
              <a:rPr lang="ru-RU" sz="1100" b="1" dirty="0"/>
              <a:t>цифровом выражении Пи начинается как 3,141592 и имеет бесконечную математическую продолжительность. Причем в десятичной части числа нет повторений, как в обычной периодической дроби. </a:t>
            </a:r>
          </a:p>
          <a:p>
            <a:pPr algn="just"/>
            <a:r>
              <a:rPr lang="ru-RU" sz="1100" b="1" dirty="0"/>
              <a:t>Это число встречается везде: в астрономии, в теории вероятности, в статистике, в физике звука и света, в биологии и генетике. Оно используется практически для любых расчетов в любой области.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7197"/>
            <a:ext cx="7632848" cy="445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20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269" y="152740"/>
            <a:ext cx="7746064" cy="490066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          </a:t>
            </a:r>
            <a:r>
              <a:rPr lang="ru-RU" sz="3200" b="1" dirty="0" smtClean="0">
                <a:latin typeface="+mn-lt"/>
              </a:rPr>
              <a:t>Неожиданности   числа</a:t>
            </a:r>
            <a:endParaRPr lang="ru-RU" sz="3200" b="1" dirty="0"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6276">
            <a:off x="189034" y="367213"/>
            <a:ext cx="835094" cy="6851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7" y="44624"/>
            <a:ext cx="792549" cy="7200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2444" y="5517232"/>
            <a:ext cx="7930834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Какое бы сочетание цифр мы бы ни выдумали </a:t>
            </a:r>
            <a:r>
              <a:rPr lang="ru-RU" sz="1100" b="1" dirty="0" smtClean="0"/>
              <a:t> –  оно  непременно  встретится </a:t>
            </a:r>
            <a:r>
              <a:rPr lang="ru-RU" sz="1100" b="1" dirty="0"/>
              <a:t>в знаках числа </a:t>
            </a:r>
            <a:r>
              <a:rPr lang="ru-RU" sz="1100" b="1" dirty="0" smtClean="0"/>
              <a:t> Пи</a:t>
            </a:r>
            <a:r>
              <a:rPr lang="ru-RU" sz="1100" b="1" dirty="0"/>
              <a:t>, то есть можно ожидать появление любой наперед заданной последовательности цифр. Это считается строгим научным </a:t>
            </a:r>
            <a:r>
              <a:rPr lang="ru-RU" sz="1100" b="1" dirty="0" smtClean="0"/>
              <a:t> фактом </a:t>
            </a:r>
            <a:r>
              <a:rPr lang="ru-RU" sz="1100" b="1" dirty="0"/>
              <a:t>и уже доказано. </a:t>
            </a:r>
            <a:r>
              <a:rPr lang="ru-RU" sz="1100" b="1" dirty="0" smtClean="0"/>
              <a:t>   В нём </a:t>
            </a:r>
            <a:r>
              <a:rPr lang="ru-RU" sz="1100" b="1" dirty="0"/>
              <a:t>можно найти любую комбинацию цифр. Например, в первых 4500 знаках легко найти высоту вулкана Этна </a:t>
            </a:r>
            <a:r>
              <a:rPr lang="ru-RU" sz="1100" b="1" dirty="0" smtClean="0"/>
              <a:t>- 3323 м. </a:t>
            </a:r>
          </a:p>
          <a:p>
            <a:pPr>
              <a:spcBef>
                <a:spcPts val="400"/>
              </a:spcBef>
            </a:pPr>
            <a:r>
              <a:rPr lang="ru-RU" sz="1100" b="1" dirty="0" smtClean="0"/>
              <a:t>Даже </a:t>
            </a:r>
            <a:r>
              <a:rPr lang="ru-RU" sz="1100" b="1" dirty="0"/>
              <a:t>в первой тысяче есть неожиданности – </a:t>
            </a:r>
            <a:r>
              <a:rPr lang="ru-RU" sz="1100" b="1" dirty="0" smtClean="0"/>
              <a:t>шесть </a:t>
            </a:r>
            <a:r>
              <a:rPr lang="ru-RU" sz="1100" b="1" dirty="0"/>
              <a:t>девяток подряд</a:t>
            </a:r>
            <a:r>
              <a:rPr lang="ru-RU" sz="1100" b="1" dirty="0" smtClean="0"/>
              <a:t>!  </a:t>
            </a:r>
            <a:r>
              <a:rPr lang="ru-RU" sz="1100" b="1" dirty="0"/>
              <a:t>Хотя </a:t>
            </a:r>
            <a:r>
              <a:rPr lang="ru-RU" sz="1100" b="1" dirty="0" smtClean="0"/>
              <a:t>я искал телефонный </a:t>
            </a:r>
            <a:r>
              <a:rPr lang="ru-RU" sz="1100" b="1" dirty="0"/>
              <a:t>код Большого Камня </a:t>
            </a:r>
            <a:r>
              <a:rPr lang="ru-RU" sz="1100" b="1" dirty="0" smtClean="0"/>
              <a:t>42335.</a:t>
            </a:r>
          </a:p>
          <a:p>
            <a:pPr>
              <a:spcBef>
                <a:spcPts val="400"/>
              </a:spcBef>
            </a:pPr>
            <a:r>
              <a:rPr lang="ru-RU" sz="1100" b="1" dirty="0" smtClean="0"/>
              <a:t>Попутно я  узнал, что 29 февраля  </a:t>
            </a:r>
            <a:r>
              <a:rPr lang="ru-RU" sz="1100" b="1" dirty="0"/>
              <a:t>1960 года в </a:t>
            </a:r>
            <a:r>
              <a:rPr lang="ru-RU" sz="1100" b="1" dirty="0" smtClean="0"/>
              <a:t>Марокко </a:t>
            </a:r>
            <a:r>
              <a:rPr lang="ru-RU" sz="1100" b="1" dirty="0"/>
              <a:t>произошло </a:t>
            </a:r>
            <a:r>
              <a:rPr lang="ru-RU" sz="1100" b="1" dirty="0" err="1" smtClean="0"/>
              <a:t>Агадирское</a:t>
            </a:r>
            <a:r>
              <a:rPr lang="ru-RU" sz="1100" b="1" dirty="0" smtClean="0"/>
              <a:t> </a:t>
            </a:r>
            <a:r>
              <a:rPr lang="ru-RU" sz="1100" b="1" dirty="0"/>
              <a:t>землетрясение </a:t>
            </a:r>
            <a:r>
              <a:rPr lang="ru-RU" sz="1100" b="1" dirty="0" smtClean="0"/>
              <a:t>- </a:t>
            </a:r>
            <a:r>
              <a:rPr lang="ru-RU" sz="1100" b="1" dirty="0"/>
              <a:t>самое разрушительное и смертоносное землетрясение в </a:t>
            </a:r>
            <a:r>
              <a:rPr lang="ru-RU" sz="1100" b="1" dirty="0" smtClean="0"/>
              <a:t>истории страны </a:t>
            </a:r>
            <a:r>
              <a:rPr lang="ru-RU" sz="1100" b="1" dirty="0"/>
              <a:t>, </a:t>
            </a:r>
            <a:r>
              <a:rPr lang="ru-RU" sz="1100" b="1" dirty="0" smtClean="0"/>
              <a:t>убившее  </a:t>
            </a:r>
            <a:r>
              <a:rPr lang="ru-RU" sz="1100" b="1" dirty="0"/>
              <a:t>около </a:t>
            </a:r>
            <a:r>
              <a:rPr lang="ru-RU" sz="1100" b="1" dirty="0" smtClean="0"/>
              <a:t>15 000 </a:t>
            </a:r>
            <a:r>
              <a:rPr lang="ru-RU" sz="1100" b="1" dirty="0"/>
              <a:t>человек </a:t>
            </a:r>
            <a:r>
              <a:rPr lang="ru-RU" sz="1100" b="1" dirty="0" smtClean="0"/>
              <a:t>(треть </a:t>
            </a:r>
            <a:r>
              <a:rPr lang="ru-RU" sz="1100" b="1" dirty="0"/>
              <a:t>населения города того времени) </a:t>
            </a:r>
            <a:r>
              <a:rPr lang="ru-RU" sz="1100" b="1" dirty="0" smtClean="0"/>
              <a:t>.</a:t>
            </a:r>
            <a:endParaRPr lang="ru-RU" sz="1100" b="1" dirty="0"/>
          </a:p>
        </p:txBody>
      </p:sp>
      <p:pic>
        <p:nvPicPr>
          <p:cNvPr id="10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6276">
            <a:off x="189035" y="367213"/>
            <a:ext cx="835094" cy="68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33" y="854274"/>
            <a:ext cx="759209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139952" y="4437112"/>
            <a:ext cx="724506" cy="0"/>
          </a:xfrm>
          <a:prstGeom prst="line">
            <a:avLst/>
          </a:prstGeom>
          <a:ln w="317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1079" y="4221088"/>
            <a:ext cx="1000442" cy="0"/>
          </a:xfrm>
          <a:prstGeom prst="line">
            <a:avLst/>
          </a:prstGeom>
          <a:ln w="3810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6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896" y="215871"/>
            <a:ext cx="7746064" cy="495911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        </a:t>
            </a:r>
            <a:r>
              <a:rPr lang="ru-RU" sz="3200" b="1" dirty="0" smtClean="0">
                <a:solidFill>
                  <a:schemeClr val="accent5"/>
                </a:solidFill>
                <a:latin typeface="+mn-lt"/>
              </a:rPr>
              <a:t>Занимательные  </a:t>
            </a:r>
            <a:r>
              <a:rPr lang="ru-RU" sz="3200" b="1" dirty="0">
                <a:solidFill>
                  <a:schemeClr val="accent5"/>
                </a:solidFill>
                <a:latin typeface="+mn-lt"/>
              </a:rPr>
              <a:t>факты </a:t>
            </a:r>
            <a:r>
              <a:rPr lang="ru-RU" sz="3200" b="1" dirty="0" smtClean="0">
                <a:solidFill>
                  <a:schemeClr val="accent5"/>
                </a:solidFill>
                <a:latin typeface="+mn-lt"/>
              </a:rPr>
              <a:t> числа </a:t>
            </a:r>
            <a:endParaRPr lang="ru-RU" sz="32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7551"/>
            <a:ext cx="792549" cy="7925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6488" y="3210397"/>
            <a:ext cx="80283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Изучив различные источники про число Пи, я узнал много интересного, например, что Германский король </a:t>
            </a:r>
            <a:r>
              <a:rPr lang="ru-RU" sz="1100" b="1" dirty="0" smtClean="0"/>
              <a:t> </a:t>
            </a:r>
            <a:r>
              <a:rPr lang="ru-RU" sz="1100" b="1" spc="-100" dirty="0" smtClean="0"/>
              <a:t>Фридрих  Второй      </a:t>
            </a:r>
            <a:r>
              <a:rPr lang="ru-RU" sz="1100" b="1" dirty="0" smtClean="0"/>
              <a:t>был </a:t>
            </a:r>
            <a:r>
              <a:rPr lang="ru-RU" sz="1100" b="1" dirty="0"/>
              <a:t>настолько очарован этим числом, что посвятил ему целый дворец </a:t>
            </a:r>
            <a:r>
              <a:rPr lang="ru-RU" sz="1100" b="1" dirty="0" err="1"/>
              <a:t>Кастель</a:t>
            </a:r>
            <a:r>
              <a:rPr lang="ru-RU" sz="1100" b="1" dirty="0"/>
              <a:t> </a:t>
            </a:r>
            <a:r>
              <a:rPr lang="ru-RU" sz="1100" b="1" dirty="0" err="1"/>
              <a:t>дель</a:t>
            </a:r>
            <a:r>
              <a:rPr lang="ru-RU" sz="1100" b="1" dirty="0"/>
              <a:t> Монте, в пропорциях которого можно вычислить Пи. Сейчас волшебный дворец находится под охраной ЮНЕСКО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0" r="2359" b="15198"/>
          <a:stretch/>
        </p:blipFill>
        <p:spPr>
          <a:xfrm>
            <a:off x="2021704" y="890585"/>
            <a:ext cx="6048672" cy="2269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14026" y="6318135"/>
            <a:ext cx="80640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Число Пи можно даже играть на музыкальном инструменте поставив ноты в его порядке. Автор музыкального ролика «Песня числа Пи» Дэвид </a:t>
            </a:r>
            <a:r>
              <a:rPr lang="ru-RU" sz="1100" b="1" dirty="0" err="1"/>
              <a:t>Мак’Дональд</a:t>
            </a:r>
            <a:r>
              <a:rPr lang="ru-RU" sz="1100" b="1" dirty="0"/>
              <a:t> утверждает, что переложил на ноты число Пи с точностью до 122 знака после запятой.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16"/>
          <a:stretch/>
        </p:blipFill>
        <p:spPr>
          <a:xfrm>
            <a:off x="2056344" y="4005064"/>
            <a:ext cx="60486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180">
            <a:off x="190006" y="354730"/>
            <a:ext cx="805078" cy="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527" y="163086"/>
            <a:ext cx="7813961" cy="490066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ru-RU" sz="3200" b="1" dirty="0" smtClean="0"/>
              <a:t>       Занимательные   факты   числа 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51535"/>
            <a:ext cx="792549" cy="7131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95528" y="802135"/>
            <a:ext cx="42484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14 марта называется «</a:t>
            </a:r>
            <a:r>
              <a:rPr lang="ru-RU" sz="1100" b="1" spc="100" dirty="0" smtClean="0"/>
              <a:t>Днём </a:t>
            </a:r>
            <a:r>
              <a:rPr lang="ru-RU" sz="1100" b="1" spc="100" dirty="0"/>
              <a:t>числа Пи</a:t>
            </a:r>
            <a:r>
              <a:rPr lang="ru-RU" sz="1100" b="1" dirty="0"/>
              <a:t>», </a:t>
            </a:r>
            <a:r>
              <a:rPr lang="ru-RU" sz="1100" b="1" dirty="0" smtClean="0"/>
              <a:t>ведь  в </a:t>
            </a:r>
            <a:r>
              <a:rPr lang="ru-RU" sz="1100" b="1" dirty="0"/>
              <a:t>американском </a:t>
            </a:r>
            <a:r>
              <a:rPr lang="ru-RU" sz="1100" b="1" spc="-100" dirty="0"/>
              <a:t>формате дат (месяц/день</a:t>
            </a:r>
            <a:r>
              <a:rPr lang="ru-RU" sz="1100" b="1" dirty="0"/>
              <a:t>) записывается как 3.14, что соответствует приближённому значению числа Пи. </a:t>
            </a:r>
            <a:endParaRPr lang="ru-RU" sz="1100" b="1" dirty="0" smtClean="0"/>
          </a:p>
          <a:p>
            <a:r>
              <a:rPr lang="ru-RU" sz="1100" b="1" dirty="0" smtClean="0"/>
              <a:t>Число </a:t>
            </a:r>
            <a:r>
              <a:rPr lang="ru-RU" sz="1100" b="1" dirty="0"/>
              <a:t>Пи по-английски произносится «пай», что означает пирог. </a:t>
            </a:r>
            <a:r>
              <a:rPr lang="ru-RU" sz="1100" b="1" dirty="0" smtClean="0"/>
              <a:t>    В </a:t>
            </a:r>
            <a:r>
              <a:rPr lang="ru-RU" sz="1100" b="1" dirty="0"/>
              <a:t>этот день люди угощаются пирогами с символом π, проводят различные </a:t>
            </a:r>
            <a:r>
              <a:rPr lang="ru-RU" sz="1100" b="1" spc="-100" dirty="0"/>
              <a:t>математические</a:t>
            </a:r>
            <a:r>
              <a:rPr lang="ru-RU" sz="1100" b="1" dirty="0"/>
              <a:t> </a:t>
            </a:r>
            <a:r>
              <a:rPr lang="ru-RU" sz="1100" b="1" dirty="0" smtClean="0"/>
              <a:t> конкурсы </a:t>
            </a:r>
            <a:r>
              <a:rPr lang="ru-RU" sz="1100" b="1" dirty="0"/>
              <a:t>и викторины. </a:t>
            </a:r>
            <a:r>
              <a:rPr lang="ru-RU" sz="1100" b="1" spc="100" dirty="0" smtClean="0"/>
              <a:t>Студенты </a:t>
            </a:r>
            <a:r>
              <a:rPr lang="ru-RU" sz="1100" b="1" dirty="0" smtClean="0"/>
              <a:t> </a:t>
            </a:r>
            <a:r>
              <a:rPr lang="ru-RU" sz="1100" b="1" dirty="0"/>
              <a:t>и школьники нередко утаивают </a:t>
            </a:r>
            <a:r>
              <a:rPr lang="ru-RU" sz="1100" b="1" dirty="0" smtClean="0"/>
              <a:t>флэш-мобы. </a:t>
            </a:r>
            <a:endParaRPr lang="ru-RU" sz="11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76" y="939148"/>
            <a:ext cx="3448232" cy="2705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19548" r="7790"/>
          <a:stretch/>
        </p:blipFill>
        <p:spPr>
          <a:xfrm>
            <a:off x="5111456" y="3950656"/>
            <a:ext cx="3559836" cy="2200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203349" y="6237312"/>
            <a:ext cx="77611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В 2016 году </a:t>
            </a:r>
            <a:r>
              <a:rPr lang="ru-RU" sz="1100" b="1" dirty="0" smtClean="0"/>
              <a:t>к этому празднику присоединился </a:t>
            </a:r>
            <a:r>
              <a:rPr lang="ru-RU" sz="1100" b="1" dirty="0"/>
              <a:t>и </a:t>
            </a:r>
            <a:r>
              <a:rPr lang="ru-RU" sz="1100" b="1" dirty="0" smtClean="0"/>
              <a:t>СПб </a:t>
            </a:r>
            <a:r>
              <a:rPr lang="ru-RU" sz="1100" b="1" dirty="0"/>
              <a:t>национальный исследовательский университет </a:t>
            </a:r>
            <a:r>
              <a:rPr lang="ru-RU" sz="1100" b="1" dirty="0" smtClean="0"/>
              <a:t>информационных  </a:t>
            </a:r>
            <a:r>
              <a:rPr lang="ru-RU" sz="1100" b="1" dirty="0"/>
              <a:t>технологий</a:t>
            </a:r>
            <a:r>
              <a:rPr lang="ru-RU" sz="1100" b="1" spc="-100" dirty="0"/>
              <a:t>, </a:t>
            </a:r>
            <a:r>
              <a:rPr lang="ru-RU" sz="1100" b="1" dirty="0"/>
              <a:t>механики и оптики. Студенты </a:t>
            </a:r>
            <a:r>
              <a:rPr lang="ru-RU" sz="1100" b="1" spc="100" dirty="0"/>
              <a:t>разыскивали</a:t>
            </a:r>
            <a:r>
              <a:rPr lang="ru-RU" sz="1100" b="1" dirty="0"/>
              <a:t> число Пи, замаскировавшееся </a:t>
            </a:r>
            <a:r>
              <a:rPr lang="ru-RU" sz="1100" b="1" dirty="0" smtClean="0"/>
              <a:t> в </a:t>
            </a:r>
            <a:r>
              <a:rPr lang="ru-RU" sz="1100" b="1" dirty="0"/>
              <a:t>символах </a:t>
            </a:r>
            <a:r>
              <a:rPr lang="ru-RU" sz="1100" b="1" dirty="0" smtClean="0"/>
              <a:t> ВУЗа  и  по </a:t>
            </a:r>
            <a:r>
              <a:rPr lang="ru-RU" sz="1100" b="1" dirty="0"/>
              <a:t>всему городу на </a:t>
            </a:r>
            <a:r>
              <a:rPr lang="ru-RU" sz="1100" b="1" dirty="0" smtClean="0"/>
              <a:t>Неве.</a:t>
            </a:r>
            <a:endParaRPr lang="ru-RU" sz="11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" t="21552" r="15617" b="-659"/>
          <a:stretch/>
        </p:blipFill>
        <p:spPr>
          <a:xfrm>
            <a:off x="1328476" y="3950657"/>
            <a:ext cx="3448232" cy="2200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694">
            <a:off x="137375" y="324033"/>
            <a:ext cx="975097" cy="726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" t="21261" r="7970" b="4205"/>
          <a:stretch/>
        </p:blipFill>
        <p:spPr>
          <a:xfrm>
            <a:off x="5367789" y="2079408"/>
            <a:ext cx="3047167" cy="1637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Bottom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54887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875</TotalTime>
  <Words>2223</Words>
  <Application>Microsoft Office PowerPoint</Application>
  <PresentationFormat>Экран (4:3)</PresentationFormat>
  <Paragraphs>228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  ИНДИВИДУАЛЬНЫЙ  ИТОГОВЫЙ   ПРОЕКТ  НА  ТЕМУ     Удивительное число  </vt:lpstr>
      <vt:lpstr>Введение</vt:lpstr>
      <vt:lpstr>Введение</vt:lpstr>
      <vt:lpstr>Краткая  биография  числа</vt:lpstr>
      <vt:lpstr>Явление числа          человечеству</vt:lpstr>
      <vt:lpstr>               Загадочность   числа       </vt:lpstr>
      <vt:lpstr>          Неожиданности   числа</vt:lpstr>
      <vt:lpstr>         Занимательные  факты  числа </vt:lpstr>
      <vt:lpstr>       Занимательные   факты   числа </vt:lpstr>
      <vt:lpstr>Презентация PowerPoint</vt:lpstr>
      <vt:lpstr>    Исследование. Как  считали  число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</dc:creator>
  <cp:lastModifiedBy>Natali</cp:lastModifiedBy>
  <cp:revision>88</cp:revision>
  <dcterms:created xsi:type="dcterms:W3CDTF">2023-04-07T00:12:31Z</dcterms:created>
  <dcterms:modified xsi:type="dcterms:W3CDTF">2023-04-11T01:49:12Z</dcterms:modified>
</cp:coreProperties>
</file>