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282" r:id="rId5"/>
    <p:sldId id="284" r:id="rId6"/>
    <p:sldId id="290" r:id="rId7"/>
    <p:sldId id="291" r:id="rId8"/>
    <p:sldId id="292" r:id="rId9"/>
    <p:sldId id="293" r:id="rId10"/>
    <p:sldId id="294" r:id="rId11"/>
    <p:sldId id="295" r:id="rId12"/>
    <p:sldId id="28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6421C-91A7-42F4-8DD0-E1503AEACE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826C-F936-4E7E-9B48-528FC7646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0199" y="435430"/>
            <a:ext cx="6270171" cy="3918856"/>
          </a:xfrm>
        </p:spPr>
        <p:txBody>
          <a:bodyPr anchor="ctr">
            <a:normAutofit/>
          </a:bodyPr>
          <a:lstStyle>
            <a:lvl1pPr algn="ctr">
              <a:defRPr sz="5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0199" y="4572000"/>
            <a:ext cx="6270171" cy="1648682"/>
          </a:xfrm>
        </p:spPr>
        <p:txBody>
          <a:bodyPr anchor="ctr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ru-RU"/>
              <a:t>Челябинск, 2021</a:t>
            </a:r>
          </a:p>
        </p:txBody>
      </p:sp>
    </p:spTree>
    <p:extLst>
      <p:ext uri="{BB962C8B-B14F-4D97-AF65-F5344CB8AC3E}">
        <p14:creationId xmlns:p14="http://schemas.microsoft.com/office/powerpoint/2010/main" val="247080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9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3" y="1415143"/>
            <a:ext cx="11114313" cy="3483428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943" y="5050971"/>
            <a:ext cx="11114313" cy="1038679"/>
          </a:xfr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5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313" y="261256"/>
            <a:ext cx="9720943" cy="103414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1629" y="1474787"/>
            <a:ext cx="5508171" cy="4702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474787"/>
            <a:ext cx="5519056" cy="4702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71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0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1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250372"/>
            <a:ext cx="9710056" cy="104593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534886"/>
            <a:ext cx="6172200" cy="46699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79771" y="1534886"/>
            <a:ext cx="4811485" cy="46699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5410199" y="435429"/>
            <a:ext cx="6270171" cy="5693227"/>
          </a:xfrm>
        </p:spPr>
        <p:txBody>
          <a:bodyPr anchor="ctr">
            <a:normAutofit/>
          </a:bodyPr>
          <a:lstStyle>
            <a:lvl1pPr algn="ctr">
              <a:defRPr sz="5400" b="1"/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0745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313" y="174172"/>
            <a:ext cx="9720943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743" y="1469571"/>
            <a:ext cx="11190513" cy="470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806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703D75F-3C8C-4373-9499-703616C11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4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9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77531" y="1438319"/>
            <a:ext cx="6462832" cy="282315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Оплата труда при отклонении от нормальных условий работы  </a:t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a typeface="+mj-lt"/>
                <a:cs typeface="+mj-lt"/>
              </a:rPr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3298" y="4886318"/>
            <a:ext cx="5277065" cy="1990817"/>
          </a:xfrm>
        </p:spPr>
        <p:txBody>
          <a:bodyPr>
            <a:normAutofit lnSpcReduction="10000"/>
          </a:bodyPr>
          <a:lstStyle/>
          <a:p>
            <a:pPr algn="l">
              <a:spcBef>
                <a:spcPct val="0"/>
              </a:spcBef>
            </a:pPr>
            <a:endParaRPr lang="ru-RU" sz="2000" dirty="0">
              <a:cs typeface="Times New Roman"/>
            </a:endParaRPr>
          </a:p>
          <a:p>
            <a:pPr algn="l">
              <a:spcBef>
                <a:spcPct val="0"/>
              </a:spcBef>
            </a:pPr>
            <a:r>
              <a:rPr lang="ru-RU" dirty="0">
                <a:ea typeface="+mn-lt"/>
                <a:cs typeface="Times New Roman"/>
              </a:rPr>
              <a:t>Выполнил: студентка 2-го курса </a:t>
            </a:r>
          </a:p>
          <a:p>
            <a:pPr algn="l">
              <a:spcBef>
                <a:spcPct val="0"/>
              </a:spcBef>
            </a:pPr>
            <a:r>
              <a:rPr lang="ru-RU" dirty="0">
                <a:ea typeface="+mn-lt"/>
                <a:cs typeface="+mn-lt"/>
              </a:rPr>
              <a:t>группы Ю-268</a:t>
            </a:r>
          </a:p>
          <a:p>
            <a:pPr algn="l">
              <a:spcBef>
                <a:spcPct val="0"/>
              </a:spcBef>
            </a:pPr>
            <a:r>
              <a:rPr lang="ru-RU" dirty="0">
                <a:ea typeface="+mn-lt"/>
                <a:cs typeface="+mn-lt"/>
              </a:rPr>
              <a:t>Падарова Аниса </a:t>
            </a:r>
          </a:p>
          <a:p>
            <a:pPr algn="l">
              <a:spcBef>
                <a:spcPct val="0"/>
              </a:spcBef>
            </a:pPr>
            <a:r>
              <a:rPr lang="ru-RU" dirty="0">
                <a:cs typeface="Times New Roman"/>
              </a:rPr>
              <a:t>Преподаватель: </a:t>
            </a:r>
            <a:r>
              <a:rPr lang="ru-RU" dirty="0" err="1">
                <a:cs typeface="Times New Roman"/>
              </a:rPr>
              <a:t>Перонкова</a:t>
            </a:r>
            <a:r>
              <a:rPr lang="ru-RU" dirty="0">
                <a:cs typeface="Times New Roman"/>
              </a:rPr>
              <a:t> Алина Николаевна  </a:t>
            </a:r>
          </a:p>
          <a:p>
            <a:pPr lvl="0" algn="l"/>
            <a:endParaRPr lang="ru-RU" alt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9"/>
          <p:cNvSpPr txBox="1">
            <a:spLocks/>
          </p:cNvSpPr>
          <p:nvPr/>
        </p:nvSpPr>
        <p:spPr>
          <a:xfrm>
            <a:off x="1524000" y="6423240"/>
            <a:ext cx="9144000" cy="36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Уренгой, 2023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0838" y="105593"/>
            <a:ext cx="9748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Новоуренгойский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филиал Профессионального образовательного учреждения «Уральский региональный колледж»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1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48FAA-9758-C717-7191-388A03C2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29" y="226219"/>
            <a:ext cx="8882742" cy="635725"/>
          </a:xfrm>
        </p:spPr>
        <p:txBody>
          <a:bodyPr>
            <a:normAutofit fontScale="90000"/>
          </a:bodyPr>
          <a:lstStyle/>
          <a:p>
            <a:r>
              <a:rPr lang="ru-RU" dirty="0"/>
              <a:t>Характеристика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8FAE39-E784-D836-80D4-36918680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2</a:t>
            </a:fld>
            <a:endParaRPr lang="ru-RU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41B8D4F0-206E-7A70-793A-4151FC532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333446"/>
            <a:ext cx="11190513" cy="4551401"/>
          </a:xfrm>
        </p:spPr>
        <p:txBody>
          <a:bodyPr/>
          <a:lstStyle/>
          <a:p>
            <a:r>
              <a:rPr lang="ru-RU" dirty="0"/>
              <a:t>При выполнении работ в условиях, отличающихся от нормальных (при выполнении работ различной квалификации, совмещении профессий, работ за пределами нормальной продолжительности рабочего времени, в ночное и вечернее время, в выходные и нерабочие праздничные дни и др.), работнику должны быть произведены соответствующие выплаты, предусмотренные законодательством, а также договорами о труде</a:t>
            </a:r>
          </a:p>
        </p:txBody>
      </p:sp>
    </p:spTree>
    <p:extLst>
      <p:ext uri="{BB962C8B-B14F-4D97-AF65-F5344CB8AC3E}">
        <p14:creationId xmlns:p14="http://schemas.microsoft.com/office/powerpoint/2010/main" val="332642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3F87B7-3891-709E-C171-0FA426F2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Работа с вредными или опасными условиями труда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B6E40D-B78B-3B34-B134-9A1F2298B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027" y="1469571"/>
            <a:ext cx="5295146" cy="4707392"/>
          </a:xfrm>
        </p:spPr>
        <p:txBody>
          <a:bodyPr/>
          <a:lstStyle/>
          <a:p>
            <a:r>
              <a:rPr lang="ru-RU" i="1" dirty="0"/>
              <a:t>Вредные условия труда </a:t>
            </a:r>
            <a:r>
              <a:rPr lang="ru-RU" dirty="0"/>
              <a:t>- предполагает систематическое или постоянное влияние неблагоприятных факторов на человеческий организм.</a:t>
            </a:r>
          </a:p>
          <a:p>
            <a:r>
              <a:rPr lang="ru-RU" i="1" dirty="0"/>
              <a:t>Опасные условия труда</a:t>
            </a:r>
            <a:r>
              <a:rPr lang="ru-RU" dirty="0"/>
              <a:t> -подразумеваются определенного рода обстоятельства, при которых трудящийся может травмироваться и даже лишиться жизни.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F878BF-121E-7B70-F54B-BDED767D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3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25BB91-FD90-835C-87AB-48B50CF75173}"/>
              </a:ext>
            </a:extLst>
          </p:cNvPr>
          <p:cNvSpPr txBox="1"/>
          <p:nvPr/>
        </p:nvSpPr>
        <p:spPr>
          <a:xfrm>
            <a:off x="500744" y="1290184"/>
            <a:ext cx="461520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Сферы деятельности: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Металлообрабатывающая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/>
              <a:t>Химпредприятия</a:t>
            </a:r>
            <a:r>
              <a:rPr lang="ru-RU" sz="2800" dirty="0"/>
              <a:t> различного направления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Водолазы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Работники ртутных подстанций, энергопоездов, теплоэлектростанций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Фармацевтические компании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7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2DC1E-1709-16E6-8A16-E26F83F9F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313" y="174172"/>
            <a:ext cx="9720943" cy="641754"/>
          </a:xfrm>
        </p:spPr>
        <p:txBody>
          <a:bodyPr>
            <a:normAutofit/>
          </a:bodyPr>
          <a:lstStyle/>
          <a:p>
            <a:r>
              <a:rPr lang="ru-RU" sz="4000" dirty="0"/>
              <a:t>Работа в ночное время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804897-1450-090B-10AF-74EC35518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328894"/>
            <a:ext cx="11190513" cy="4707392"/>
          </a:xfrm>
        </p:spPr>
        <p:txBody>
          <a:bodyPr/>
          <a:lstStyle/>
          <a:p>
            <a:r>
              <a:rPr lang="ru-RU" dirty="0"/>
              <a:t>Режим функционирования предприятий многих отраслей современного производства и сферы обслуживания диктует целесообразность круглосуточного графика работы.</a:t>
            </a:r>
          </a:p>
          <a:p>
            <a:r>
              <a:rPr lang="ru-RU" dirty="0"/>
              <a:t>ТК РФ Статья 96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/>
              <a:t>Ночное время - время с 22 часов до 6 часов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dirty="0"/>
              <a:t>Продолжительность работы (смены) в ночное время сокращается на один час без последующей отработки.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9BF86C-6468-BB33-6264-F32CEBA68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19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10E79-0DC7-2C29-75BF-E1B0CEBA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313" y="174172"/>
            <a:ext cx="9720943" cy="951243"/>
          </a:xfrm>
        </p:spPr>
        <p:txBody>
          <a:bodyPr>
            <a:normAutofit fontScale="90000"/>
          </a:bodyPr>
          <a:lstStyle/>
          <a:p>
            <a:r>
              <a:rPr lang="ru-RU" dirty="0"/>
              <a:t>Работа в особых климатических условиях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AF7A74-D5B7-1B80-D9B2-D1627E81D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385165"/>
            <a:ext cx="11190513" cy="4707392"/>
          </a:xfrm>
        </p:spPr>
        <p:txBody>
          <a:bodyPr/>
          <a:lstStyle/>
          <a:p>
            <a:r>
              <a:rPr lang="ru-RU" dirty="0"/>
              <a:t>Оплата труда на работах в местностях с особыми климатическими условиями производится в порядке и размерах не ниже установленных трудовым законодательством и иными нормативными правовыми актами, содержащими нормы трудового права.</a:t>
            </a:r>
          </a:p>
          <a:p>
            <a:r>
              <a:rPr lang="ru-RU" dirty="0"/>
              <a:t>ТК РФ Статья 148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207C28-9D77-1395-8C79-29516A0C3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5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C500A-0CF9-43EC-5855-700DB1120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313" y="174172"/>
            <a:ext cx="9720943" cy="1116012"/>
          </a:xfrm>
        </p:spPr>
        <p:txBody>
          <a:bodyPr>
            <a:normAutofit fontScale="90000"/>
          </a:bodyPr>
          <a:lstStyle/>
          <a:p>
            <a:r>
              <a:rPr lang="ru-RU" dirty="0"/>
              <a:t>Выполнение работ различной квалификации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388DA9-57CD-1ED4-B67E-3CCA3FDB0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437392"/>
            <a:ext cx="11190513" cy="4707392"/>
          </a:xfrm>
        </p:spPr>
        <p:txBody>
          <a:bodyPr/>
          <a:lstStyle/>
          <a:p>
            <a:r>
              <a:rPr lang="ru-RU" dirty="0"/>
              <a:t>При оплате труда за выполнение работ различной квалификации работодатель обязан соблюсти следующий порядок:</a:t>
            </a:r>
          </a:p>
          <a:p>
            <a:r>
              <a:rPr lang="ru-RU" dirty="0"/>
              <a:t>1)     при повременной оплате труда - труд работника оплачивается по работе с более высокой квалификацией;</a:t>
            </a:r>
          </a:p>
          <a:p>
            <a:pPr marL="514350" indent="-514350">
              <a:buAutoNum type="arabicParenR" startAt="2"/>
            </a:pPr>
            <a:r>
              <a:rPr lang="ru-RU" dirty="0"/>
              <a:t>при сдельной оплате труда - труд работника оплачивается по расценкам выполняемой им работы.</a:t>
            </a:r>
          </a:p>
          <a:p>
            <a:r>
              <a:rPr lang="ru-RU" dirty="0"/>
              <a:t>ТК РФ Статья 150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F1FC17-71CC-B56F-3F11-6E697674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47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050A8-A69C-CE20-58ED-0971F901A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313" y="174173"/>
            <a:ext cx="9720943" cy="810566"/>
          </a:xfrm>
        </p:spPr>
        <p:txBody>
          <a:bodyPr/>
          <a:lstStyle/>
          <a:p>
            <a:r>
              <a:rPr lang="ru-RU" dirty="0"/>
              <a:t>Сверхурочная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A09D7C-24F3-DA4C-D91C-841E635F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328894"/>
            <a:ext cx="11190513" cy="4707392"/>
          </a:xfrm>
        </p:spPr>
        <p:txBody>
          <a:bodyPr/>
          <a:lstStyle/>
          <a:p>
            <a:r>
              <a:rPr lang="ru-RU" dirty="0"/>
              <a:t>Сверхурочная работа - работа, выполняемая работником по инициативе работодателя за пределами установленной для работника продолжительности рабочего времени: ежедневной работы (смены), а при суммированном учете рабочего времени - сверх нормального числа рабочих часов за учетный период.</a:t>
            </a:r>
          </a:p>
          <a:p>
            <a:r>
              <a:rPr lang="ru-RU" dirty="0"/>
              <a:t>ТК РФ Статья 99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90BE27-9904-E4A5-D53C-BD0333F8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67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7D9D2-28C0-8DB9-6E00-4A3955345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Работа в выходные и нерабочие праздничные дни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59E714-4ADE-B6CB-220B-9A6E5DF19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 в выходные и нерабочие праздничные дни запрещается, за исключением случаев, предусмотренных ТК РФ (ст. 113 ТК РФ). Привлечение сотрудников к работе в такие дни производится с их письменного согласия и по письменному распоряжению работодателя.</a:t>
            </a:r>
          </a:p>
          <a:p>
            <a:r>
              <a:rPr lang="ru-RU" dirty="0"/>
              <a:t>ТК РФ Статья 153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A5EB465-821C-FE7C-BFFE-36226816A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67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/>
          </a:p>
        </p:txBody>
      </p:sp>
    </p:spTree>
    <p:extLst>
      <p:ext uri="{BB962C8B-B14F-4D97-AF65-F5344CB8AC3E}">
        <p14:creationId xmlns:p14="http://schemas.microsoft.com/office/powerpoint/2010/main" val="18656386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74C1558BB67D64A92891167EFCFE952" ma:contentTypeVersion="2" ma:contentTypeDescription="Создание документа." ma:contentTypeScope="" ma:versionID="5fe30880231fe078c1e0b2528afc9ab7">
  <xsd:schema xmlns:xsd="http://www.w3.org/2001/XMLSchema" xmlns:xs="http://www.w3.org/2001/XMLSchema" xmlns:p="http://schemas.microsoft.com/office/2006/metadata/properties" xmlns:ns2="a9509e99-44ea-4c9e-9500-e15983fcbecc" targetNamespace="http://schemas.microsoft.com/office/2006/metadata/properties" ma:root="true" ma:fieldsID="43e99555cdf03bfb225b18c6f9285d6d" ns2:_="">
    <xsd:import namespace="a9509e99-44ea-4c9e-9500-e15983fcbe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509e99-44ea-4c9e-9500-e15983fcbe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3FC0C4-C52A-473E-9F88-AE1CA485A5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898F0A-C44C-4360-8F50-C094FB9BA60A}">
  <ds:schemaRefs>
    <ds:schemaRef ds:uri="a9509e99-44ea-4c9e-9500-e15983fcbe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6B71D60-B33C-473E-A843-C45A58E716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406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Оплата труда при отклонении от нормальных условий работы    </vt:lpstr>
      <vt:lpstr>Характеристика</vt:lpstr>
      <vt:lpstr>Работа с вредными или опасными условиями труда </vt:lpstr>
      <vt:lpstr>Работа в ночное время </vt:lpstr>
      <vt:lpstr>Работа в особых климатических условиях</vt:lpstr>
      <vt:lpstr>Выполнение работ различной квалификации </vt:lpstr>
      <vt:lpstr>Сверхурочная работа</vt:lpstr>
      <vt:lpstr>Работа в выходные и нерабочие праздничные дни</vt:lpstr>
      <vt:lpstr>Спасибо за внимание!</vt:lpstr>
    </vt:vector>
  </TitlesOfParts>
  <Company>inueco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Владиславовна Гриценко</dc:creator>
  <cp:lastModifiedBy>Аниса Эльмановна Падарова</cp:lastModifiedBy>
  <cp:revision>41</cp:revision>
  <dcterms:created xsi:type="dcterms:W3CDTF">2021-01-21T04:43:00Z</dcterms:created>
  <dcterms:modified xsi:type="dcterms:W3CDTF">2023-06-08T20:11:53Z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0x010100B74C1558BB67D64A92891167EFCFE952</vt:lpwstr>
  </property>
</Properties>
</file>