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6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4917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79567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0578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953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577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976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969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35150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2838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26289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0667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8AEE-008C-470F-9305-5310D0871613}" type="datetimeFigureOut">
              <a:rPr lang="en-US" smtClean="0"/>
              <a:pPr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37AF6-1677-406E-AE16-CAAA0E0D03D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1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595841">
            <a:off x="-232408" y="2871829"/>
            <a:ext cx="9144000" cy="2711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atang" pitchFamily="18" charset="-127"/>
                <a:ea typeface="Batang" pitchFamily="18" charset="-127"/>
              </a:rPr>
              <a:t>«Технология безопасного общения, профилактика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буллинга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моббинга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latin typeface="Batang" pitchFamily="18" charset="-127"/>
                <a:ea typeface="Batang" pitchFamily="18" charset="-127"/>
              </a:rPr>
              <a:t>буллицида</a:t>
            </a:r>
            <a:r>
              <a:rPr lang="ru-RU" b="1" dirty="0" smtClean="0">
                <a:latin typeface="Batang" pitchFamily="18" charset="-127"/>
                <a:ea typeface="Batang" pitchFamily="18" charset="-127"/>
              </a:rPr>
              <a:t>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en-US" dirty="0">
              <a:latin typeface="+mn-lt"/>
            </a:endParaRPr>
          </a:p>
        </p:txBody>
      </p:sp>
      <p:pic>
        <p:nvPicPr>
          <p:cNvPr id="5" name="Рисунок 4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12922" y="308289"/>
            <a:ext cx="2381192" cy="155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83108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130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Типы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буллинга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</a:t>
            </a:r>
            <a:r>
              <a:rPr lang="ru-RU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моббинга</a:t>
            </a: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:</a:t>
            </a:r>
            <a:endParaRPr lang="ru-RU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20117" y="1476400"/>
            <a:ext cx="6624736" cy="4248472"/>
          </a:xfrm>
        </p:spPr>
        <p:txBody>
          <a:bodyPr>
            <a:no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Физическая агрессия;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Словесный буллинг;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Запугивание;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Изоляция;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Вымогательство;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Повреждение имущества.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5" name="Рисунок 4" descr="glavnaya-3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318" y="2812073"/>
            <a:ext cx="6768682" cy="35535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71246" y="0"/>
            <a:ext cx="9771184" cy="1348154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Возрастные особенности</a:t>
            </a:r>
            <a:endParaRPr lang="ru-RU" sz="5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45939" y="1354125"/>
            <a:ext cx="8400183" cy="38884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Чаще «пиком» буллинга, моббинга является 6-7 класс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>
                <a:latin typeface="Batang" pitchFamily="18" charset="-127"/>
                <a:ea typeface="Batang" pitchFamily="18" charset="-127"/>
              </a:rPr>
              <a:t>н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а первый план выходит вербальная агрессия;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травля одаренных, успешных в чем-то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тяжелое переживание жертвой нефизических форм травли;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травля детей, которые выделяются по внешности, не похожих на большинство;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у агрессора преобладает мотив мести.</a:t>
            </a:r>
            <a:endParaRPr lang="ru-RU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" name="Рисунок 6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61947" y="4167906"/>
            <a:ext cx="3121152" cy="20391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4369" y="245405"/>
            <a:ext cx="922606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Участники ситуации травли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" name="Рисунок 5" descr="5fbf874ad1d75eb9c6920c13_Участники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1" y="1314722"/>
            <a:ext cx="7104185" cy="5019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Последствия травли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связанные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риски: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89493" y="1427801"/>
            <a:ext cx="4827984" cy="435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Для агрессоров (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буллеров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) </a:t>
            </a:r>
          </a:p>
          <a:p>
            <a:pPr marL="0" indent="0">
              <a:buNone/>
            </a:pPr>
            <a:r>
              <a:rPr lang="ru-RU" b="1" dirty="0" smtClean="0">
                <a:latin typeface="Batang" pitchFamily="18" charset="-127"/>
                <a:ea typeface="Batang" pitchFamily="18" charset="-127"/>
              </a:rPr>
              <a:t>Девиантное поведение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:</a:t>
            </a:r>
            <a:endParaRPr lang="ru-RU" dirty="0" smtClean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Драки, воровство, вандализм.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Хранение оружия, прогулы школы, употребление алкоголя и табака. </a:t>
            </a:r>
          </a:p>
          <a:p>
            <a:pPr>
              <a:buBlip>
                <a:blip r:embed="rId2"/>
              </a:buBlip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 descr="Травл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961" y="1633905"/>
            <a:ext cx="7118838" cy="3559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0" y="1512277"/>
            <a:ext cx="11136923" cy="20515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Для жертвы</a:t>
            </a:r>
            <a:endParaRPr lang="ru-RU" sz="3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Batang" pitchFamily="18" charset="-127"/>
                <a:ea typeface="Batang" pitchFamily="18" charset="-127"/>
              </a:rPr>
              <a:t>Т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рудности в освоении школьной программы, из-за постоянного стресса;</a:t>
            </a:r>
          </a:p>
          <a:p>
            <a:pPr>
              <a:buFont typeface="Wingdings" pitchFamily="2" charset="2"/>
              <a:buChar char="ü"/>
            </a:pPr>
            <a:r>
              <a:rPr lang="ru-RU" dirty="0">
                <a:latin typeface="Batang" pitchFamily="18" charset="-127"/>
                <a:ea typeface="Batang" pitchFamily="18" charset="-127"/>
              </a:rPr>
              <a:t>Б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ольшое количество пропусков занятий;</a:t>
            </a:r>
          </a:p>
          <a:p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Последствия травли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связанные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риски: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8c22b642621cc7ba902b922c8e5b33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3907" y="3324959"/>
            <a:ext cx="5615353" cy="3158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440612"/>
            <a:ext cx="69048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Заниженная самооценка, потеря уверенности в себе;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Возникновение опасных форм поведения насильственного, суицидального и зависимого характера.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>
            <p:ph idx="1"/>
          </p:nvPr>
        </p:nvSpPr>
        <p:spPr>
          <a:xfrm>
            <a:off x="0" y="1594338"/>
            <a:ext cx="8170985" cy="47009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Для наблюдателей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Страх, беспомощность, стыд за свое бездействие и одновременно желание присоединиться к гонениям, иллюзорно поддержав свою персональную безопасность</a:t>
            </a:r>
            <a:r>
              <a:rPr lang="ru-RU" sz="3200" dirty="0">
                <a:latin typeface="Batang" pitchFamily="18" charset="-127"/>
                <a:ea typeface="Batang" pitchFamily="18" charset="-127"/>
              </a:rPr>
              <a:t>;</a:t>
            </a:r>
            <a:endParaRPr lang="ru-RU" sz="3200" dirty="0" smtClean="0">
              <a:latin typeface="Batang" pitchFamily="18" charset="-127"/>
              <a:ea typeface="Batang" pitchFamily="18" charset="-127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Снижение способности к эмпатии; </a:t>
            </a:r>
          </a:p>
          <a:p>
            <a:pPr>
              <a:buFont typeface="Wingdings" pitchFamily="2" charset="2"/>
              <a:buChar char="ü"/>
            </a:pPr>
            <a:r>
              <a:rPr lang="ru-RU" sz="3200" dirty="0" smtClean="0">
                <a:latin typeface="Batang" pitchFamily="18" charset="-127"/>
                <a:ea typeface="Batang" pitchFamily="18" charset="-127"/>
              </a:rPr>
              <a:t>Рост в обществе «молчаливого большинства».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Последствия травли и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связанные с 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ней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риски: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1643236865_10624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634" y="3226841"/>
            <a:ext cx="4751686" cy="3194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Какие дети занимаются травлей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000" y="1508157"/>
            <a:ext cx="7020200" cy="4447165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Дети, желающие быть в центре внимания и уверенные в своем превосходстве над жертвой;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 с высоким уровнем притязаний на лидерство в классе;</a:t>
            </a:r>
          </a:p>
          <a:p>
            <a:pPr>
              <a:buFont typeface="Wingdings" pitchFamily="2" charset="2"/>
              <a:buChar char="ü"/>
            </a:pPr>
            <a:r>
              <a:rPr lang="ru-RU" sz="18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ети, которые испытывают сильную потребность господствовать и подчинять себе других ребят, добиваясь, таким путем своих целей;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 интуитивно чувствующие какие одноклассники не будут оказывать им сопротивления, если это мальчики, то обычно физически сильнее других мальчиков;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Дети, не сочувствующие  своим жертвам;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 импульсивные, со слабым самоконтролем, легко приходят в ярость;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800" dirty="0" smtClean="0">
                <a:latin typeface="Batang" pitchFamily="18" charset="-127"/>
                <a:ea typeface="Batang" pitchFamily="18" charset="-127"/>
              </a:rPr>
              <a:t>Дети часто вызывающе и агрессивно ведущие себя по отношению к взрослым, включая родителей и учителей</a:t>
            </a:r>
            <a:endParaRPr lang="ru-RU" sz="2400" dirty="0" smtClean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Fotolia_90127424_Subscription_Monthly_M-1024x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192" y="3323844"/>
            <a:ext cx="4440563" cy="290111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lia_90127424_Subscription_Monthly_M-1024x6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0506" y="3153508"/>
            <a:ext cx="4781494" cy="3123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Какие дети подвержены травле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22738" y="1392633"/>
            <a:ext cx="9224139" cy="471509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Дети тревожные, пугливые, чувствительные;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Дети застенчивые, замкнутые, предпочитающие не сообщать об издевательствах;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Дети, склонные к депрессии, чаще своих ровесников;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Дети, не имеющие ни одного близкого друга; 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Если это мальчики, то они могут быть физически слабее своих ровесников;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Дети, которые отличаются социальной, эмоциональной незрелостью, уязвимостью.</a:t>
            </a:r>
          </a:p>
          <a:p>
            <a:endParaRPr lang="ru-RU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7000" y="0"/>
            <a:ext cx="9634446" cy="115212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Какие дети становятся наблюдателями травли</a:t>
            </a:r>
            <a:r>
              <a:rPr lang="ru-RU" sz="4800" b="1" dirty="0">
                <a:latin typeface="Batang" pitchFamily="18" charset="-127"/>
                <a:ea typeface="Batang" pitchFamily="18" charset="-127"/>
              </a:rPr>
              <a:t/>
            </a:r>
            <a:br>
              <a:rPr lang="ru-RU" sz="4800" b="1" dirty="0">
                <a:latin typeface="Batang" pitchFamily="18" charset="-127"/>
                <a:ea typeface="Batang" pitchFamily="18" charset="-127"/>
              </a:rPr>
            </a:br>
            <a:endParaRPr lang="ru-RU" sz="36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832" y="1568479"/>
            <a:ext cx="7618076" cy="4492352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ети, «дорожащие» своим отношением с лидером насилия.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ети, которые боятся быть на месте жертвы.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 поддающиеся влиянию сильных в своем классе.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ети, не желающие выделяться из «толпы» одноклассников.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Дети, не умеющие сочувствовать и сопереживать другим.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ети, принимающие травлю за развлечение.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Д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ети из неблагополучных семей, испытавшие страх наказания, дети жестоких родителей.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000" dirty="0">
                <a:latin typeface="Batang" pitchFamily="18" charset="-127"/>
                <a:ea typeface="Batang" pitchFamily="18" charset="-127"/>
              </a:rPr>
              <a:t>О</a:t>
            </a:r>
            <a:r>
              <a:rPr lang="ru-RU" sz="2000" dirty="0" smtClean="0">
                <a:latin typeface="Batang" pitchFamily="18" charset="-127"/>
                <a:ea typeface="Batang" pitchFamily="18" charset="-127"/>
              </a:rPr>
              <a:t>злобленные ровесники, мечтающие взять хоть какой-то реванш за свои «унижения».</a:t>
            </a:r>
            <a:endParaRPr lang="ru-RU" sz="2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4" name="Рисунок 3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46595" y="3575538"/>
            <a:ext cx="3991967" cy="2608033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770" y="1417281"/>
            <a:ext cx="7399161" cy="49366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2709" y="0"/>
            <a:ext cx="10550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Здоровый человек не издевается над другими.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Мучителем, как правило становится перенесший муки.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Карл Густав Юнг</a:t>
            </a:r>
            <a:endParaRPr lang="ru-RU" sz="24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79" y="5234705"/>
            <a:ext cx="1928425" cy="12598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8585" y="140677"/>
            <a:ext cx="117934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Феномен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буллинга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моббинга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и </a:t>
            </a:r>
            <a:r>
              <a:rPr lang="ru-RU" sz="4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буллицида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7769" y="1704183"/>
            <a:ext cx="6965245" cy="770437"/>
          </a:xfrm>
        </p:spPr>
        <p:txBody>
          <a:bodyPr>
            <a:normAutofit fontScale="90000"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Буллинг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 </a:t>
            </a:r>
            <a:br>
              <a:rPr lang="ru-RU" sz="4000" b="1" dirty="0" smtClean="0">
                <a:latin typeface="Batang" pitchFamily="18" charset="-127"/>
                <a:ea typeface="Batang" pitchFamily="18" charset="-127"/>
              </a:rPr>
            </a:b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(от 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анг. 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b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ully</a:t>
            </a:r>
            <a:r>
              <a:rPr lang="en-US" sz="2700" dirty="0" smtClean="0">
                <a:latin typeface="Batang" pitchFamily="18" charset="-127"/>
                <a:ea typeface="Batang" pitchFamily="18" charset="-127"/>
              </a:rPr>
              <a:t> -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хулиган</a:t>
            </a:r>
            <a:r>
              <a:rPr lang="ru-RU" sz="2700" dirty="0">
                <a:latin typeface="Batang" pitchFamily="18" charset="-127"/>
                <a:ea typeface="Batang" pitchFamily="18" charset="-127"/>
              </a:rPr>
              <a:t>, драчун, задира, </a:t>
            </a:r>
            <a:r>
              <a:rPr lang="ru-RU" sz="2700" dirty="0" smtClean="0">
                <a:latin typeface="Batang" pitchFamily="18" charset="-127"/>
                <a:ea typeface="Batang" pitchFamily="18" charset="-127"/>
              </a:rPr>
              <a:t>грубиян)</a:t>
            </a:r>
            <a:endParaRPr lang="ru-RU" sz="27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2906542"/>
            <a:ext cx="6764215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Batang" pitchFamily="18" charset="-127"/>
                <a:ea typeface="Batang" pitchFamily="18" charset="-127"/>
              </a:rPr>
              <a:t>– 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это травля, 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запугивание, физическое или психологическое насилие, направленное на то</a:t>
            </a:r>
            <a:r>
              <a:rPr lang="ru-RU" sz="2800" dirty="0" smtClean="0">
                <a:latin typeface="Batang" pitchFamily="18" charset="-127"/>
                <a:ea typeface="Batang" pitchFamily="18" charset="-127"/>
              </a:rPr>
              <a:t>, чтобы </a:t>
            </a:r>
            <a:r>
              <a:rPr lang="ru-RU" sz="2800" dirty="0">
                <a:latin typeface="Batang" pitchFamily="18" charset="-127"/>
                <a:ea typeface="Batang" pitchFamily="18" charset="-127"/>
              </a:rPr>
              <a:t>вызвать у другого неуверенность, страх, деморализовать, унизить и (или) подчинить.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9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900" dirty="0" smtClean="0"/>
          </a:p>
          <a:p>
            <a:endParaRPr lang="ru-RU" dirty="0"/>
          </a:p>
        </p:txBody>
      </p:sp>
      <p:pic>
        <p:nvPicPr>
          <p:cNvPr id="8" name="Рисунок 7" descr="e_book_bullying_tipos2_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9692" y="1527863"/>
            <a:ext cx="3837724" cy="4551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80965_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293" y="1513774"/>
            <a:ext cx="4689230" cy="46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54324" y="1369295"/>
            <a:ext cx="8215953" cy="1202485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Моббинг</a:t>
            </a:r>
            <a:r>
              <a:rPr lang="ru-RU" sz="4000" b="1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(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от англ. </a:t>
            </a:r>
            <a:r>
              <a:rPr lang="en-US" sz="2400" dirty="0">
                <a:latin typeface="Batang" pitchFamily="18" charset="-127"/>
                <a:ea typeface="Batang" pitchFamily="18" charset="-127"/>
              </a:rPr>
              <a:t>mob — </a:t>
            </a:r>
            <a:r>
              <a:rPr lang="ru-RU" sz="2400" dirty="0">
                <a:latin typeface="Batang" pitchFamily="18" charset="-127"/>
                <a:ea typeface="Batang" pitchFamily="18" charset="-127"/>
              </a:rPr>
              <a:t>толпа) </a:t>
            </a: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0" y="2447480"/>
            <a:ext cx="11580477" cy="105772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>
                <a:latin typeface="Batang" pitchFamily="18" charset="-127"/>
                <a:ea typeface="Batang" pitchFamily="18" charset="-127"/>
              </a:rPr>
              <a:t>– это групповая травля (всем коллективом, группой лиц) </a:t>
            </a:r>
            <a:endParaRPr lang="ru-RU" dirty="0">
              <a:latin typeface="Batang" pitchFamily="18" charset="-127"/>
              <a:ea typeface="Batang" pitchFamily="18" charset="-127"/>
            </a:endParaRPr>
          </a:p>
          <a:p>
            <a:pPr>
              <a:lnSpc>
                <a:spcPct val="120000"/>
              </a:lnSpc>
            </a:pPr>
            <a:endParaRPr lang="ru-RU" sz="4500" dirty="0" smtClean="0"/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6" name="Рисунок 5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08911" y="1606061"/>
            <a:ext cx="1430689" cy="934698"/>
          </a:xfrm>
          <a:prstGeom prst="rect">
            <a:avLst/>
          </a:prstGeom>
        </p:spPr>
      </p:pic>
      <p:pic>
        <p:nvPicPr>
          <p:cNvPr id="8" name="Рисунок 7" descr="img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4120" y="3130061"/>
            <a:ext cx="5826371" cy="3277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ic04916_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546" y="3130062"/>
            <a:ext cx="5533580" cy="311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930298"/>
            <a:ext cx="11805138" cy="252028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Буллицид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- это</a:t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доведение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до самоубийства путем психологического насилия.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/>
            </a:r>
            <a:br>
              <a:rPr lang="ru-RU" dirty="0" smtClean="0">
                <a:latin typeface="Batang" pitchFamily="18" charset="-127"/>
                <a:ea typeface="Batang" pitchFamily="18" charset="-127"/>
              </a:rPr>
            </a:br>
            <a:r>
              <a:rPr lang="ru-RU" dirty="0" smtClean="0">
                <a:latin typeface="Batang" pitchFamily="18" charset="-127"/>
                <a:ea typeface="Batang" pitchFamily="18" charset="-127"/>
              </a:rPr>
              <a:t>Может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быть, как результат </a:t>
            </a:r>
            <a:r>
              <a:rPr lang="ru-RU" b="1" i="1" dirty="0" err="1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кибербуллинга</a:t>
            </a:r>
            <a:r>
              <a:rPr lang="ru-RU" b="1" i="1" dirty="0" smtClean="0">
                <a:solidFill>
                  <a:srgbClr val="FF0000"/>
                </a:solidFill>
                <a:latin typeface="Batang" pitchFamily="18" charset="-127"/>
                <a:ea typeface="Batang" pitchFamily="18" charset="-127"/>
              </a:rPr>
              <a:t> 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(издевательства </a:t>
            </a:r>
            <a:r>
              <a:rPr lang="ru-RU" dirty="0">
                <a:latin typeface="Batang" pitchFamily="18" charset="-127"/>
                <a:ea typeface="Batang" pitchFamily="18" charset="-127"/>
              </a:rPr>
              <a:t>в сети</a:t>
            </a:r>
            <a:r>
              <a:rPr lang="ru-RU" dirty="0" smtClean="0">
                <a:latin typeface="Batang" pitchFamily="18" charset="-127"/>
                <a:ea typeface="Batang" pitchFamily="18" charset="-127"/>
              </a:rPr>
              <a:t>)</a:t>
            </a:r>
            <a:r>
              <a:rPr lang="ru-RU" sz="3200" dirty="0">
                <a:latin typeface="+mn-lt"/>
              </a:rPr>
              <a:t/>
            </a:r>
            <a:br>
              <a:rPr lang="ru-RU" sz="3200" dirty="0">
                <a:latin typeface="+mn-lt"/>
              </a:rPr>
            </a:br>
            <a:endParaRPr lang="ru-RU" sz="3200" dirty="0">
              <a:latin typeface="+mn-lt"/>
            </a:endParaRPr>
          </a:p>
        </p:txBody>
      </p:sp>
      <p:pic>
        <p:nvPicPr>
          <p:cNvPr id="5" name="Рисунок 4" descr="Fotolia_90127424_Subscription_Monthly_M-1024x6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9969" y="5105753"/>
            <a:ext cx="1731042" cy="1130925"/>
          </a:xfrm>
          <a:prstGeom prst="rect">
            <a:avLst/>
          </a:prstGeom>
        </p:spPr>
      </p:pic>
      <p:pic>
        <p:nvPicPr>
          <p:cNvPr id="6" name="Рисунок 5" descr="1677537_6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1271" y="3739662"/>
            <a:ext cx="4230729" cy="2379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Почему травля – это серьезно?</a:t>
            </a:r>
            <a:endParaRPr lang="ru-RU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99293" y="1629508"/>
            <a:ext cx="6799384" cy="4513383"/>
          </a:xfrm>
        </p:spPr>
        <p:txBody>
          <a:bodyPr>
            <a:normAutofit lnSpcReduction="10000"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Жертвой может стать любой;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>
                <a:latin typeface="Batang" pitchFamily="18" charset="-127"/>
                <a:ea typeface="Batang" pitchFamily="18" charset="-127"/>
              </a:rPr>
              <a:t>Т</a:t>
            </a: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равли невозможно противостоять в одиночку;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>
                <a:latin typeface="Batang" pitchFamily="18" charset="-127"/>
                <a:ea typeface="Batang" pitchFamily="18" charset="-127"/>
              </a:rPr>
              <a:t>Ж</a:t>
            </a: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ертва часто скрывает факт травли;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>
                <a:latin typeface="Batang" pitchFamily="18" charset="-127"/>
                <a:ea typeface="Batang" pitchFamily="18" charset="-127"/>
              </a:rPr>
              <a:t>П</a:t>
            </a: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ричиной может стать любой повод;</a:t>
            </a:r>
          </a:p>
          <a:p>
            <a:pPr marL="457200" indent="-457200" algn="just">
              <a:buFont typeface="Wingdings" pitchFamily="2" charset="2"/>
              <a:buChar char="ü"/>
            </a:pPr>
            <a:r>
              <a:rPr lang="ru-RU" sz="3000" dirty="0">
                <a:latin typeface="Batang" pitchFamily="18" charset="-127"/>
                <a:ea typeface="Batang" pitchFamily="18" charset="-127"/>
              </a:rPr>
              <a:t>В</a:t>
            </a:r>
            <a:r>
              <a:rPr lang="ru-RU" sz="3000" dirty="0" smtClean="0">
                <a:latin typeface="Batang" pitchFamily="18" charset="-127"/>
                <a:ea typeface="Batang" pitchFamily="18" charset="-127"/>
              </a:rPr>
              <a:t>зрослые часто недооценивают серьезность травли и ее последствия. </a:t>
            </a:r>
          </a:p>
          <a:p>
            <a:pPr marL="457200" indent="-457200">
              <a:buFont typeface="+mj-lt"/>
              <a:buAutoNum type="arabicPeriod"/>
            </a:pPr>
            <a:endParaRPr lang="ru-RU" sz="1800" dirty="0"/>
          </a:p>
        </p:txBody>
      </p:sp>
      <p:pic>
        <p:nvPicPr>
          <p:cNvPr id="6" name="Рисунок 5" descr="b8d28ddda45a6186d008277f7f576a44_ce_1600x1105x0x183_cropped_1332x8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68" y="1699845"/>
            <a:ext cx="5222632" cy="3481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27820" y="152400"/>
            <a:ext cx="53848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Причины травли</a:t>
            </a:r>
            <a:endParaRPr lang="ru-RU" sz="48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269632" y="1556791"/>
            <a:ext cx="8112368" cy="5055024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5800" dirty="0">
                <a:latin typeface="Batang" pitchFamily="18" charset="-127"/>
                <a:ea typeface="Batang" pitchFamily="18" charset="-127"/>
              </a:rPr>
              <a:t>В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 коллективе недостаточно развиты навыки конструктивного </a:t>
            </a:r>
            <a:r>
              <a:rPr lang="ru-RU" sz="5800" dirty="0" err="1" smtClean="0">
                <a:latin typeface="Batang" pitchFamily="18" charset="-127"/>
                <a:ea typeface="Batang" pitchFamily="18" charset="-127"/>
              </a:rPr>
              <a:t>взаимодествия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;</a:t>
            </a:r>
            <a:endParaRPr lang="ru-RU" sz="5800" dirty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sz="5800" dirty="0">
                <a:latin typeface="Batang" pitchFamily="18" charset="-127"/>
                <a:ea typeface="Batang" pitchFamily="18" charset="-127"/>
              </a:rPr>
              <a:t>В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5800" dirty="0">
                <a:latin typeface="Batang" pitchFamily="18" charset="-127"/>
                <a:ea typeface="Batang" pitchFamily="18" charset="-127"/>
              </a:rPr>
              <a:t>коллективе 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не сформированы позитивные </a:t>
            </a:r>
            <a:r>
              <a:rPr lang="ru-RU" sz="5800" dirty="0">
                <a:latin typeface="Batang" pitchFamily="18" charset="-127"/>
                <a:ea typeface="Batang" pitchFamily="18" charset="-127"/>
              </a:rPr>
              <a:t>традиции, 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не выработаны социально приемлемые правила, признаваемые всеми;</a:t>
            </a:r>
            <a:endParaRPr lang="ru-RU" sz="5800" dirty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sz="5800" dirty="0">
                <a:latin typeface="Batang" pitchFamily="18" charset="-127"/>
                <a:ea typeface="Batang" pitchFamily="18" charset="-127"/>
              </a:rPr>
              <a:t>К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оммуникативная и социальная компетенции у </a:t>
            </a:r>
            <a:r>
              <a:rPr lang="ru-RU" sz="5800" dirty="0">
                <a:latin typeface="Batang" pitchFamily="18" charset="-127"/>
                <a:ea typeface="Batang" pitchFamily="18" charset="-127"/>
              </a:rPr>
              <a:t>большинства 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детей не развиты;</a:t>
            </a:r>
            <a:endParaRPr lang="ru-RU" sz="5800" dirty="0">
              <a:latin typeface="Batang" pitchFamily="18" charset="-127"/>
              <a:ea typeface="Batang" pitchFamily="18" charset="-127"/>
            </a:endParaRPr>
          </a:p>
          <a:p>
            <a:pPr>
              <a:buFont typeface="Wingdings" pitchFamily="2" charset="2"/>
              <a:buChar char="ü"/>
            </a:pPr>
            <a:r>
              <a:rPr lang="ru-RU" sz="5800" dirty="0">
                <a:latin typeface="Batang" pitchFamily="18" charset="-127"/>
                <a:ea typeface="Batang" pitchFamily="18" charset="-127"/>
              </a:rPr>
              <a:t>У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 </a:t>
            </a:r>
            <a:r>
              <a:rPr lang="ru-RU" sz="5800" dirty="0">
                <a:latin typeface="Batang" pitchFamily="18" charset="-127"/>
                <a:ea typeface="Batang" pitchFamily="18" charset="-127"/>
              </a:rPr>
              <a:t>части коллектива сформировались и закрепились негативные </a:t>
            </a:r>
            <a:r>
              <a:rPr lang="ru-RU" sz="5800" dirty="0" smtClean="0">
                <a:latin typeface="Batang" pitchFamily="18" charset="-127"/>
                <a:ea typeface="Batang" pitchFamily="18" charset="-127"/>
              </a:rPr>
              <a:t>навыки.</a:t>
            </a:r>
            <a:endParaRPr lang="ru-RU" sz="5800" dirty="0">
              <a:latin typeface="Batang" pitchFamily="18" charset="-127"/>
              <a:ea typeface="Batang" pitchFamily="18" charset="-127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969" y="0"/>
            <a:ext cx="11277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Характеристики травли (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буллинга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моббинга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)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211015" y="1668977"/>
            <a:ext cx="9988062" cy="3911207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ü"/>
            </a:pPr>
            <a:r>
              <a:rPr lang="ru-RU" sz="4000" dirty="0">
                <a:latin typeface="Batang" pitchFamily="18" charset="-127"/>
                <a:ea typeface="Batang" pitchFamily="18" charset="-127"/>
              </a:rPr>
              <a:t>У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мышленность </a:t>
            </a:r>
            <a:r>
              <a:rPr lang="ru-RU" sz="4000" dirty="0">
                <a:latin typeface="Batang" pitchFamily="18" charset="-127"/>
                <a:ea typeface="Batang" pitchFamily="18" charset="-127"/>
              </a:rPr>
              <a:t>и 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регулярность.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4000" dirty="0">
                <a:latin typeface="Batang" pitchFamily="18" charset="-127"/>
                <a:ea typeface="Batang" pitchFamily="18" charset="-127"/>
              </a:rPr>
              <a:t>Н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еравенство сил.</a:t>
            </a:r>
            <a:endParaRPr lang="ru-RU" sz="4000" dirty="0">
              <a:latin typeface="Batang" pitchFamily="18" charset="-127"/>
              <a:ea typeface="Batang" pitchFamily="18" charset="-127"/>
            </a:endParaRPr>
          </a:p>
          <a:p>
            <a:pPr marL="514350" indent="-514350">
              <a:buFont typeface="Wingdings" pitchFamily="2" charset="2"/>
              <a:buChar char="ü"/>
            </a:pPr>
            <a:r>
              <a:rPr lang="ru-RU" sz="4000" dirty="0">
                <a:latin typeface="Batang" pitchFamily="18" charset="-127"/>
                <a:ea typeface="Batang" pitchFamily="18" charset="-127"/>
              </a:rPr>
              <a:t>Ч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еткое </a:t>
            </a:r>
            <a:r>
              <a:rPr lang="ru-RU" sz="4000" dirty="0">
                <a:latin typeface="Batang" pitchFamily="18" charset="-127"/>
                <a:ea typeface="Batang" pitchFamily="18" charset="-127"/>
              </a:rPr>
              <a:t>распределение 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ролей.</a:t>
            </a:r>
          </a:p>
          <a:p>
            <a:pPr marL="514350" indent="-514350">
              <a:buFont typeface="Wingdings" pitchFamily="2" charset="2"/>
              <a:buChar char="ü"/>
            </a:pPr>
            <a:r>
              <a:rPr lang="ru-RU" sz="4000" dirty="0">
                <a:latin typeface="Batang" pitchFamily="18" charset="-127"/>
                <a:ea typeface="Batang" pitchFamily="18" charset="-127"/>
              </a:rPr>
              <a:t>Т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равля </a:t>
            </a:r>
            <a:r>
              <a:rPr lang="ru-RU" sz="4000" dirty="0">
                <a:latin typeface="Batang" pitchFamily="18" charset="-127"/>
                <a:ea typeface="Batang" pitchFamily="18" charset="-127"/>
              </a:rPr>
              <a:t>не заканчивается </a:t>
            </a:r>
            <a:r>
              <a:rPr lang="ru-RU" sz="4000" dirty="0" smtClean="0">
                <a:latin typeface="Batang" pitchFamily="18" charset="-127"/>
                <a:ea typeface="Batang" pitchFamily="18" charset="-127"/>
              </a:rPr>
              <a:t>сама </a:t>
            </a:r>
            <a:r>
              <a:rPr lang="ru-RU" sz="4000" dirty="0">
                <a:latin typeface="Batang" pitchFamily="18" charset="-127"/>
                <a:ea typeface="Batang" pitchFamily="18" charset="-127"/>
              </a:rPr>
              <a:t>по себе.</a:t>
            </a:r>
          </a:p>
        </p:txBody>
      </p:sp>
      <p:pic>
        <p:nvPicPr>
          <p:cNvPr id="5" name="Рисунок 4" descr="Bullying-Desktop-Wallpaper-Fre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0558" y="4173415"/>
            <a:ext cx="3885628" cy="230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123" y="189279"/>
            <a:ext cx="10515600" cy="9478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</a:rPr>
              <a:t>Мотивы</a:t>
            </a:r>
            <a:endParaRPr lang="ru-RU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84449" y="1315615"/>
            <a:ext cx="8033428" cy="52141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Самоутверждение;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Стремление быть в центре внимания, выглядеть круто;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Стремление удивить, поразить;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Стремление разрядиться, снять напряжение;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Желание унизить, запугать непонравившегося человека;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Зависть;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Месть;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Чувство неприязни;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Борьба за власть;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err="1" smtClean="0">
                <a:latin typeface="Batang" pitchFamily="18" charset="-127"/>
                <a:ea typeface="Batang" pitchFamily="18" charset="-127"/>
              </a:rPr>
              <a:t>Нетрализация</a:t>
            </a: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 соперника через </a:t>
            </a:r>
          </a:p>
          <a:p>
            <a:pPr>
              <a:buNone/>
            </a:pPr>
            <a:r>
              <a:rPr lang="ru-RU" sz="2400" dirty="0" smtClean="0">
                <a:latin typeface="Batang" pitchFamily="18" charset="-127"/>
                <a:ea typeface="Batang" pitchFamily="18" charset="-127"/>
              </a:rPr>
              <a:t>показ преимущества над ним.</a:t>
            </a: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  <a:p>
            <a:pPr marL="228600" marR="0" lvl="0" indent="-2286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6" name="Рисунок 5" descr="2021-09-19_10-18-17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877" y="3935842"/>
            <a:ext cx="5899613" cy="228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9823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Важно</a:t>
            </a:r>
            <a:endParaRPr lang="ru-RU" sz="6000" b="1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-1" y="1453663"/>
            <a:ext cx="11090032" cy="209843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Ссора </a:t>
            </a:r>
            <a:r>
              <a:rPr lang="ru-RU" sz="3300" dirty="0">
                <a:latin typeface="Batang" pitchFamily="18" charset="-127"/>
                <a:ea typeface="Batang" pitchFamily="18" charset="-127"/>
              </a:rPr>
              <a:t>между примерно равными по соотношению сил </a:t>
            </a: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людьми </a:t>
            </a:r>
            <a:r>
              <a:rPr lang="ru-RU" sz="3300" dirty="0">
                <a:latin typeface="Batang" pitchFamily="18" charset="-127"/>
                <a:ea typeface="Batang" pitchFamily="18" charset="-127"/>
              </a:rPr>
              <a:t>не является </a:t>
            </a: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травлей;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Человеку</a:t>
            </a:r>
            <a:r>
              <a:rPr lang="ru-RU" sz="3300" dirty="0">
                <a:latin typeface="Batang" pitchFamily="18" charset="-127"/>
                <a:ea typeface="Batang" pitchFamily="18" charset="-127"/>
              </a:rPr>
              <a:t>, подвергающемуся травле, обычно, нелегко себя защитить – он, как правило, относительно </a:t>
            </a: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беспомощен</a:t>
            </a:r>
            <a:r>
              <a:rPr lang="ru-RU" sz="3300" dirty="0">
                <a:latin typeface="Batang" pitchFamily="18" charset="-127"/>
                <a:ea typeface="Batang" pitchFamily="18" charset="-127"/>
              </a:rPr>
              <a:t>;</a:t>
            </a:r>
            <a:r>
              <a:rPr lang="ru-RU" sz="3300" dirty="0" smtClean="0">
                <a:latin typeface="Batang" pitchFamily="18" charset="-127"/>
                <a:ea typeface="Batang" pitchFamily="18" charset="-127"/>
              </a:rPr>
              <a:t> </a:t>
            </a:r>
          </a:p>
          <a:p>
            <a:pPr algn="just">
              <a:buNone/>
            </a:pPr>
            <a:endParaRPr lang="ru-RU" i="1" dirty="0" smtClean="0"/>
          </a:p>
          <a:p>
            <a:pPr marL="0" indent="0" algn="just">
              <a:buNone/>
            </a:pPr>
            <a:endParaRPr lang="ru-RU" i="1" dirty="0"/>
          </a:p>
          <a:p>
            <a:pPr marL="0" indent="0" algn="just">
              <a:buNone/>
            </a:pPr>
            <a:endParaRPr lang="ru-RU" i="1" dirty="0" smtClean="0"/>
          </a:p>
        </p:txBody>
      </p:sp>
      <p:pic>
        <p:nvPicPr>
          <p:cNvPr id="6" name="Рисунок 5" descr="1705620_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781" y="3294185"/>
            <a:ext cx="4521441" cy="300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0" y="3270737"/>
            <a:ext cx="7362092" cy="31374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Буллинг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моббинг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– не нормативные и не безвредные этапы взросления;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Буллинг и </a:t>
            </a: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моббинг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atang" pitchFamily="18" charset="-127"/>
                <a:ea typeface="Batang" pitchFamily="18" charset="-127"/>
              </a:rPr>
              <a:t> сложно обнаружить, сложно обсуждать, сложно изменять отношение к нему, как к норме.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Blip>
                <a:blip r:embed="rId3"/>
              </a:buBlip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725</Words>
  <Application>Microsoft Office PowerPoint</Application>
  <PresentationFormat>Произвольный</PresentationFormat>
  <Paragraphs>101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Office Theme</vt:lpstr>
      <vt:lpstr>«Технология безопасного общения, профилактика буллинга, моббинга, буллицида» </vt:lpstr>
      <vt:lpstr>Буллинг  (от анг. bully - хулиган, драчун, задира, грубиян)</vt:lpstr>
      <vt:lpstr>Моббинг (от англ. mob — толпа) </vt:lpstr>
      <vt:lpstr> Буллицид - это доведение до самоубийства путем психологического насилия.  Может быть, как результат кибербуллинга (издевательства в сети) </vt:lpstr>
      <vt:lpstr>Почему травля – это серьезно?</vt:lpstr>
      <vt:lpstr>Слайд 6</vt:lpstr>
      <vt:lpstr>Характеристики травли (буллинга, моббинга)</vt:lpstr>
      <vt:lpstr>Мотивы</vt:lpstr>
      <vt:lpstr>Важно</vt:lpstr>
      <vt:lpstr>Типы буллинга, моббинга:</vt:lpstr>
      <vt:lpstr>Возрастные особенности</vt:lpstr>
      <vt:lpstr>Слайд 12</vt:lpstr>
      <vt:lpstr> Последствия травли и связанные с ней риски: </vt:lpstr>
      <vt:lpstr> Последствия травли и связанные с ней риски: </vt:lpstr>
      <vt:lpstr> Последствия травли и связанные с ней риски: </vt:lpstr>
      <vt:lpstr> Какие дети занимаются травлей </vt:lpstr>
      <vt:lpstr> Какие дети подвержены травле </vt:lpstr>
      <vt:lpstr> Какие дети становятся наблюдателями травли 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Психолог</cp:lastModifiedBy>
  <cp:revision>23</cp:revision>
  <dcterms:created xsi:type="dcterms:W3CDTF">2020-01-15T13:37:26Z</dcterms:created>
  <dcterms:modified xsi:type="dcterms:W3CDTF">2023-02-02T08:06:28Z</dcterms:modified>
</cp:coreProperties>
</file>