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6" r:id="rId1"/>
  </p:sldMasterIdLst>
  <p:notesMasterIdLst>
    <p:notesMasterId r:id="rId6"/>
  </p:notesMasterIdLst>
  <p:sldIdLst>
    <p:sldId id="256" r:id="rId2"/>
    <p:sldId id="274" r:id="rId3"/>
    <p:sldId id="272" r:id="rId4"/>
    <p:sldId id="288" r:id="rId5"/>
  </p:sldIdLst>
  <p:sldSz cx="9144000" cy="5143500" type="screen16x9"/>
  <p:notesSz cx="6858000" cy="9144000"/>
  <p:embeddedFontLst>
    <p:embeddedFont>
      <p:font typeface="Roboto Slab" charset="0"/>
      <p:regular r:id="rId7"/>
      <p:bold r:id="rId8"/>
    </p:embeddedFont>
    <p:embeddedFont>
      <p:font typeface="Nunito" charset="-52"/>
      <p:regular r:id="rId9"/>
      <p:bold r:id="rId10"/>
      <p:italic r:id="rId11"/>
      <p:boldItalic r:id="rId12"/>
    </p:embeddedFont>
    <p:embeddedFont>
      <p:font typeface="Bebas Neue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81566EA-6C3F-4B75-B0D4-10621D1C72D1}">
  <a:tblStyle styleId="{B81566EA-6C3F-4B75-B0D4-10621D1C72D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76" autoAdjust="0"/>
    <p:restoredTop sz="94660"/>
  </p:normalViewPr>
  <p:slideViewPr>
    <p:cSldViewPr snapToGrid="0">
      <p:cViewPr>
        <p:scale>
          <a:sx n="103" d="100"/>
          <a:sy n="103" d="100"/>
        </p:scale>
        <p:origin x="-480" y="-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49835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127afccfc6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127afccfc6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g16443b19ac9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3" name="Google Shape;1273;g16443b19ac9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5400000">
            <a:off x="4165013" y="220694"/>
            <a:ext cx="5263695" cy="4694319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4707875" y="0"/>
            <a:ext cx="4436125" cy="2159800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5400000">
            <a:off x="-278085" y="280128"/>
            <a:ext cx="5141489" cy="4585332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7179275" y="3391300"/>
            <a:ext cx="1964725" cy="1752200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10800000">
            <a:off x="-45600" y="-21625"/>
            <a:ext cx="1964725" cy="1752200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5400000">
            <a:off x="-106275" y="3282525"/>
            <a:ext cx="1964725" cy="1752200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8639" y="1507984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8639" y="2419108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129225" y="1638300"/>
            <a:ext cx="6881100" cy="165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2305225" y="3262525"/>
            <a:ext cx="4528800" cy="2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/>
          <p:nvPr/>
        </p:nvSpPr>
        <p:spPr>
          <a:xfrm>
            <a:off x="5848450" y="-52825"/>
            <a:ext cx="3295597" cy="2005806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7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7"/>
          <p:cNvSpPr txBox="1">
            <a:spLocks noGrp="1"/>
          </p:cNvSpPr>
          <p:nvPr>
            <p:ph type="body" idx="1"/>
          </p:nvPr>
        </p:nvSpPr>
        <p:spPr>
          <a:xfrm>
            <a:off x="1058320" y="2280450"/>
            <a:ext cx="3042600" cy="18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"/>
              <a:buChar char="■"/>
              <a:defRPr/>
            </a:lvl9pPr>
          </a:lstStyle>
          <a:p>
            <a:endParaRPr/>
          </a:p>
        </p:txBody>
      </p:sp>
      <p:sp>
        <p:nvSpPr>
          <p:cNvPr id="225" name="Google Shape;225;p27"/>
          <p:cNvSpPr txBox="1">
            <a:spLocks noGrp="1"/>
          </p:cNvSpPr>
          <p:nvPr>
            <p:ph type="body" idx="2"/>
          </p:nvPr>
        </p:nvSpPr>
        <p:spPr>
          <a:xfrm>
            <a:off x="5043070" y="2280450"/>
            <a:ext cx="3042600" cy="18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"/>
              <a:buChar char="■"/>
              <a:defRPr/>
            </a:lvl9pPr>
          </a:lstStyle>
          <a:p>
            <a:endParaRPr/>
          </a:p>
        </p:txBody>
      </p:sp>
      <p:sp>
        <p:nvSpPr>
          <p:cNvPr id="226" name="Google Shape;226;p27"/>
          <p:cNvSpPr/>
          <p:nvPr/>
        </p:nvSpPr>
        <p:spPr>
          <a:xfrm rot="5400000">
            <a:off x="-338883" y="3811097"/>
            <a:ext cx="2344703" cy="2277510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6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227" name="Google Shape;227;p27"/>
          <p:cNvSpPr txBox="1">
            <a:spLocks noGrp="1"/>
          </p:cNvSpPr>
          <p:nvPr>
            <p:ph type="subTitle" idx="3"/>
          </p:nvPr>
        </p:nvSpPr>
        <p:spPr>
          <a:xfrm>
            <a:off x="1058320" y="1768050"/>
            <a:ext cx="3042600" cy="51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8" name="Google Shape;228;p27"/>
          <p:cNvSpPr txBox="1">
            <a:spLocks noGrp="1"/>
          </p:cNvSpPr>
          <p:nvPr>
            <p:ph type="subTitle" idx="4"/>
          </p:nvPr>
        </p:nvSpPr>
        <p:spPr>
          <a:xfrm>
            <a:off x="5043070" y="1768050"/>
            <a:ext cx="3042600" cy="51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5_1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4"/>
          <p:cNvSpPr/>
          <p:nvPr/>
        </p:nvSpPr>
        <p:spPr>
          <a:xfrm rot="-5400000" flipH="1">
            <a:off x="5957971" y="1962498"/>
            <a:ext cx="3361841" cy="2998189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289" name="Google Shape;289;p34"/>
          <p:cNvSpPr/>
          <p:nvPr/>
        </p:nvSpPr>
        <p:spPr>
          <a:xfrm rot="5400000" flipH="1">
            <a:off x="-179675" y="114398"/>
            <a:ext cx="3293469" cy="297278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290" name="Google Shape;290;p34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34"/>
          <p:cNvSpPr txBox="1">
            <a:spLocks noGrp="1"/>
          </p:cNvSpPr>
          <p:nvPr>
            <p:ph type="title" idx="2"/>
          </p:nvPr>
        </p:nvSpPr>
        <p:spPr>
          <a:xfrm>
            <a:off x="709661" y="1205525"/>
            <a:ext cx="24909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292" name="Google Shape;292;p34"/>
          <p:cNvGrpSpPr/>
          <p:nvPr/>
        </p:nvGrpSpPr>
        <p:grpSpPr>
          <a:xfrm flipH="1">
            <a:off x="8194329" y="4047218"/>
            <a:ext cx="840274" cy="962166"/>
            <a:chOff x="7852208" y="207243"/>
            <a:chExt cx="1130465" cy="1294452"/>
          </a:xfrm>
        </p:grpSpPr>
        <p:sp>
          <p:nvSpPr>
            <p:cNvPr id="293" name="Google Shape;293;p34"/>
            <p:cNvSpPr/>
            <p:nvPr/>
          </p:nvSpPr>
          <p:spPr>
            <a:xfrm rot="4411677" flipH="1">
              <a:off x="8651511" y="1388008"/>
              <a:ext cx="120707" cy="86962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4"/>
            <p:cNvSpPr/>
            <p:nvPr/>
          </p:nvSpPr>
          <p:spPr>
            <a:xfrm rot="4411677" flipH="1">
              <a:off x="8865502" y="1014328"/>
              <a:ext cx="112536" cy="93744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4"/>
            <p:cNvSpPr/>
            <p:nvPr/>
          </p:nvSpPr>
          <p:spPr>
            <a:xfrm rot="4411677" flipH="1">
              <a:off x="8730576" y="436004"/>
              <a:ext cx="112291" cy="74734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4"/>
            <p:cNvSpPr/>
            <p:nvPr/>
          </p:nvSpPr>
          <p:spPr>
            <a:xfrm rot="4411677" flipH="1">
              <a:off x="8298828" y="304469"/>
              <a:ext cx="144129" cy="110112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4"/>
            <p:cNvSpPr/>
            <p:nvPr/>
          </p:nvSpPr>
          <p:spPr>
            <a:xfrm rot="4411677" flipH="1">
              <a:off x="8474155" y="965386"/>
              <a:ext cx="98238" cy="71384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4"/>
            <p:cNvSpPr/>
            <p:nvPr/>
          </p:nvSpPr>
          <p:spPr>
            <a:xfrm rot="4411677" flipH="1">
              <a:off x="8072404" y="617423"/>
              <a:ext cx="162976" cy="101397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4"/>
            <p:cNvSpPr/>
            <p:nvPr/>
          </p:nvSpPr>
          <p:spPr>
            <a:xfrm rot="4411677" flipH="1">
              <a:off x="7848553" y="234593"/>
              <a:ext cx="116213" cy="79200"/>
            </a:xfrm>
            <a:custGeom>
              <a:avLst/>
              <a:gdLst/>
              <a:ahLst/>
              <a:cxnLst/>
              <a:rect l="l" t="t" r="r" b="b"/>
              <a:pathLst>
                <a:path w="4267" h="2908" extrusionOk="0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300;p34"/>
          <p:cNvSpPr/>
          <p:nvPr/>
        </p:nvSpPr>
        <p:spPr>
          <a:xfrm rot="5400000">
            <a:off x="7823135" y="3780900"/>
            <a:ext cx="1781563" cy="1039206"/>
          </a:xfrm>
          <a:custGeom>
            <a:avLst/>
            <a:gdLst/>
            <a:ahLst/>
            <a:cxnLst/>
            <a:rect l="l" t="t" r="r" b="b"/>
            <a:pathLst>
              <a:path w="175870" h="102587" extrusionOk="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4"/>
          <p:cNvSpPr txBox="1">
            <a:spLocks noGrp="1"/>
          </p:cNvSpPr>
          <p:nvPr>
            <p:ph type="body" idx="1"/>
          </p:nvPr>
        </p:nvSpPr>
        <p:spPr>
          <a:xfrm>
            <a:off x="709650" y="1568225"/>
            <a:ext cx="2490900" cy="10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"/>
              <a:buChar char="○"/>
              <a:defRPr/>
            </a:lvl2pPr>
            <a:lvl3pPr marL="1371600" lvl="2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"/>
              <a:buChar char="■"/>
              <a:defRPr/>
            </a:lvl3pPr>
            <a:lvl4pPr marL="1828800" lvl="3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"/>
              <a:buChar char="●"/>
              <a:defRPr/>
            </a:lvl4pPr>
            <a:lvl5pPr marL="2286000" lvl="4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"/>
              <a:buChar char="○"/>
              <a:defRPr/>
            </a:lvl5pPr>
            <a:lvl6pPr marL="2743200" lvl="5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"/>
              <a:buChar char="■"/>
              <a:defRPr/>
            </a:lvl6pPr>
            <a:lvl7pPr marL="3200400" lvl="6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"/>
              <a:buChar char="●"/>
              <a:defRPr/>
            </a:lvl7pPr>
            <a:lvl8pPr marL="3657600" lvl="7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"/>
              <a:buChar char="○"/>
              <a:defRPr/>
            </a:lvl8pPr>
            <a:lvl9pPr marL="4114800" lvl="8" indent="-304800" algn="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"/>
              <a:buChar char="■"/>
              <a:defRPr/>
            </a:lvl9pPr>
          </a:lstStyle>
          <a:p>
            <a:endParaRPr/>
          </a:p>
        </p:txBody>
      </p:sp>
      <p:sp>
        <p:nvSpPr>
          <p:cNvPr id="302" name="Google Shape;302;p34"/>
          <p:cNvSpPr txBox="1">
            <a:spLocks noGrp="1"/>
          </p:cNvSpPr>
          <p:nvPr>
            <p:ph type="title" idx="3"/>
          </p:nvPr>
        </p:nvSpPr>
        <p:spPr>
          <a:xfrm>
            <a:off x="709661" y="3024800"/>
            <a:ext cx="24909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3" name="Google Shape;303;p34"/>
          <p:cNvSpPr txBox="1">
            <a:spLocks noGrp="1"/>
          </p:cNvSpPr>
          <p:nvPr>
            <p:ph type="body" idx="4"/>
          </p:nvPr>
        </p:nvSpPr>
        <p:spPr>
          <a:xfrm>
            <a:off x="709650" y="3387500"/>
            <a:ext cx="2490900" cy="10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"/>
              <a:buChar char="○"/>
              <a:defRPr/>
            </a:lvl2pPr>
            <a:lvl3pPr marL="1371600" lvl="2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"/>
              <a:buChar char="■"/>
              <a:defRPr/>
            </a:lvl3pPr>
            <a:lvl4pPr marL="1828800" lvl="3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"/>
              <a:buChar char="●"/>
              <a:defRPr/>
            </a:lvl4pPr>
            <a:lvl5pPr marL="2286000" lvl="4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"/>
              <a:buChar char="○"/>
              <a:defRPr/>
            </a:lvl5pPr>
            <a:lvl6pPr marL="2743200" lvl="5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"/>
              <a:buChar char="■"/>
              <a:defRPr/>
            </a:lvl6pPr>
            <a:lvl7pPr marL="3200400" lvl="6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"/>
              <a:buChar char="●"/>
              <a:defRPr/>
            </a:lvl7pPr>
            <a:lvl8pPr marL="3657600" lvl="7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"/>
              <a:buChar char="○"/>
              <a:defRPr/>
            </a:lvl8pPr>
            <a:lvl9pPr marL="4114800" lvl="8" indent="-304800" algn="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"/>
              <a:buChar char="■"/>
              <a:defRPr/>
            </a:lvl9pPr>
          </a:lstStyle>
          <a:p>
            <a:endParaRPr/>
          </a:p>
        </p:txBody>
      </p:sp>
      <p:sp>
        <p:nvSpPr>
          <p:cNvPr id="304" name="Google Shape;304;p34"/>
          <p:cNvSpPr txBox="1">
            <a:spLocks noGrp="1"/>
          </p:cNvSpPr>
          <p:nvPr>
            <p:ph type="title" idx="5"/>
          </p:nvPr>
        </p:nvSpPr>
        <p:spPr>
          <a:xfrm>
            <a:off x="5943459" y="1205525"/>
            <a:ext cx="24909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5" name="Google Shape;305;p34"/>
          <p:cNvSpPr txBox="1">
            <a:spLocks noGrp="1"/>
          </p:cNvSpPr>
          <p:nvPr>
            <p:ph type="body" idx="6"/>
          </p:nvPr>
        </p:nvSpPr>
        <p:spPr>
          <a:xfrm>
            <a:off x="5943450" y="1568225"/>
            <a:ext cx="2490900" cy="10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"/>
              <a:buChar char="■"/>
              <a:defRPr/>
            </a:lvl9pPr>
          </a:lstStyle>
          <a:p>
            <a:endParaRPr/>
          </a:p>
        </p:txBody>
      </p:sp>
      <p:sp>
        <p:nvSpPr>
          <p:cNvPr id="306" name="Google Shape;306;p34"/>
          <p:cNvSpPr txBox="1">
            <a:spLocks noGrp="1"/>
          </p:cNvSpPr>
          <p:nvPr>
            <p:ph type="title" idx="7"/>
          </p:nvPr>
        </p:nvSpPr>
        <p:spPr>
          <a:xfrm>
            <a:off x="5943459" y="3024800"/>
            <a:ext cx="24909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7" name="Google Shape;307;p34"/>
          <p:cNvSpPr txBox="1">
            <a:spLocks noGrp="1"/>
          </p:cNvSpPr>
          <p:nvPr>
            <p:ph type="body" idx="8"/>
          </p:nvPr>
        </p:nvSpPr>
        <p:spPr>
          <a:xfrm>
            <a:off x="5943449" y="3387500"/>
            <a:ext cx="2490900" cy="10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52"/>
          <p:cNvSpPr/>
          <p:nvPr/>
        </p:nvSpPr>
        <p:spPr>
          <a:xfrm rot="5400000">
            <a:off x="-256848" y="651438"/>
            <a:ext cx="4748937" cy="423524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502" name="Google Shape;502;p52"/>
          <p:cNvSpPr/>
          <p:nvPr/>
        </p:nvSpPr>
        <p:spPr>
          <a:xfrm rot="-5400000">
            <a:off x="5298090" y="215838"/>
            <a:ext cx="4065802" cy="362600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2"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53"/>
          <p:cNvSpPr/>
          <p:nvPr/>
        </p:nvSpPr>
        <p:spPr>
          <a:xfrm rot="-5400000">
            <a:off x="4651903" y="252785"/>
            <a:ext cx="4748937" cy="423524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505" name="Google Shape;505;p53"/>
          <p:cNvSpPr/>
          <p:nvPr/>
        </p:nvSpPr>
        <p:spPr>
          <a:xfrm rot="5400000">
            <a:off x="-219901" y="1297625"/>
            <a:ext cx="4065802" cy="362600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54"/>
          <p:cNvSpPr/>
          <p:nvPr/>
        </p:nvSpPr>
        <p:spPr>
          <a:xfrm rot="-5400000">
            <a:off x="4651903" y="252785"/>
            <a:ext cx="4748937" cy="423524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508" name="Google Shape;508;p54"/>
          <p:cNvSpPr/>
          <p:nvPr/>
        </p:nvSpPr>
        <p:spPr>
          <a:xfrm rot="5400000">
            <a:off x="-219901" y="1297625"/>
            <a:ext cx="4065802" cy="362600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509" name="Google Shape;509;p54"/>
          <p:cNvSpPr/>
          <p:nvPr/>
        </p:nvSpPr>
        <p:spPr>
          <a:xfrm rot="10800000" flipH="1">
            <a:off x="6638852" y="3904664"/>
            <a:ext cx="2544561" cy="1238861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54"/>
          <p:cNvSpPr/>
          <p:nvPr/>
        </p:nvSpPr>
        <p:spPr>
          <a:xfrm flipH="1">
            <a:off x="2" y="-11"/>
            <a:ext cx="2544561" cy="1238861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1_1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55"/>
          <p:cNvSpPr/>
          <p:nvPr/>
        </p:nvSpPr>
        <p:spPr>
          <a:xfrm rot="-5400000">
            <a:off x="4651903" y="252785"/>
            <a:ext cx="4748937" cy="423524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513" name="Google Shape;513;p55"/>
          <p:cNvSpPr/>
          <p:nvPr/>
        </p:nvSpPr>
        <p:spPr>
          <a:xfrm rot="5400000">
            <a:off x="-219901" y="1297625"/>
            <a:ext cx="4065802" cy="362600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514" name="Google Shape;514;p55"/>
          <p:cNvSpPr/>
          <p:nvPr/>
        </p:nvSpPr>
        <p:spPr>
          <a:xfrm flipH="1">
            <a:off x="2" y="-11"/>
            <a:ext cx="2544561" cy="1238861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55"/>
          <p:cNvSpPr/>
          <p:nvPr/>
        </p:nvSpPr>
        <p:spPr>
          <a:xfrm rot="10800000" flipH="1">
            <a:off x="6638852" y="3904664"/>
            <a:ext cx="2544561" cy="1238861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9_1_1_1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56"/>
          <p:cNvSpPr/>
          <p:nvPr/>
        </p:nvSpPr>
        <p:spPr>
          <a:xfrm rot="-5400000">
            <a:off x="4651903" y="252785"/>
            <a:ext cx="4748937" cy="423524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518" name="Google Shape;518;p56"/>
          <p:cNvSpPr/>
          <p:nvPr/>
        </p:nvSpPr>
        <p:spPr>
          <a:xfrm rot="5400000">
            <a:off x="-219901" y="1297625"/>
            <a:ext cx="4065802" cy="362600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519" name="Google Shape;519;p56"/>
          <p:cNvSpPr/>
          <p:nvPr/>
        </p:nvSpPr>
        <p:spPr>
          <a:xfrm flipH="1">
            <a:off x="2" y="-11"/>
            <a:ext cx="2544561" cy="1238861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56"/>
          <p:cNvSpPr/>
          <p:nvPr/>
        </p:nvSpPr>
        <p:spPr>
          <a:xfrm rot="10800000" flipH="1">
            <a:off x="6638852" y="3904664"/>
            <a:ext cx="2544561" cy="1238861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56"/>
          <p:cNvSpPr/>
          <p:nvPr/>
        </p:nvSpPr>
        <p:spPr>
          <a:xfrm rot="-4397836">
            <a:off x="-311980" y="237797"/>
            <a:ext cx="2759764" cy="1609802"/>
          </a:xfrm>
          <a:custGeom>
            <a:avLst/>
            <a:gdLst/>
            <a:ahLst/>
            <a:cxnLst/>
            <a:rect l="l" t="t" r="r" b="b"/>
            <a:pathLst>
              <a:path w="175870" h="102587" extrusionOk="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22" name="Google Shape;522;p56"/>
          <p:cNvSpPr/>
          <p:nvPr/>
        </p:nvSpPr>
        <p:spPr>
          <a:xfrm rot="6402164">
            <a:off x="6636020" y="3164622"/>
            <a:ext cx="2759764" cy="1609802"/>
          </a:xfrm>
          <a:custGeom>
            <a:avLst/>
            <a:gdLst/>
            <a:ahLst/>
            <a:cxnLst/>
            <a:rect l="l" t="t" r="r" b="b"/>
            <a:pathLst>
              <a:path w="175870" h="102587" extrusionOk="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39496"/>
            <a:ext cx="85206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 Slab"/>
              <a:buNone/>
              <a:defRPr sz="3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3" r:id="rId2"/>
    <p:sldLayoutId id="2147483680" r:id="rId3"/>
    <p:sldLayoutId id="2147483698" r:id="rId4"/>
    <p:sldLayoutId id="2147483699" r:id="rId5"/>
    <p:sldLayoutId id="2147483700" r:id="rId6"/>
    <p:sldLayoutId id="2147483701" r:id="rId7"/>
    <p:sldLayoutId id="2147483702" r:id="rId8"/>
  </p:sldLayoutIdLst>
  <p:transition spd="slow"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62"/>
          <p:cNvSpPr txBox="1">
            <a:spLocks noGrp="1"/>
          </p:cNvSpPr>
          <p:nvPr>
            <p:ph type="ctrTitle"/>
          </p:nvPr>
        </p:nvSpPr>
        <p:spPr>
          <a:xfrm>
            <a:off x="1133675" y="1061200"/>
            <a:ext cx="6881100" cy="165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Тактильная </a:t>
            </a:r>
            <a:r>
              <a:rPr lang="ru-RU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дислексия</a:t>
            </a:r>
            <a:endParaRPr dirty="0">
              <a:solidFill>
                <a:schemeClr val="tx1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96893" y="4051921"/>
            <a:ext cx="3247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Садовникова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Наталья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083" y="441434"/>
            <a:ext cx="8660524" cy="3114791"/>
          </a:xfrm>
        </p:spPr>
        <p:txBody>
          <a:bodyPr/>
          <a:lstStyle/>
          <a:p>
            <a:pPr algn="l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Тактильная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дислексия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наблюдается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 слепых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детей и проявляется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трудностях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дифференцирования тактильно воспринимаемых букв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азбуки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Брайля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473" y="1979468"/>
            <a:ext cx="4987123" cy="280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797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78"/>
          <p:cNvSpPr txBox="1">
            <a:spLocks noGrp="1"/>
          </p:cNvSpPr>
          <p:nvPr>
            <p:ph type="title"/>
          </p:nvPr>
        </p:nvSpPr>
        <p:spPr>
          <a:xfrm>
            <a:off x="715216" y="68441"/>
            <a:ext cx="7704000" cy="6767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Характеристика детей</a:t>
            </a:r>
            <a:endParaRPr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6" name="Google Shape;1276;p78"/>
          <p:cNvSpPr txBox="1">
            <a:spLocks noGrp="1"/>
          </p:cNvSpPr>
          <p:nvPr>
            <p:ph type="body" idx="1"/>
          </p:nvPr>
        </p:nvSpPr>
        <p:spPr>
          <a:xfrm>
            <a:off x="690243" y="1565353"/>
            <a:ext cx="3776548" cy="25501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5760" lvl="0" indent="-213359"/>
            <a:endParaRPr lang="ru-RU" dirty="0"/>
          </a:p>
          <a:p>
            <a:pPr marL="365760" lvl="0" indent="-213359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endParaRPr dirty="0"/>
          </a:p>
        </p:txBody>
      </p:sp>
      <p:sp>
        <p:nvSpPr>
          <p:cNvPr id="1277" name="Google Shape;1277;p78"/>
          <p:cNvSpPr txBox="1">
            <a:spLocks noGrp="1"/>
          </p:cNvSpPr>
          <p:nvPr>
            <p:ph type="body" idx="2"/>
          </p:nvPr>
        </p:nvSpPr>
        <p:spPr>
          <a:xfrm>
            <a:off x="431214" y="738909"/>
            <a:ext cx="8479627" cy="36700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5760" lvl="0" indent="-213359"/>
            <a:endParaRPr lang="ru-RU" dirty="0"/>
          </a:p>
          <a:p>
            <a:pPr marL="365760" lvl="0" indent="-213359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591128" y="794327"/>
            <a:ext cx="78946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Читая слово, слепой ребенок с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дислексией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воспринимает каждую букву изолированно от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другой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Наблюдается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не глобальное чтение, а аналогическое восприятие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букв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часто замедляется из-за поисков потерянного слова или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предложения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Читаемое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искажается инверсиями, пропусками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букв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Отмечается прерывистость, скачкообразность движений пальцев, возвращения назад для более точной расшифровки воспринятого знака (точек), колебания, неловкость, лишние движения.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652" y="3245981"/>
            <a:ext cx="2791453" cy="156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Профилактические меры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708" y="1173017"/>
            <a:ext cx="821112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выкладывание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различных узоров на мозаике;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нанизывание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бус на шнур или нитку;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сортировка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семян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плодов,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мелких бусин разной формы;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различных дидактических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пособий;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простых рельефных рисунков: мяч, кукла, домик,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лист;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бумагой и картоном разной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фактуры,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рассматривание и выполнение различных аппликаций;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пластилином, глиной.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46787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malist New Yorker Aesthetic MK Plan XL by Slidesgo">
  <a:themeElements>
    <a:clrScheme name="Simple Light">
      <a:dk1>
        <a:srgbClr val="191919"/>
      </a:dk1>
      <a:lt1>
        <a:srgbClr val="FFFFFF"/>
      </a:lt1>
      <a:dk2>
        <a:srgbClr val="F2F2F2"/>
      </a:dk2>
      <a:lt2>
        <a:srgbClr val="FBB929"/>
      </a:lt2>
      <a:accent1>
        <a:srgbClr val="BAC2A7"/>
      </a:accent1>
      <a:accent2>
        <a:srgbClr val="9E9E9E"/>
      </a:accent2>
      <a:accent3>
        <a:srgbClr val="FFE8D4"/>
      </a:accent3>
      <a:accent4>
        <a:srgbClr val="A4AD8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149</Words>
  <Application>Microsoft Office PowerPoint</Application>
  <PresentationFormat>Экран (16:9)</PresentationFormat>
  <Paragraphs>17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2" baseType="lpstr">
      <vt:lpstr>Arial</vt:lpstr>
      <vt:lpstr>Roboto Condensed</vt:lpstr>
      <vt:lpstr>Times New Roman</vt:lpstr>
      <vt:lpstr>Wingdings</vt:lpstr>
      <vt:lpstr>Roboto Slab</vt:lpstr>
      <vt:lpstr>Nunito</vt:lpstr>
      <vt:lpstr>Bebas Neue</vt:lpstr>
      <vt:lpstr>Minimalist New Yorker Aesthetic MK Plan XL by Slidesgo</vt:lpstr>
      <vt:lpstr>Тактильная дислексия</vt:lpstr>
      <vt:lpstr>Презентация PowerPoint</vt:lpstr>
      <vt:lpstr>Характеристика детей</vt:lpstr>
      <vt:lpstr>Профилактические меры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речевого развития детей с церебральным параличом</dc:title>
  <dc:creator>Руслан</dc:creator>
  <cp:lastModifiedBy>Руслан</cp:lastModifiedBy>
  <cp:revision>14</cp:revision>
  <dcterms:modified xsi:type="dcterms:W3CDTF">2023-12-04T17:09:14Z</dcterms:modified>
</cp:coreProperties>
</file>