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95" r:id="rId6"/>
    <p:sldId id="257" r:id="rId7"/>
    <p:sldId id="296" r:id="rId8"/>
    <p:sldId id="297" r:id="rId9"/>
    <p:sldId id="299" r:id="rId10"/>
    <p:sldId id="298" r:id="rId11"/>
    <p:sldId id="300" r:id="rId12"/>
    <p:sldId id="301" r:id="rId13"/>
    <p:sldId id="294" r:id="rId14"/>
    <p:sldId id="263" r:id="rId15"/>
    <p:sldId id="262" r:id="rId16"/>
    <p:sldId id="293" r:id="rId17"/>
    <p:sldId id="274" r:id="rId18"/>
    <p:sldId id="30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>
      <p:cViewPr varScale="1">
        <p:scale>
          <a:sx n="108" d="100"/>
          <a:sy n="108" d="100"/>
        </p:scale>
        <p:origin x="175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9.xml"/><Relationship Id="rId7" Type="http://schemas.openxmlformats.org/officeDocument/2006/relationships/slide" Target="slide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556792"/>
            <a:ext cx="547260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СОВРЕМЕННЫЕ ПОДХОДЫ К НРАВСТВЕННО – ПАТРИОТИЧЕСКОМУ </a:t>
            </a:r>
          </a:p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ВОСПИТАНИЮ </a:t>
            </a:r>
          </a:p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СТАРШИХ ДОШКОЛЬНИКОВ ЧЕРЕЗ ПОЗНАВАТЕЛЬНОЕ РАЗВИТИЕ.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4ED92-534F-4C46-8829-0F95549D861E}"/>
              </a:ext>
            </a:extLst>
          </p:cNvPr>
          <p:cNvSpPr txBox="1"/>
          <p:nvPr/>
        </p:nvSpPr>
        <p:spPr>
          <a:xfrm>
            <a:off x="5364088" y="530120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Подготовила:Маннанова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А.Р.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высш.кв.кат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26D52F-08E9-49DB-AD20-71FCFED237AC}"/>
              </a:ext>
            </a:extLst>
          </p:cNvPr>
          <p:cNvSpPr/>
          <p:nvPr/>
        </p:nvSpPr>
        <p:spPr>
          <a:xfrm>
            <a:off x="3707904" y="98072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город.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начинается с любви к своему городу.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города – это живая история.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Северодвинск-город на море.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2669F1-F98A-4FFE-930B-D6B43827C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059179"/>
            <a:ext cx="2628071" cy="19041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C24CA2-DF88-4509-9770-04047DC72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067" y="2057946"/>
            <a:ext cx="1728193" cy="37764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6DE52F-B726-4D06-ABAD-10DF89E31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19" y="3963350"/>
            <a:ext cx="2628071" cy="1870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AB1316-ABD1-4C74-94B6-B2EA15FB0C05}"/>
              </a:ext>
            </a:extLst>
          </p:cNvPr>
          <p:cNvSpPr txBox="1"/>
          <p:nvPr/>
        </p:nvSpPr>
        <p:spPr>
          <a:xfrm>
            <a:off x="6660232" y="64533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назад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1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FADBC90-C5CC-423A-A7C4-B95A71863C8E}"/>
              </a:ext>
            </a:extLst>
          </p:cNvPr>
          <p:cNvSpPr/>
          <p:nvPr/>
        </p:nvSpPr>
        <p:spPr>
          <a:xfrm>
            <a:off x="3923928" y="1628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страна.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Знакомя детей с родной страной, мы расширяем представления о значении государственных символах России.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Воспитываем уважительное отношение гербу, флагу, гимну Российской Федерации.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 детей со столицей нашей Родины – Москвой и другими городами России.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6D2E6-F389-4C62-9244-BAE081728FE6}"/>
              </a:ext>
            </a:extLst>
          </p:cNvPr>
          <p:cNvSpPr txBox="1"/>
          <p:nvPr/>
        </p:nvSpPr>
        <p:spPr>
          <a:xfrm>
            <a:off x="6156176" y="64533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назад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4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357C99-A829-4E41-91F8-50D086B7858B}"/>
              </a:ext>
            </a:extLst>
          </p:cNvPr>
          <p:cNvSpPr txBox="1"/>
          <p:nvPr/>
        </p:nvSpPr>
        <p:spPr>
          <a:xfrm>
            <a:off x="4355976" y="90872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и обязанности.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F40044-D7FC-4B50-AD7F-C7A06437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189" y="1308830"/>
            <a:ext cx="4480235" cy="4752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F8AC7-E865-4F7E-9424-163333B54C61}"/>
              </a:ext>
            </a:extLst>
          </p:cNvPr>
          <p:cNvSpPr txBox="1"/>
          <p:nvPr/>
        </p:nvSpPr>
        <p:spPr>
          <a:xfrm>
            <a:off x="6732240" y="63813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назад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0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12C2A6-1888-4D4C-BAC6-7BCAC3F59B74}"/>
              </a:ext>
            </a:extLst>
          </p:cNvPr>
          <p:cNvSpPr/>
          <p:nvPr/>
        </p:nvSpPr>
        <p:spPr>
          <a:xfrm>
            <a:off x="3851920" y="7513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реализации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предметно-развивающей среды (уголок русской культуры, символика государства и др.)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опора на личный опыт, ближайшее окружение (от любви к дому -до любви к Родине и т.д.);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окрашенность, воздействие на чувства ребенка;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трех компонентов: интеллектуального, чувственно- эмоционального и действенно-практического (узнавать-созерцать-созидать);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творческой деятельности как средства выражения чувств и эмоций ( изо, драматизация, концерты и выступления перед публикой и др.);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семьей</a:t>
            </a:r>
          </a:p>
        </p:txBody>
      </p:sp>
    </p:spTree>
    <p:extLst>
      <p:ext uri="{BB962C8B-B14F-4D97-AF65-F5344CB8AC3E}">
        <p14:creationId xmlns:p14="http://schemas.microsoft.com/office/powerpoint/2010/main" val="245093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ergej\Documents\1070702-469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56" y="714356"/>
            <a:ext cx="2714644" cy="17145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99592" y="1367853"/>
            <a:ext cx="7724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Каким я хочу быть», «Где бы я хотел побывать»,</a:t>
            </a:r>
          </a:p>
          <a:p>
            <a:pPr lvl="0"/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 «Город , в котором я </a:t>
            </a:r>
            <a:r>
              <a:rPr lang="ru-RU" sz="2000" dirty="0" err="1">
                <a:solidFill>
                  <a:srgbClr val="FF3300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живу»,«Я</a:t>
            </a: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 хочу, чтоб мой город стал…».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C8BD2-DA90-43B3-858C-7E2C114A7A60}"/>
              </a:ext>
            </a:extLst>
          </p:cNvPr>
          <p:cNvSpPr txBox="1"/>
          <p:nvPr/>
        </p:nvSpPr>
        <p:spPr>
          <a:xfrm>
            <a:off x="918323" y="71435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рассказов на тему: «Моя семья», «Кем бы я хотел быть», «Хорошо у нас в саду»,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506C7D-FEE2-4FE5-B8EC-052C6D2F45DA}"/>
              </a:ext>
            </a:extLst>
          </p:cNvPr>
          <p:cNvSpPr/>
          <p:nvPr/>
        </p:nvSpPr>
        <p:spPr>
          <a:xfrm>
            <a:off x="926204" y="207573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дидактических игр: "Военная техника", "Найди флаг России", "Защитники России" и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03A8BA-07F1-4985-985C-E9BB5E207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511" y="2996952"/>
            <a:ext cx="2716609" cy="28034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7C1B95-14EF-4D12-B1D1-17876EF8C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2296237"/>
            <a:ext cx="2838450" cy="24860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1070875"/>
            <a:ext cx="55007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Рассматривание альбомов « Мой город Северодвинск» «Родная природа»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571480"/>
            <a:ext cx="60722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Работа с глобусом , с картой России</a:t>
            </a:r>
            <a:endParaRPr lang="ru-RU" sz="2400" b="1" cap="none" spc="0" dirty="0">
              <a:ln w="11430"/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DejaVu Serif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Documents and Settings\Администратор\Рабочий стол\IMG_20151214_152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2215874"/>
            <a:ext cx="3079736" cy="7620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95F6B-26F2-48EB-BFCC-0652D1C00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829446"/>
            <a:ext cx="2794620" cy="27946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E3B409-2772-4BE9-AE21-55DB3FF9E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1" y="2420888"/>
            <a:ext cx="4680520" cy="27174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  <p:sp>
        <p:nvSpPr>
          <p:cNvPr id="4098" name="WordArt 2" descr="1311170788_1311110903_russian-flag"/>
          <p:cNvSpPr>
            <a:spLocks noChangeArrowheads="1" noChangeShapeType="1" noTextEdit="1"/>
          </p:cNvSpPr>
          <p:nvPr/>
        </p:nvSpPr>
        <p:spPr bwMode="auto">
          <a:xfrm>
            <a:off x="2699792" y="1285860"/>
            <a:ext cx="4324350" cy="1281112"/>
          </a:xfrm>
          <a:prstGeom prst="rect">
            <a:avLst/>
          </a:prstGeom>
        </p:spPr>
        <p:txBody>
          <a:bodyPr wrap="none" fromWordArt="1">
            <a:prstTxWarp prst="textArchDown">
              <a:avLst/>
            </a:prstTxWarp>
          </a:bodyPr>
          <a:lstStyle/>
          <a:p>
            <a:pPr algn="ctr" rtl="0"/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2E2BA-3446-426D-BF6D-4E66891F628A}"/>
              </a:ext>
            </a:extLst>
          </p:cNvPr>
          <p:cNvSpPr txBox="1"/>
          <p:nvPr/>
        </p:nvSpPr>
        <p:spPr>
          <a:xfrm>
            <a:off x="1043608" y="746499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беседы: «Красная книга», «Удивительный космос», «Береги планету эту, ведь другой такой же нет»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B2F390-BF2E-4EB6-9E92-E74801794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737642"/>
            <a:ext cx="2933502" cy="4095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7DE4F4-9577-4A51-B402-136826C37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967" y="1738737"/>
            <a:ext cx="1928825" cy="24873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3A0D66-3AA8-4797-83A1-AD15AA440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7267" y="1737642"/>
            <a:ext cx="2129598" cy="30879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44" y="718498"/>
            <a:ext cx="77152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                              </a:t>
            </a:r>
            <a:r>
              <a:rPr lang="ru-RU" sz="2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Оформление патриотического уголка</a:t>
            </a:r>
            <a:endParaRPr lang="ru-RU" sz="2400" b="1" cap="none" spc="0" dirty="0">
              <a:ln w="11430"/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DejaVu Serif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М.видео\Desktop\russfla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571480"/>
            <a:ext cx="1370116" cy="9361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0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 </a:t>
            </a:r>
          </a:p>
        </p:txBody>
      </p:sp>
      <p:pic>
        <p:nvPicPr>
          <p:cNvPr id="2050" name="Picture 2" descr="C:\Users\Юрий\Desktop\IMG_20151215_131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85860"/>
            <a:ext cx="3286148" cy="3143272"/>
          </a:xfrm>
          <a:prstGeom prst="rect">
            <a:avLst/>
          </a:prstGeom>
          <a:noFill/>
        </p:spPr>
      </p:pic>
      <p:pic>
        <p:nvPicPr>
          <p:cNvPr id="2051" name="Picture 3" descr="C:\Users\Юрий\Desktop\IMG_20151215_131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714752"/>
            <a:ext cx="3571900" cy="2428892"/>
          </a:xfrm>
          <a:prstGeom prst="rect">
            <a:avLst/>
          </a:prstGeom>
          <a:noFill/>
        </p:spPr>
      </p:pic>
      <p:pic>
        <p:nvPicPr>
          <p:cNvPr id="2052" name="Picture 4" descr="C:\Users\Юрий\Desktop\IMG_20151215_131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428736"/>
            <a:ext cx="3500431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4C15B1-5DE2-4282-909F-8019C6F083C4}"/>
              </a:ext>
            </a:extLst>
          </p:cNvPr>
          <p:cNvSpPr/>
          <p:nvPr/>
        </p:nvSpPr>
        <p:spPr>
          <a:xfrm>
            <a:off x="3851920" y="2060848"/>
            <a:ext cx="42562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973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0080" y="836712"/>
            <a:ext cx="6954596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«Любовь к родному краю, родной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культуре, родной речи начинается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с малого – любви к своей семье, к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своему жилищу, к своему детскому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саду. Постепенно расширяясь, эта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любовь переходит в любовь к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родной стране, к ее истории,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 прошлому и настоящему, ко всему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человечеству»</a:t>
            </a:r>
          </a:p>
          <a:p>
            <a:pPr algn="ctr"/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DejaVu Serif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Д.С Лихачев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1640" y="1988840"/>
            <a:ext cx="720080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Воспитание гражданина и патриота своей страны, </a:t>
            </a:r>
          </a:p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формирование нравственных ценностей.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79355" y="908720"/>
            <a:ext cx="16129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ЦЕЛЬ:</a:t>
            </a:r>
            <a:endParaRPr lang="ru-RU" sz="36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DejaVu Serif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92696"/>
            <a:ext cx="703996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1. Воспитание у ребенка любви и привязанности к своей семье, дому, детскому саду, улице, городу.</a:t>
            </a:r>
          </a:p>
          <a:p>
            <a:pPr lvl="0"/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2. Формирование бережного отношения к природе и всему живому;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воспитание уважения к труду.</a:t>
            </a:r>
          </a:p>
          <a:p>
            <a:pPr lvl="0"/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3. Развитие интереса к русским традициям и промыслам.</a:t>
            </a:r>
          </a:p>
          <a:p>
            <a:pPr lvl="0"/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4.  Формирование элементарных знаний о правах человека.</a:t>
            </a:r>
          </a:p>
          <a:p>
            <a:pPr lvl="0"/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 5.  Расширение представлений о городах России</a:t>
            </a:r>
          </a:p>
          <a:p>
            <a:pPr lvl="0"/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знакомство детей с символами государства (герб, флаг, гимн);</a:t>
            </a:r>
          </a:p>
          <a:p>
            <a:pPr lvl="0"/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 6.  Развитие чувства ответственности и гордости за достижения страны.</a:t>
            </a:r>
          </a:p>
          <a:p>
            <a:pPr lvl="0"/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 7.  Формирование толерантности, чувства уважения к другим народам, их традициям</a:t>
            </a:r>
            <a:r>
              <a:rPr 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764704"/>
            <a:ext cx="5760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ЗАДАЧИ</a:t>
            </a:r>
            <a:endParaRPr lang="ru-RU" sz="40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532A57-CF35-4986-A8C6-7F4B4E9F4ECF}"/>
              </a:ext>
            </a:extLst>
          </p:cNvPr>
          <p:cNvSpPr/>
          <p:nvPr/>
        </p:nvSpPr>
        <p:spPr>
          <a:xfrm>
            <a:off x="3923928" y="155679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решаются во всех видах детской деятельности: на занятиях, в играх, в труде, в быту так как воспитывают в ребенке не только патриотические чувства, но и формируют его взаимоотношения со взрослыми и сверстниками.</a:t>
            </a:r>
          </a:p>
        </p:txBody>
      </p:sp>
    </p:spTree>
    <p:extLst>
      <p:ext uri="{BB962C8B-B14F-4D97-AF65-F5344CB8AC3E}">
        <p14:creationId xmlns:p14="http://schemas.microsoft.com/office/powerpoint/2010/main" val="3022405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5989" y="908720"/>
            <a:ext cx="73068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СИСТЕМА  И </a:t>
            </a:r>
          </a:p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ПОСЛЕДОВАТЕЛЬНОСТЬ </a:t>
            </a:r>
          </a:p>
          <a:p>
            <a:pPr algn="ctr"/>
            <a:r>
              <a:rPr lang="ru-RU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РАБОТЫ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16216" y="2852936"/>
            <a:ext cx="1944216" cy="100811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РОДНАЯ 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УЛИЦА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</a:t>
            </a: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3635896" y="4437112"/>
            <a:ext cx="1944216" cy="100811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СТРАНА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, </a:t>
            </a:r>
          </a:p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ЕЕ СТОЛИЦА, СИМВОЛИКА</a:t>
            </a:r>
          </a:p>
        </p:txBody>
      </p:sp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683568" y="4437112"/>
            <a:ext cx="1944216" cy="100811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ПРАВА И ОБЯЗАННОСТИ</a:t>
            </a:r>
          </a:p>
        </p:txBody>
      </p:sp>
      <p:sp>
        <p:nvSpPr>
          <p:cNvPr id="11" name="Скругленный прямоугольник 10">
            <a:hlinkClick r:id="rId7" action="ppaction://hlinksldjump"/>
          </p:cNvPr>
          <p:cNvSpPr/>
          <p:nvPr/>
        </p:nvSpPr>
        <p:spPr>
          <a:xfrm>
            <a:off x="3635896" y="2852936"/>
            <a:ext cx="1944216" cy="100811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ДЕТСКИЙ САД</a:t>
            </a:r>
          </a:p>
        </p:txBody>
      </p:sp>
      <p:sp>
        <p:nvSpPr>
          <p:cNvPr id="12" name="Скругленный прямоугольник 11">
            <a:hlinkClick r:id="rId8" action="ppaction://hlinksldjump"/>
          </p:cNvPr>
          <p:cNvSpPr/>
          <p:nvPr/>
        </p:nvSpPr>
        <p:spPr>
          <a:xfrm>
            <a:off x="683568" y="2852936"/>
            <a:ext cx="1944216" cy="100811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СЕМЬЯ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6460274" y="4449200"/>
            <a:ext cx="1944216" cy="100811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РОДНОЙ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</a:t>
            </a:r>
          </a:p>
        </p:txBody>
      </p:sp>
      <p:pic>
        <p:nvPicPr>
          <p:cNvPr id="1027" name="Picture 3" descr="C:\Users\М.видео\Desktop\17s.gif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657225" cy="657225"/>
          </a:xfrm>
          <a:prstGeom prst="rect">
            <a:avLst/>
          </a:prstGeom>
          <a:noFill/>
        </p:spPr>
      </p:pic>
      <p:pic>
        <p:nvPicPr>
          <p:cNvPr id="18" name="Picture 3" descr="C:\Users\М.видео\Desktop\17s.gif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164288" y="3861048"/>
            <a:ext cx="657225" cy="657225"/>
          </a:xfrm>
          <a:prstGeom prst="rect">
            <a:avLst/>
          </a:prstGeom>
          <a:noFill/>
        </p:spPr>
      </p:pic>
      <p:pic>
        <p:nvPicPr>
          <p:cNvPr id="19" name="Picture 3" descr="C:\Users\М.видео\Desktop\17s.gif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657225" cy="657225"/>
          </a:xfrm>
          <a:prstGeom prst="rect">
            <a:avLst/>
          </a:prstGeom>
          <a:noFill/>
        </p:spPr>
      </p:pic>
      <p:pic>
        <p:nvPicPr>
          <p:cNvPr id="20" name="Picture 3" descr="C:\Users\М.видео\Desktop\17s.gif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740218" y="4597216"/>
            <a:ext cx="657225" cy="657225"/>
          </a:xfrm>
          <a:prstGeom prst="rect">
            <a:avLst/>
          </a:prstGeom>
          <a:noFill/>
        </p:spPr>
      </p:pic>
      <p:pic>
        <p:nvPicPr>
          <p:cNvPr id="21" name="Picture 3" descr="C:\Users\М.видео\Desktop\17s.gif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915816" y="4581128"/>
            <a:ext cx="657225" cy="65722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F62BD7-3CAA-4457-BBD5-840BD4ABABAB}"/>
              </a:ext>
            </a:extLst>
          </p:cNvPr>
          <p:cNvSpPr txBox="1"/>
          <p:nvPr/>
        </p:nvSpPr>
        <p:spPr>
          <a:xfrm>
            <a:off x="7020272" y="63813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вперед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1055F2-7383-45E6-83DC-041C3917C94D}"/>
              </a:ext>
            </a:extLst>
          </p:cNvPr>
          <p:cNvSpPr/>
          <p:nvPr/>
        </p:nvSpPr>
        <p:spPr>
          <a:xfrm>
            <a:off x="3707904" y="10527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семья.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ребёнка начинается с семьи.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беседах дети рассказывают о своей семье, семейных историях, традициях.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2B79C2-0926-40D2-BBB7-468736C93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896" y="2385177"/>
            <a:ext cx="2032008" cy="20876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6979E8-5399-4C6D-8947-B45185C92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0159">
            <a:off x="5737915" y="2637602"/>
            <a:ext cx="2591456" cy="20982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392904-474A-41BE-947B-35F5244F0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4472822"/>
            <a:ext cx="2692896" cy="1584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537AA-7669-4060-A451-4D186C2ACDCD}"/>
              </a:ext>
            </a:extLst>
          </p:cNvPr>
          <p:cNvSpPr txBox="1"/>
          <p:nvPr/>
        </p:nvSpPr>
        <p:spPr>
          <a:xfrm>
            <a:off x="6876256" y="63813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назад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7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BBAA91-71D9-447F-87F6-20936C903B99}"/>
              </a:ext>
            </a:extLst>
          </p:cNvPr>
          <p:cNvSpPr txBox="1"/>
          <p:nvPr/>
        </p:nvSpPr>
        <p:spPr>
          <a:xfrm>
            <a:off x="4499992" y="83671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B1F21C-3772-4FFC-B0F6-2F2A261B3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068" y="1234510"/>
            <a:ext cx="2376264" cy="19521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DA260B-15AC-4D46-9FC9-D1A33046C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068" y="3861048"/>
            <a:ext cx="2376264" cy="17553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DD0091-488C-4F84-BC2C-B650F4CF6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646147"/>
            <a:ext cx="2520280" cy="1755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27B48-0A92-4170-A8B7-EE218EC95296}"/>
              </a:ext>
            </a:extLst>
          </p:cNvPr>
          <p:cNvSpPr txBox="1"/>
          <p:nvPr/>
        </p:nvSpPr>
        <p:spPr>
          <a:xfrm>
            <a:off x="6732240" y="65253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назад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15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9CD6D-0D8B-4EA2-B1AD-D0D8A9A72861}"/>
              </a:ext>
            </a:extLst>
          </p:cNvPr>
          <p:cNvSpPr txBox="1"/>
          <p:nvPr/>
        </p:nvSpPr>
        <p:spPr>
          <a:xfrm>
            <a:off x="4788024" y="90872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улица, район.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C5CA64-602F-4EFE-A19F-E861E379F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374383"/>
            <a:ext cx="3973262" cy="27664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FABC57-6405-4B46-9E21-52439822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254213"/>
            <a:ext cx="1813022" cy="21201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C8E32B-CB8B-422B-B0BA-35CDC7DC3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224870"/>
            <a:ext cx="1813022" cy="2149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B12EA-8E37-4F34-93A7-0403600A50A7}"/>
              </a:ext>
            </a:extLst>
          </p:cNvPr>
          <p:cNvSpPr txBox="1"/>
          <p:nvPr/>
        </p:nvSpPr>
        <p:spPr>
          <a:xfrm>
            <a:off x="6948264" y="64533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назад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076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578</Words>
  <Application>Microsoft Office PowerPoint</Application>
  <PresentationFormat>Экран (4:3)</PresentationFormat>
  <Paragraphs>79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DejaVu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Ириночка</dc:creator>
  <cp:lastModifiedBy>Альбина Маннанова</cp:lastModifiedBy>
  <cp:revision>212</cp:revision>
  <dcterms:created xsi:type="dcterms:W3CDTF">2013-04-17T06:00:40Z</dcterms:created>
  <dcterms:modified xsi:type="dcterms:W3CDTF">2020-03-12T07:01:49Z</dcterms:modified>
</cp:coreProperties>
</file>