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79" r:id="rId9"/>
    <p:sldId id="278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737" autoAdjust="0"/>
  </p:normalViewPr>
  <p:slideViewPr>
    <p:cSldViewPr>
      <p:cViewPr varScale="1">
        <p:scale>
          <a:sx n="91" d="100"/>
          <a:sy n="91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88DC-EB3E-4EC5-BDD8-BB9963ACA8E1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90502-21C7-4A6A-86A2-871D53A24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62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46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62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1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42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9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2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3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7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522D-863D-4CD8-8874-A859D0A680F5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579A-8E4A-4585-A3DF-A1C43157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29872" cy="99412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Система работы учреждения образования по профориентации учащихся.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ФЕДЕРАЛЬНЫЙ УРОВЕНЬ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1" y="2515625"/>
            <a:ext cx="2160240" cy="2693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438" y="2525109"/>
            <a:ext cx="2160240" cy="26934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942" y="2525109"/>
            <a:ext cx="2158427" cy="26934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349" y="2515624"/>
            <a:ext cx="2018914" cy="269349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9737" y="2752939"/>
            <a:ext cx="19979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PT Sans"/>
              </a:rPr>
              <a:t>Федеральная стратегическая инициатива "Кадры будущего для регионов".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40190" y="2752939"/>
            <a:ext cx="230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PT Sans"/>
              </a:rPr>
              <a:t> Проект по ранней профессиональной ориентации "Билет в будущее".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28293" y="2701958"/>
            <a:ext cx="21584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PT Sans"/>
              </a:rPr>
              <a:t>Проект "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ПроеКТОриЯ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" - интернет-портал для организации </a:t>
            </a:r>
            <a:r>
              <a:rPr lang="ru-RU" dirty="0" err="1">
                <a:solidFill>
                  <a:srgbClr val="333333"/>
                </a:solidFill>
                <a:latin typeface="PT Sans"/>
              </a:rPr>
              <a:t>профориентационных</a:t>
            </a:r>
            <a:r>
              <a:rPr lang="ru-RU" dirty="0">
                <a:solidFill>
                  <a:srgbClr val="333333"/>
                </a:solidFill>
                <a:latin typeface="PT Sans"/>
              </a:rPr>
              <a:t> онлайн-мероприятий "Всероссийские открытые уроки".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40851" y="2706007"/>
            <a:ext cx="1952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YS Text"/>
              </a:rPr>
              <a:t>Всероссийский конкурс для </a:t>
            </a: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YS Text"/>
              </a:rPr>
              <a:t>школьников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 </a:t>
            </a: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YS Text"/>
              </a:rPr>
              <a:t>«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Большая </a:t>
            </a:r>
            <a:endParaRPr lang="ru-RU" dirty="0" smtClean="0">
              <a:solidFill>
                <a:srgbClr val="333333"/>
              </a:solidFill>
              <a:latin typeface="YS Text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YS Text"/>
              </a:rPr>
              <a:t>перемена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3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/>
              <a:t>Вопрос </a:t>
            </a:r>
            <a:r>
              <a:rPr lang="ru-RU" sz="4800" b="1" dirty="0">
                <a:solidFill>
                  <a:srgbClr val="0070C0"/>
                </a:solidFill>
              </a:rPr>
              <a:t>«Кем быть?» </a:t>
            </a:r>
          </a:p>
          <a:p>
            <a:pPr marL="0" indent="0" algn="ctr">
              <a:buNone/>
            </a:pPr>
            <a:r>
              <a:rPr lang="ru-RU" sz="4800" b="1" dirty="0"/>
              <a:t>должен опираться на вопросы: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</a:rPr>
              <a:t>«Каким быть?» </a:t>
            </a:r>
            <a:r>
              <a:rPr lang="ru-RU" sz="4800" b="1" dirty="0"/>
              <a:t>и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0070C0"/>
                </a:solidFill>
              </a:rPr>
              <a:t>«Зачем быть?»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15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9807" y="3842105"/>
            <a:ext cx="2024047" cy="26885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2492896"/>
            <a:ext cx="2006785" cy="2693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806" y="993731"/>
            <a:ext cx="2024047" cy="26934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896" y="2492893"/>
            <a:ext cx="1997495" cy="26934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435" y="2492894"/>
            <a:ext cx="2018914" cy="2693495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61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МУНИЦИПАЛЬНЫЙ </a:t>
            </a:r>
            <a:r>
              <a:rPr lang="ru-RU" b="1" dirty="0"/>
              <a:t>УРОВЕНЬ</a:t>
            </a:r>
            <a:br>
              <a:rPr lang="ru-RU" b="1" dirty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38896" y="2519670"/>
            <a:ext cx="1997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ГКУ ЯНАО </a:t>
            </a:r>
            <a:r>
              <a:rPr lang="ru-RU" sz="1400" b="1" dirty="0" smtClean="0"/>
              <a:t>«Центр занятости населения». </a:t>
            </a:r>
          </a:p>
          <a:p>
            <a:r>
              <a:rPr lang="ru-RU" sz="1400" dirty="0" err="1" smtClean="0"/>
              <a:t>Профориентационное</a:t>
            </a:r>
            <a:r>
              <a:rPr lang="ru-RU" sz="1400" dirty="0" smtClean="0"/>
              <a:t> мероприятие «Ярмарка </a:t>
            </a:r>
            <a:r>
              <a:rPr lang="ru-RU" sz="1400" dirty="0"/>
              <a:t>учебных </a:t>
            </a:r>
            <a:r>
              <a:rPr lang="ru-RU" sz="1400" dirty="0" smtClean="0"/>
              <a:t>мест» - знакомство учащихся с условиями поступления и обучения в профессиональных учебных заведениях </a:t>
            </a:r>
            <a:r>
              <a:rPr lang="ru-RU" sz="1400" dirty="0" err="1" smtClean="0"/>
              <a:t>города,региона</a:t>
            </a:r>
            <a:r>
              <a:rPr lang="ru-RU" sz="1400" dirty="0" smtClean="0"/>
              <a:t>, страны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51433" y="2522738"/>
            <a:ext cx="20106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Городская общественная организация </a:t>
            </a:r>
            <a:r>
              <a:rPr lang="ru-RU" sz="1400" b="1" dirty="0" smtClean="0"/>
              <a:t>«Лига </a:t>
            </a:r>
            <a:r>
              <a:rPr lang="ru-RU" sz="1400" b="1" dirty="0"/>
              <a:t>отцов</a:t>
            </a:r>
            <a:r>
              <a:rPr lang="ru-RU" sz="1400" dirty="0"/>
              <a:t>: мужское слово в образовании и </a:t>
            </a:r>
            <a:r>
              <a:rPr lang="ru-RU" sz="1400" dirty="0" smtClean="0"/>
              <a:t>воспитании».</a:t>
            </a:r>
          </a:p>
          <a:p>
            <a:r>
              <a:rPr lang="ru-RU" sz="1400" dirty="0" smtClean="0"/>
              <a:t>Городской чемпионат </a:t>
            </a:r>
            <a:r>
              <a:rPr lang="ru-RU" sz="1400" dirty="0"/>
              <a:t>по </a:t>
            </a:r>
            <a:r>
              <a:rPr lang="ru-RU" sz="1400" dirty="0" err="1"/>
              <a:t>Cubоro</a:t>
            </a:r>
            <a:r>
              <a:rPr lang="ru-RU" sz="1400" dirty="0"/>
              <a:t>-конструированию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0" y="2519670"/>
            <a:ext cx="21052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Управление по делам семьи и </a:t>
            </a:r>
            <a:r>
              <a:rPr lang="ru-RU" sz="1400" b="1" dirty="0" smtClean="0"/>
              <a:t>молодежи. </a:t>
            </a:r>
            <a:r>
              <a:rPr lang="ru-RU" sz="1400" dirty="0" smtClean="0"/>
              <a:t>Проект «Карьера</a:t>
            </a:r>
            <a:r>
              <a:rPr lang="en-US" sz="1400" dirty="0"/>
              <a:t>START/89</a:t>
            </a:r>
            <a:r>
              <a:rPr lang="en-US" sz="1400" dirty="0" smtClean="0"/>
              <a:t>»</a:t>
            </a:r>
            <a:r>
              <a:rPr lang="ru-RU" sz="1400" dirty="0" smtClean="0"/>
              <a:t> - </a:t>
            </a:r>
            <a:r>
              <a:rPr lang="ru-RU" sz="1400" dirty="0"/>
              <a:t>моделирования будущей профессии </a:t>
            </a:r>
            <a:r>
              <a:rPr lang="ru-RU" sz="1400" dirty="0" smtClean="0"/>
              <a:t>через профессиональные пробы, </a:t>
            </a:r>
            <a:r>
              <a:rPr lang="ru-RU" sz="1400" dirty="0" err="1" smtClean="0"/>
              <a:t>профориентационная</a:t>
            </a:r>
            <a:r>
              <a:rPr lang="ru-RU" sz="1400" dirty="0" smtClean="0"/>
              <a:t> </a:t>
            </a:r>
            <a:r>
              <a:rPr lang="ru-RU" sz="1400" dirty="0"/>
              <a:t>игра «</a:t>
            </a:r>
            <a:r>
              <a:rPr lang="en-US" sz="1400" dirty="0"/>
              <a:t>DGEFF</a:t>
            </a:r>
            <a:r>
              <a:rPr lang="ru-RU" sz="1400" dirty="0"/>
              <a:t>А</a:t>
            </a:r>
            <a:r>
              <a:rPr lang="ru-RU" sz="1400" dirty="0" smtClean="0"/>
              <a:t>» - планирование своего будущего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499804" y="938621"/>
            <a:ext cx="214062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/>
              <a:t>НКПИТ: </a:t>
            </a:r>
            <a:r>
              <a:rPr lang="ru-RU" sz="1300" dirty="0" smtClean="0"/>
              <a:t>«</a:t>
            </a:r>
            <a:r>
              <a:rPr lang="ru-RU" sz="1300" dirty="0" err="1" smtClean="0"/>
              <a:t>Абилимпикс</a:t>
            </a:r>
            <a:r>
              <a:rPr lang="ru-RU" sz="1300" dirty="0"/>
              <a:t>»</a:t>
            </a:r>
          </a:p>
          <a:p>
            <a:r>
              <a:rPr lang="ru-RU" sz="1300" dirty="0" smtClean="0"/>
              <a:t>соревнования </a:t>
            </a:r>
            <a:r>
              <a:rPr lang="ru-RU" sz="1300" dirty="0"/>
              <a:t>по профессиональному мастерству </a:t>
            </a:r>
            <a:r>
              <a:rPr lang="ru-RU" sz="1300" dirty="0" smtClean="0"/>
              <a:t>среди инвалидов, </a:t>
            </a:r>
          </a:p>
          <a:p>
            <a:r>
              <a:rPr lang="en-US" sz="1300" dirty="0" err="1" smtClean="0"/>
              <a:t>WorldSkills</a:t>
            </a:r>
            <a:r>
              <a:rPr lang="en-US" sz="1300" dirty="0" smtClean="0"/>
              <a:t> Russia</a:t>
            </a:r>
            <a:r>
              <a:rPr lang="ru-RU" sz="1300" dirty="0"/>
              <a:t> региональный </a:t>
            </a:r>
            <a:r>
              <a:rPr lang="ru-RU" sz="1300" dirty="0" smtClean="0"/>
              <a:t>чемпионат «Молодые профессионалы», </a:t>
            </a:r>
          </a:p>
          <a:p>
            <a:r>
              <a:rPr lang="ru-RU" sz="1300" dirty="0" smtClean="0"/>
              <a:t>«Матрица успеха» -образовательный </a:t>
            </a:r>
            <a:r>
              <a:rPr lang="ru-RU" sz="1300" dirty="0"/>
              <a:t>форум профессиональной ориентации, </a:t>
            </a:r>
            <a:r>
              <a:rPr lang="ru-RU" sz="1300" dirty="0" smtClean="0"/>
              <a:t>проект </a:t>
            </a:r>
            <a:r>
              <a:rPr lang="ru-RU" sz="1300" dirty="0"/>
              <a:t>«Первая профессия»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99803" y="3886831"/>
            <a:ext cx="2024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Ноябрьский институт нефти и </a:t>
            </a:r>
            <a:r>
              <a:rPr lang="ru-RU" sz="1400" b="1" dirty="0" smtClean="0"/>
              <a:t>газа </a:t>
            </a:r>
            <a:r>
              <a:rPr lang="ru-RU" sz="1400" dirty="0" smtClean="0"/>
              <a:t>(филиал ТИУ).</a:t>
            </a:r>
          </a:p>
          <a:p>
            <a:r>
              <a:rPr lang="ru-RU" sz="1400" dirty="0" smtClean="0"/>
              <a:t>Проект на базе школ «Индустриальные </a:t>
            </a:r>
            <a:r>
              <a:rPr lang="ru-RU" sz="1400" dirty="0"/>
              <a:t>классы</a:t>
            </a:r>
            <a:r>
              <a:rPr lang="ru-RU" sz="1400" dirty="0" smtClean="0"/>
              <a:t>», </a:t>
            </a:r>
          </a:p>
          <a:p>
            <a:r>
              <a:rPr lang="ru-RU" sz="1400" dirty="0" smtClean="0"/>
              <a:t>«</a:t>
            </a:r>
            <a:r>
              <a:rPr lang="ru-RU" sz="1400" dirty="0"/>
              <a:t>День</a:t>
            </a:r>
            <a:r>
              <a:rPr lang="ru-RU" sz="1400" dirty="0" smtClean="0"/>
              <a:t> открытых дверей» – расширение представлений учащихся об условиях и возможностях обучения.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747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43" y="1258876"/>
            <a:ext cx="4082841" cy="5482491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607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УРОВЕНЬ СИСТЕМЫ ОБРАЗОВАНИЯ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2373" y="612546"/>
            <a:ext cx="4048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МБУ ДО «Центр интеллектуального развития </a:t>
            </a:r>
            <a:r>
              <a:rPr lang="ru-RU" b="1" dirty="0" err="1"/>
              <a:t>Ювента</a:t>
            </a:r>
            <a:r>
              <a:rPr lang="ru-RU" b="1" dirty="0"/>
              <a:t>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78451" y="1224842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Клуб </a:t>
            </a:r>
            <a:r>
              <a:rPr lang="ru-RU" b="1" dirty="0" smtClean="0"/>
              <a:t>Профи</a:t>
            </a:r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0684" y="1553505"/>
            <a:ext cx="40828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эффективной системы выявления, поддержки и развития способностей и талантов у молодежи, направленной на самоопределение и профессиональную ориентацию.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2373" y="3030833"/>
            <a:ext cx="40483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Проведение </a:t>
            </a:r>
            <a:r>
              <a:rPr lang="ru-RU" dirty="0"/>
              <a:t>институциональных и городских </a:t>
            </a:r>
            <a:r>
              <a:rPr lang="ru-RU" dirty="0" err="1"/>
              <a:t>профориентационных</a:t>
            </a:r>
            <a:r>
              <a:rPr lang="ru-RU" dirty="0"/>
              <a:t> тренингов и мастер-классов в формате </a:t>
            </a:r>
            <a:r>
              <a:rPr lang="ru-RU" dirty="0" smtClean="0"/>
              <a:t>профессиональных проб по направлениям: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9603" y="4508161"/>
            <a:ext cx="40483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 </a:t>
            </a:r>
            <a:r>
              <a:rPr lang="ru-RU" dirty="0" smtClean="0"/>
              <a:t>Фотография </a:t>
            </a:r>
            <a:r>
              <a:rPr lang="ru-RU" dirty="0"/>
              <a:t>и видеомонтаж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-  </a:t>
            </a:r>
            <a:r>
              <a:rPr lang="ru-RU" dirty="0"/>
              <a:t>Мультипликация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 </a:t>
            </a:r>
            <a:r>
              <a:rPr lang="ru-RU" dirty="0"/>
              <a:t>Конструирование CUBORO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 </a:t>
            </a:r>
            <a:r>
              <a:rPr lang="ru-RU" dirty="0"/>
              <a:t>Креативное программирование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 </a:t>
            </a:r>
            <a:r>
              <a:rPr lang="ru-RU" dirty="0" err="1" smtClean="0"/>
              <a:t>Легоконструирование</a:t>
            </a:r>
            <a:r>
              <a:rPr lang="ru-RU" dirty="0" smtClean="0"/>
              <a:t> </a:t>
            </a:r>
            <a:r>
              <a:rPr lang="ru-RU" dirty="0"/>
              <a:t>и робототехника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 Объединение </a:t>
            </a:r>
            <a:r>
              <a:rPr lang="ru-RU" dirty="0"/>
              <a:t>ВОД «Волонтеры-медики»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81" y="1258876"/>
            <a:ext cx="4078577" cy="5482492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4781880" y="641222"/>
            <a:ext cx="4076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МБУ ДО </a:t>
            </a:r>
            <a:r>
              <a:rPr lang="ru-RU" b="1" dirty="0" smtClean="0"/>
              <a:t>«Центр </a:t>
            </a:r>
            <a:r>
              <a:rPr lang="ru-RU" b="1" dirty="0"/>
              <a:t>детского </a:t>
            </a:r>
            <a:r>
              <a:rPr lang="ru-RU" b="1" dirty="0" smtClean="0"/>
              <a:t>творчества»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775182" y="1266637"/>
            <a:ext cx="40828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Дополнительная общеразвивающая программа художественной направленности «</a:t>
            </a:r>
            <a:r>
              <a:rPr lang="ru-RU" dirty="0" err="1"/>
              <a:t>Profi</a:t>
            </a:r>
            <a:r>
              <a:rPr lang="ru-RU" dirty="0"/>
              <a:t>-СТАРТ» ориентирована на раннюю профориентацию учащихся среднего звена. Программа содержит шесть образовательных модулей</a:t>
            </a:r>
            <a:r>
              <a:rPr lang="ru-RU" dirty="0" smtClean="0"/>
              <a:t>:</a:t>
            </a:r>
          </a:p>
          <a:p>
            <a:r>
              <a:rPr lang="ru-RU" dirty="0"/>
              <a:t>«Бренд-дизайн</a:t>
            </a:r>
            <a:r>
              <a:rPr lang="ru-RU" dirty="0" smtClean="0"/>
              <a:t>»</a:t>
            </a:r>
          </a:p>
          <a:p>
            <a:r>
              <a:rPr lang="ru-RU" dirty="0"/>
              <a:t>«Дизайн игрушек</a:t>
            </a:r>
            <a:r>
              <a:rPr lang="ru-RU" dirty="0" smtClean="0"/>
              <a:t>»</a:t>
            </a:r>
          </a:p>
          <a:p>
            <a:r>
              <a:rPr lang="ru-RU" dirty="0"/>
              <a:t>«Ландшафтный дизайн</a:t>
            </a:r>
            <a:r>
              <a:rPr lang="ru-RU" dirty="0" smtClean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Антиквариатика</a:t>
            </a:r>
            <a:r>
              <a:rPr lang="ru-RU" dirty="0" smtClean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Ювелирочка</a:t>
            </a:r>
            <a:r>
              <a:rPr lang="ru-RU" dirty="0" smtClean="0"/>
              <a:t>»</a:t>
            </a:r>
          </a:p>
          <a:p>
            <a:r>
              <a:rPr lang="ru-RU" dirty="0"/>
              <a:t>«Быть в тренде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Театра </a:t>
            </a:r>
            <a:r>
              <a:rPr lang="ru-RU" dirty="0"/>
              <a:t>моды «Брусника</a:t>
            </a:r>
            <a:r>
              <a:rPr lang="ru-RU" dirty="0" smtClean="0"/>
              <a:t>» - это</a:t>
            </a:r>
            <a:endParaRPr lang="ru-RU" dirty="0"/>
          </a:p>
          <a:p>
            <a:r>
              <a:rPr lang="ru-RU" dirty="0" smtClean="0"/>
              <a:t>создание </a:t>
            </a:r>
            <a:r>
              <a:rPr lang="ru-RU" dirty="0"/>
              <a:t>условий для раскрытия творческого потенциала, профессионального и социального самоопределения </a:t>
            </a:r>
            <a:r>
              <a:rPr lang="ru-RU" dirty="0" smtClean="0"/>
              <a:t>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34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023" y="3924928"/>
            <a:ext cx="2390769" cy="26885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23" y="997924"/>
            <a:ext cx="2390769" cy="26934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992105"/>
            <a:ext cx="2448272" cy="26763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992106"/>
            <a:ext cx="2534785" cy="269512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61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ШКОЛЬНЫЙ </a:t>
            </a:r>
            <a:r>
              <a:rPr lang="ru-RU" b="1" dirty="0"/>
              <a:t>УРОВЕНЬ</a:t>
            </a:r>
            <a:br>
              <a:rPr lang="ru-RU" b="1" dirty="0"/>
            </a:b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924928"/>
            <a:ext cx="2448271" cy="269466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80271" y="3875497"/>
            <a:ext cx="24482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«Школьные новости» </a:t>
            </a:r>
            <a:r>
              <a:rPr lang="ru-RU" dirty="0"/>
              <a:t>пресс-центра «Перспектива</a:t>
            </a:r>
            <a:r>
              <a:rPr lang="ru-RU" dirty="0" smtClean="0"/>
              <a:t>» - регулярная рубрика в школьной группе социальной сети </a:t>
            </a:r>
            <a:r>
              <a:rPr lang="ru-RU" dirty="0" err="1" smtClean="0"/>
              <a:t>Инстаграм</a:t>
            </a:r>
            <a:r>
              <a:rPr lang="ru-RU" dirty="0" smtClean="0"/>
              <a:t>, которую готовят и снимают старшеклассники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1043838"/>
            <a:ext cx="24482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Волонтерская деятельность </a:t>
            </a:r>
            <a:r>
              <a:rPr lang="ru-RU" dirty="0"/>
              <a:t>ДМОДО «Орленок» развивает личностные качества </a:t>
            </a:r>
            <a:r>
              <a:rPr lang="ru-RU" dirty="0" smtClean="0"/>
              <a:t>ребят</a:t>
            </a:r>
            <a:r>
              <a:rPr lang="ru-RU" dirty="0"/>
              <a:t>, </a:t>
            </a:r>
            <a:r>
              <a:rPr lang="ru-RU" dirty="0" smtClean="0"/>
              <a:t>всего в </a:t>
            </a:r>
            <a:r>
              <a:rPr lang="ru-RU" dirty="0"/>
              <a:t>детскую организацию входит 144 ученика.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00190" y="992105"/>
            <a:ext cx="25347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Информирование </a:t>
            </a:r>
            <a:r>
              <a:rPr lang="ru-RU" dirty="0" smtClean="0"/>
              <a:t>через АИС «</a:t>
            </a:r>
            <a:r>
              <a:rPr lang="ru-RU" dirty="0"/>
              <a:t>Сетевой город Образование</a:t>
            </a:r>
            <a:r>
              <a:rPr lang="ru-RU" dirty="0" smtClean="0"/>
              <a:t>», стенды, электронные экраны, через встречи </a:t>
            </a:r>
            <a:r>
              <a:rPr lang="ru-RU" dirty="0"/>
              <a:t>учащихся </a:t>
            </a:r>
            <a:r>
              <a:rPr lang="ru-RU" dirty="0" smtClean="0"/>
              <a:t>и родителей с представителями </a:t>
            </a:r>
            <a:r>
              <a:rPr lang="ru-RU" dirty="0"/>
              <a:t>ВУЗов и </a:t>
            </a:r>
            <a:r>
              <a:rPr lang="ru-RU" dirty="0" err="1" smtClean="0"/>
              <a:t>СУЗов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730" y="3908783"/>
            <a:ext cx="2389839" cy="269466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221269" y="3853005"/>
            <a:ext cx="2813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Психологическое </a:t>
            </a:r>
            <a:r>
              <a:rPr lang="ru-RU" sz="1700" dirty="0"/>
              <a:t>сопровождение профориентации учащихся: </a:t>
            </a:r>
            <a:r>
              <a:rPr lang="ru-RU" sz="1700" dirty="0" smtClean="0"/>
              <a:t>диагностика, </a:t>
            </a:r>
            <a:r>
              <a:rPr lang="ru-RU" sz="1700" dirty="0"/>
              <a:t>консультирование, просвещение и </a:t>
            </a:r>
            <a:r>
              <a:rPr lang="ru-RU" sz="1700" dirty="0" smtClean="0"/>
              <a:t>информирование; занятия </a:t>
            </a:r>
            <a:r>
              <a:rPr lang="ru-RU" sz="1700" dirty="0"/>
              <a:t>по программе внеурочной деятельности «Азбука профориентации XXI века».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44730" y="3903907"/>
            <a:ext cx="23898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Профориентация через защиту </a:t>
            </a:r>
            <a:r>
              <a:rPr lang="ru-RU" dirty="0"/>
              <a:t>ученических проектов – проект является важнейшим из элементов саморазвития личности учащихся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102" y="1043838"/>
            <a:ext cx="240544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Мероприятия</a:t>
            </a:r>
            <a:r>
              <a:rPr lang="ru-RU" sz="1700" dirty="0"/>
              <a:t>: «Ученик года», «Дебаты», «День самоуправления», туристический слет, День здоровья, в этом году участвовали в региональном </a:t>
            </a:r>
            <a:r>
              <a:rPr lang="ru-RU" sz="1700" dirty="0" err="1"/>
              <a:t>фотоквесте</a:t>
            </a:r>
            <a:r>
              <a:rPr lang="ru-RU" sz="1700" dirty="0"/>
              <a:t> «Твой профессиональный старт» </a:t>
            </a:r>
          </a:p>
        </p:txBody>
      </p:sp>
    </p:spTree>
    <p:extLst>
      <p:ext uri="{BB962C8B-B14F-4D97-AF65-F5344CB8AC3E}">
        <p14:creationId xmlns:p14="http://schemas.microsoft.com/office/powerpoint/2010/main" val="54709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Роль родителей в профессиональном самоопределении ребёнка.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0070C0"/>
                </a:solidFill>
              </a:rPr>
              <a:t>РОДИТЕЛЬ -</a:t>
            </a:r>
          </a:p>
          <a:p>
            <a:pPr marL="0" indent="0" algn="ctr">
              <a:buNone/>
            </a:pPr>
            <a:r>
              <a:rPr lang="ru-RU" sz="3400" i="1" dirty="0"/>
              <a:t>единственный участник процесса взросления ребенка, который истинно желает ему успеха. </a:t>
            </a:r>
          </a:p>
          <a:p>
            <a:pPr marL="0" indent="0" algn="ctr">
              <a:buNone/>
            </a:pPr>
            <a:r>
              <a:rPr lang="ru-RU" sz="3400" b="1" dirty="0">
                <a:solidFill>
                  <a:srgbClr val="0070C0"/>
                </a:solidFill>
              </a:rPr>
              <a:t>Только родитель </a:t>
            </a:r>
            <a:r>
              <a:rPr lang="ru-RU" sz="3400" i="1" dirty="0"/>
              <a:t>имеет рычаги влияния против негативного воздействия на ребенка, </a:t>
            </a:r>
            <a:r>
              <a:rPr lang="ru-RU" sz="3400" i="1" dirty="0" smtClean="0"/>
              <a:t>так </a:t>
            </a:r>
            <a:r>
              <a:rPr lang="ru-RU" sz="3400" i="1" dirty="0"/>
              <a:t>как до 15 лет не сформировано </a:t>
            </a:r>
            <a:r>
              <a:rPr lang="ru-RU" sz="3400" i="1" dirty="0" smtClean="0"/>
              <a:t>критичное мышление</a:t>
            </a:r>
            <a:r>
              <a:rPr lang="ru-RU" sz="3400" i="1" dirty="0"/>
              <a:t>.</a:t>
            </a:r>
          </a:p>
          <a:p>
            <a:pPr marL="0" indent="0" algn="ctr">
              <a:buNone/>
            </a:pPr>
            <a:r>
              <a:rPr lang="ru-RU" sz="3400" b="1" dirty="0">
                <a:solidFill>
                  <a:srgbClr val="0070C0"/>
                </a:solidFill>
              </a:rPr>
              <a:t>Авторитет есть </a:t>
            </a:r>
            <a:r>
              <a:rPr lang="ru-RU" sz="3400" i="1" dirty="0"/>
              <a:t>тогда, когда взрослый может помочь ребенку.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24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Как помочь ребенку сделать правильный выбор </a:t>
            </a:r>
            <a:r>
              <a:rPr lang="ru-RU" sz="3600" b="1" dirty="0">
                <a:solidFill>
                  <a:srgbClr val="0070C0"/>
                </a:solidFill>
              </a:rPr>
              <a:t>будущей </a:t>
            </a:r>
            <a:r>
              <a:rPr lang="ru-RU" sz="3600" b="1" dirty="0" smtClean="0">
                <a:solidFill>
                  <a:srgbClr val="0070C0"/>
                </a:solidFill>
              </a:rPr>
              <a:t>профессии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Развивать </a:t>
            </a:r>
            <a:r>
              <a:rPr lang="ru-RU" b="1" i="1" dirty="0"/>
              <a:t>осознанность, которая равна мотиву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</a:rPr>
              <a:t>любопытство –любознательность- </a:t>
            </a:r>
            <a:r>
              <a:rPr lang="ru-RU" i="1" dirty="0" smtClean="0">
                <a:solidFill>
                  <a:srgbClr val="002060"/>
                </a:solidFill>
              </a:rPr>
              <a:t>познавательный </a:t>
            </a:r>
            <a:r>
              <a:rPr lang="ru-RU" i="1" dirty="0">
                <a:solidFill>
                  <a:srgbClr val="002060"/>
                </a:solidFill>
              </a:rPr>
              <a:t>интерес – исследовательский </a:t>
            </a:r>
            <a:r>
              <a:rPr lang="ru-RU" i="1" dirty="0" smtClean="0">
                <a:solidFill>
                  <a:srgbClr val="002060"/>
                </a:solidFill>
              </a:rPr>
              <a:t>интерес -  познавательная </a:t>
            </a:r>
            <a:r>
              <a:rPr lang="ru-RU" i="1" dirty="0">
                <a:solidFill>
                  <a:srgbClr val="002060"/>
                </a:solidFill>
              </a:rPr>
              <a:t>мотивация - мотив деятельности</a:t>
            </a:r>
          </a:p>
          <a:p>
            <a:pPr marL="0" indent="0" algn="ctr">
              <a:buNone/>
            </a:pPr>
            <a:r>
              <a:rPr lang="ru-RU" b="1" i="1" dirty="0"/>
              <a:t>Развивать коммуникацию с ребенком</a:t>
            </a:r>
          </a:p>
          <a:p>
            <a:pPr marL="0" indent="0" algn="ctr">
              <a:buNone/>
            </a:pPr>
            <a:r>
              <a:rPr lang="ru-RU" b="1" i="1" dirty="0"/>
              <a:t>через развитие эмоционального интеллекта и установление партнерских отношений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87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Как помочь ребенку сделать </a:t>
            </a:r>
            <a:r>
              <a:rPr lang="ru-RU" sz="4000" b="1" dirty="0">
                <a:solidFill>
                  <a:srgbClr val="0070C0"/>
                </a:solidFill>
              </a:rPr>
              <a:t>правильный</a:t>
            </a:r>
            <a:r>
              <a:rPr lang="ru-RU" b="1" dirty="0">
                <a:solidFill>
                  <a:srgbClr val="0070C0"/>
                </a:solidFill>
              </a:rPr>
              <a:t> выбор будущей профессии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ru-RU" b="1" i="1" dirty="0" smtClean="0"/>
              <a:t>Наблюдение </a:t>
            </a:r>
            <a:endParaRPr lang="ru-RU" b="1" i="1" dirty="0"/>
          </a:p>
          <a:p>
            <a:pPr marL="0" indent="0">
              <a:buNone/>
            </a:pPr>
            <a:r>
              <a:rPr lang="ru-RU" i="1" dirty="0"/>
              <a:t>Регулярно наблюдать и записывать, затем анализировать и подсчитывать количество упоминаний деятельности – выявляется истинный интерес и мнимый.</a:t>
            </a:r>
          </a:p>
          <a:p>
            <a:pPr marL="0" indent="0">
              <a:buNone/>
            </a:pPr>
            <a:r>
              <a:rPr lang="ru-RU" i="1" dirty="0"/>
              <a:t>2. </a:t>
            </a:r>
            <a:r>
              <a:rPr lang="ru-RU" b="1" i="1" dirty="0"/>
              <a:t>Погружение</a:t>
            </a:r>
          </a:p>
          <a:p>
            <a:pPr marL="0" indent="0">
              <a:buNone/>
            </a:pPr>
            <a:r>
              <a:rPr lang="ru-RU" i="1" dirty="0"/>
              <a:t>Организовать знакомство с выявленной деятельностью, начиная со сбора информации (мнимый интерес пройдет, истинный останется). Затем организовать участие в конкурсах, курсах, проектах.</a:t>
            </a:r>
          </a:p>
          <a:p>
            <a:pPr marL="0" indent="0">
              <a:buNone/>
            </a:pPr>
            <a:r>
              <a:rPr lang="ru-RU" i="1" dirty="0"/>
              <a:t>3. </a:t>
            </a:r>
            <a:r>
              <a:rPr lang="ru-RU" b="1" i="1" dirty="0"/>
              <a:t>Пробы</a:t>
            </a:r>
          </a:p>
          <a:p>
            <a:pPr marL="0" indent="0">
              <a:buNone/>
            </a:pPr>
            <a:r>
              <a:rPr lang="ru-RU" i="1" dirty="0"/>
              <a:t>Анализ, где выявленные навыки могут быть применены, организация профессиональных проб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24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25" y="0"/>
            <a:ext cx="9094375" cy="68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8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Критерии готовности учащихся к выбору профессии: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1" dirty="0" smtClean="0"/>
              <a:t>1</a:t>
            </a:r>
            <a:r>
              <a:rPr lang="ru-RU" sz="4000" b="1" i="1" dirty="0"/>
              <a:t>.  </a:t>
            </a:r>
            <a:r>
              <a:rPr lang="ru-RU" b="1" i="1" dirty="0"/>
              <a:t>Своевременность профессионального самоопределения </a:t>
            </a:r>
            <a:r>
              <a:rPr lang="ru-RU" i="1" dirty="0"/>
              <a:t>(8-9 класс)</a:t>
            </a:r>
          </a:p>
          <a:p>
            <a:pPr marL="0" indent="0">
              <a:buNone/>
            </a:pPr>
            <a:r>
              <a:rPr lang="ru-RU" b="1" i="1" dirty="0"/>
              <a:t>2. Осознанность профессионального выбора </a:t>
            </a:r>
            <a:r>
              <a:rPr lang="ru-RU" i="1" dirty="0"/>
              <a:t>(знание о профессии: особенностей, требований, противопоказаний)</a:t>
            </a:r>
          </a:p>
          <a:p>
            <a:pPr marL="0" indent="0">
              <a:buNone/>
            </a:pPr>
            <a:r>
              <a:rPr lang="ru-RU" b="1" i="1" dirty="0"/>
              <a:t>3. Реалистичность профессиональных планов </a:t>
            </a:r>
            <a:r>
              <a:rPr lang="ru-RU" i="1" dirty="0"/>
              <a:t>(насколько подхожу профессии – способности)</a:t>
            </a:r>
          </a:p>
          <a:p>
            <a:pPr marL="0" indent="0">
              <a:buNone/>
            </a:pPr>
            <a:r>
              <a:rPr lang="ru-RU" b="1" i="1" dirty="0"/>
              <a:t>4. Согласованность (непротиворечивость)  профессионального выбора </a:t>
            </a:r>
            <a:r>
              <a:rPr lang="ru-RU" i="1" dirty="0"/>
              <a:t>(подтверждает диагностика)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512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732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PT Sans</vt:lpstr>
      <vt:lpstr>YS Text</vt:lpstr>
      <vt:lpstr>Тема Office</vt:lpstr>
      <vt:lpstr>Система работы учреждения образования по профориентации учащихся.</vt:lpstr>
      <vt:lpstr>МУНИЦИПАЛЬНЫЙ УРОВЕНЬ </vt:lpstr>
      <vt:lpstr>УРОВЕНЬ СИСТЕМЫ ОБРАЗОВАНИЯ </vt:lpstr>
      <vt:lpstr>ШКОЛЬНЫЙ УРОВЕНЬ </vt:lpstr>
      <vt:lpstr>Роль родителей в профессиональном самоопределении ребёнка.</vt:lpstr>
      <vt:lpstr>Как помочь ребенку сделать правильный выбор будущей профессии </vt:lpstr>
      <vt:lpstr>Как помочь ребенку сделать правильный выбор будущей профессии</vt:lpstr>
      <vt:lpstr>Презентация PowerPoint</vt:lpstr>
      <vt:lpstr>Критерии готовности учащихся к выбору профессии: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</dc:title>
  <dc:creator>Student</dc:creator>
  <cp:lastModifiedBy>User</cp:lastModifiedBy>
  <cp:revision>48</cp:revision>
  <dcterms:created xsi:type="dcterms:W3CDTF">2021-12-14T13:10:46Z</dcterms:created>
  <dcterms:modified xsi:type="dcterms:W3CDTF">2022-03-10T03:56:49Z</dcterms:modified>
</cp:coreProperties>
</file>