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9" r:id="rId3"/>
    <p:sldId id="260" r:id="rId4"/>
    <p:sldId id="268" r:id="rId5"/>
    <p:sldId id="261" r:id="rId6"/>
    <p:sldId id="270" r:id="rId7"/>
    <p:sldId id="262" r:id="rId8"/>
    <p:sldId id="275" r:id="rId9"/>
    <p:sldId id="264" r:id="rId10"/>
    <p:sldId id="277" r:id="rId11"/>
    <p:sldId id="266" r:id="rId12"/>
    <p:sldId id="278" r:id="rId13"/>
    <p:sldId id="273" r:id="rId14"/>
    <p:sldId id="27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2-10T12:11:47.524" idx="1">
    <p:pos x="3394" y="3562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BBAD1-1E97-4745-9BA9-A61315542678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ACB82-81E0-4AE5-A861-6633FBBC5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683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Никола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Буало-Депрео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французский поэт и критик, однажды сказал: «Кто ясно мыслит, тот ясно излагает».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BACB82-81E0-4AE5-A861-6633FBBC530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905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ACB82-81E0-4AE5-A861-6633FBBC530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788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ACB82-81E0-4AE5-A861-6633FBBC530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512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DFDD-7C60-471A-80C5-B0EA076C1F91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1480D-4761-4AEA-8F06-FFA7B88F8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221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DFDD-7C60-471A-80C5-B0EA076C1F91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1480D-4761-4AEA-8F06-FFA7B88F8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871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DFDD-7C60-471A-80C5-B0EA076C1F91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1480D-4761-4AEA-8F06-FFA7B88F8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672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DFDD-7C60-471A-80C5-B0EA076C1F91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1480D-4761-4AEA-8F06-FFA7B88F8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209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DFDD-7C60-471A-80C5-B0EA076C1F91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1480D-4761-4AEA-8F06-FFA7B88F8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368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DFDD-7C60-471A-80C5-B0EA076C1F91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1480D-4761-4AEA-8F06-FFA7B88F8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321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DFDD-7C60-471A-80C5-B0EA076C1F91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1480D-4761-4AEA-8F06-FFA7B88F8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64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DFDD-7C60-471A-80C5-B0EA076C1F91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1480D-4761-4AEA-8F06-FFA7B88F8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164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DFDD-7C60-471A-80C5-B0EA076C1F91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1480D-4761-4AEA-8F06-FFA7B88F8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004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DFDD-7C60-471A-80C5-B0EA076C1F91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1480D-4761-4AEA-8F06-FFA7B88F8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603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DFDD-7C60-471A-80C5-B0EA076C1F91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1480D-4761-4AEA-8F06-FFA7B88F8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977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BDFDD-7C60-471A-80C5-B0EA076C1F91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1480D-4761-4AEA-8F06-FFA7B88F8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326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andia.ru/text/category/yemotcii/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439400" cy="1383322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 </a:t>
            </a:r>
            <a:r>
              <a:rPr lang="ru-RU" sz="53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Нужна ли риторика в детском саду?</a:t>
            </a:r>
            <a:r>
              <a:rPr lang="ru-RU" sz="5300" b="1" u="sng" dirty="0">
                <a:solidFill>
                  <a:srgbClr val="FF0000"/>
                </a:solidFill>
              </a:rPr>
              <a:t>  </a:t>
            </a:r>
            <a:endParaRPr lang="ru-RU" sz="5400" b="1" u="sng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274" y="1383323"/>
            <a:ext cx="6943186" cy="5207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8043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EA63CF-B7AC-4CEC-9099-4398DE5A93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1342" y="218049"/>
            <a:ext cx="8726658" cy="541606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БЛОК 3. РАЗВИВАЕМ УМЕНИЕ ВЫСКАЗЫВАТЬСЯ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50EC04C-E1FF-46C5-9B0A-8B4A219E51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5304" y="942536"/>
            <a:ext cx="5364480" cy="5416061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Речевая игра «Куда пойдёшь, что найдёшь?»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ru-RU" sz="2600" dirty="0">
                <a:solidFill>
                  <a:schemeClr val="accent4">
                    <a:lumMod val="50000"/>
                  </a:schemeClr>
                </a:solidFill>
              </a:rPr>
              <a:t>Цель: учить перефразировать сказанное, сохранив главный смысл, развивать мысли собеседника.</a:t>
            </a:r>
            <a:r>
              <a:rPr lang="ru-RU" sz="26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sz="2600" dirty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endParaRPr lang="ru-RU" sz="2600" b="1" i="1" dirty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ru-RU" sz="2600" b="1" i="1" dirty="0">
                <a:solidFill>
                  <a:schemeClr val="accent4">
                    <a:lumMod val="50000"/>
                  </a:schemeClr>
                </a:solidFill>
              </a:rPr>
              <a:t>Игровое упражнение «Анализ ситуаций и ресурсов»</a:t>
            </a:r>
            <a:endParaRPr lang="ru-RU" sz="2600" dirty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ru-RU" sz="2600" dirty="0">
                <a:solidFill>
                  <a:schemeClr val="accent4">
                    <a:lumMod val="50000"/>
                  </a:schemeClr>
                </a:solidFill>
              </a:rPr>
              <a:t>Цель: учить перефразировать сказанное, сохранив главный смысл, развивать мысли собеседника, формировать умение выделять основную идею сказанного.</a:t>
            </a:r>
          </a:p>
          <a:p>
            <a:pPr algn="just"/>
            <a:endParaRPr lang="ru-RU" sz="2600" dirty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ru-RU" sz="2600" b="1" i="1" dirty="0">
                <a:solidFill>
                  <a:schemeClr val="accent4">
                    <a:lumMod val="50000"/>
                  </a:schemeClr>
                </a:solidFill>
              </a:rPr>
              <a:t>Игровое упражнение «Интервью»</a:t>
            </a:r>
            <a:endParaRPr lang="ru-RU" sz="2600" dirty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ru-RU" sz="2600" dirty="0">
                <a:solidFill>
                  <a:schemeClr val="accent4">
                    <a:lumMod val="50000"/>
                  </a:schemeClr>
                </a:solidFill>
              </a:rPr>
              <a:t>Цель: прививать детям социальные навыки, развивать диалогическую речь.</a:t>
            </a:r>
          </a:p>
          <a:p>
            <a:pPr algn="just"/>
            <a:endParaRPr lang="ru-RU" sz="2600" dirty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ru-RU" sz="2600" b="1" i="1" dirty="0">
                <a:solidFill>
                  <a:schemeClr val="accent4">
                    <a:lumMod val="50000"/>
                  </a:schemeClr>
                </a:solidFill>
              </a:rPr>
              <a:t>Игровое упражнение «Фантастические гипотезы»</a:t>
            </a:r>
            <a:endParaRPr lang="ru-RU" sz="2600" dirty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ru-RU" sz="2600" dirty="0">
                <a:solidFill>
                  <a:schemeClr val="accent4">
                    <a:lumMod val="50000"/>
                  </a:schemeClr>
                </a:solidFill>
              </a:rPr>
              <a:t>Цель: развиваем синтез, анализ, прогнозирование.</a:t>
            </a:r>
          </a:p>
          <a:p>
            <a:pPr algn="just"/>
            <a:endParaRPr lang="ru-RU" sz="2600" dirty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ru-RU" sz="2600" b="1" i="1" dirty="0">
                <a:solidFill>
                  <a:schemeClr val="accent4">
                    <a:lumMod val="50000"/>
                  </a:schemeClr>
                </a:solidFill>
              </a:rPr>
              <a:t>Игровое упражнение «Так бывает или нет?»</a:t>
            </a:r>
            <a:endParaRPr lang="ru-RU" sz="2600" dirty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ru-RU" sz="2600" dirty="0">
                <a:solidFill>
                  <a:schemeClr val="accent4">
                    <a:lumMod val="50000"/>
                  </a:schemeClr>
                </a:solidFill>
              </a:rPr>
              <a:t>Цель: развивать речевое творчество.</a:t>
            </a:r>
          </a:p>
          <a:p>
            <a:pPr algn="just"/>
            <a:r>
              <a:rPr lang="ru-RU" sz="2600" dirty="0">
                <a:solidFill>
                  <a:schemeClr val="accent4">
                    <a:lumMod val="50000"/>
                  </a:schemeClr>
                </a:solidFill>
              </a:rPr>
              <a:t> </a:t>
            </a:r>
          </a:p>
          <a:p>
            <a:pPr algn="just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CA3D236-7C59-46BE-B43F-782411768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3186" y="1744395"/>
            <a:ext cx="4983510" cy="381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148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6949" y="163773"/>
            <a:ext cx="7146386" cy="133203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4.РАЗВИВАЕМ УМЕНИЕ ПРАВИЛЬНО </a:t>
            </a:r>
            <a:b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ПЕРЕРАБАТЫВАТЬ ИНФОРМАЦИЮ И ВЫДАВАТЬ ЕЁ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8977" y="1495807"/>
            <a:ext cx="6724357" cy="5198420"/>
          </a:xfrm>
        </p:spPr>
        <p:txBody>
          <a:bodyPr/>
          <a:lstStyle/>
          <a:p>
            <a:r>
              <a:rPr lang="ru-RU" u="sng" dirty="0"/>
              <a:t>Игра «Собери рюкзак».</a:t>
            </a:r>
          </a:p>
          <a:p>
            <a:r>
              <a:rPr lang="ru-RU" dirty="0"/>
              <a:t>Условия игры: детям предлагают отправиться в путешествие. Что для этого надо? Уложить вещи в рюкзак.</a:t>
            </a:r>
          </a:p>
          <a:p>
            <a:r>
              <a:rPr lang="ru-RU" dirty="0"/>
              <a:t> Педагог спрашивает: «Подумайте, что можно взять с собой в дорогу?» Первый «путешественник» (участник игры) называет один предмет, второй повторяет и называет свой предмет, третий участник повторяет, что назвал второй «путешественник», и называет свой и т. д.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1881548-6AC0-462F-AC4A-A8AA30B134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362" y="829790"/>
            <a:ext cx="4054900" cy="49816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03185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6949" y="163773"/>
            <a:ext cx="7146386" cy="133203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4.РАЗВИВАЕМ УМЕНИЕ ПРАВИЛЬНО </a:t>
            </a:r>
            <a:b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ПЕРЕРАБАТЫВАТЬ ИНФОРМАЦИЮ И ВЫДАВАТЬ ЕЁ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8977" y="1495807"/>
            <a:ext cx="6724357" cy="5198420"/>
          </a:xfrm>
        </p:spPr>
        <p:txBody>
          <a:bodyPr/>
          <a:lstStyle/>
          <a:p>
            <a:pPr algn="just"/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Игровое упражнение «Интервью»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Цель: прививать детям социальные навыки, развивать диалогическую речь.</a:t>
            </a:r>
          </a:p>
          <a:p>
            <a:pPr algn="just"/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Игровое упражнение </a:t>
            </a:r>
          </a:p>
          <a:p>
            <a:pPr algn="just"/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«Фантастические гипотезы»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Цель: развиваем синтез, анализ, прогнозирование.</a:t>
            </a:r>
          </a:p>
          <a:p>
            <a:pPr algn="just"/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Игровое упражнение «Так бывает или нет?»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Цель: развивать речевое творчество.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8C761A5-564C-4E12-A468-AF9E632D3A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010" y="2342860"/>
            <a:ext cx="4459728" cy="25104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39170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9A430A-86DC-4E5B-A338-D1BDA9D13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535" y="281355"/>
            <a:ext cx="5584874" cy="886264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5.РАЗВИВАЕМУМЕНИЕ ВЫБИРАТЬ ЭТИКЕТНЫЕ ФОРМУЛЫ ОБЩЕНИЯ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1E8E22C-E0CD-4339-B762-69C5E6342C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1015" y="1167618"/>
            <a:ext cx="6682154" cy="5690381"/>
          </a:xfrm>
        </p:spPr>
        <p:txBody>
          <a:bodyPr>
            <a:normAutofit lnSpcReduction="10000"/>
          </a:bodyPr>
          <a:lstStyle/>
          <a:p>
            <a:r>
              <a:rPr lang="ru-RU" sz="1800" b="1" dirty="0">
                <a:solidFill>
                  <a:schemeClr val="accent4">
                    <a:lumMod val="50000"/>
                  </a:schemeClr>
                </a:solidFill>
              </a:rPr>
              <a:t>Выражение просьбы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/>
              <a:t>Ситуация: Ты пошёл на улицу гулять, и захотел взять мяч, но он лежит высоко на полке.</a:t>
            </a:r>
          </a:p>
          <a:p>
            <a:r>
              <a:rPr lang="ru-RU" sz="1400" dirty="0"/>
              <a:t>Вопросы к ребёнку: Попросишь ли ты достать с полки мяч?</a:t>
            </a:r>
          </a:p>
          <a:p>
            <a:r>
              <a:rPr lang="ru-RU" sz="1400" dirty="0"/>
              <a:t>С какой фразы ты начнёшь разговор? Чем ты закончишь этот разговор?</a:t>
            </a:r>
          </a:p>
          <a:p>
            <a:r>
              <a:rPr lang="ru-RU" sz="1800" b="1" dirty="0">
                <a:solidFill>
                  <a:schemeClr val="accent4">
                    <a:lumMod val="50000"/>
                  </a:schemeClr>
                </a:solidFill>
              </a:rPr>
              <a:t>Выражение отказа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/>
              <a:t>Ситуация: Ваня предлагает тебе вместе раскрасить рисунок, а ты занят и не хочешь отвлекаться.</a:t>
            </a:r>
          </a:p>
          <a:p>
            <a:r>
              <a:rPr lang="ru-RU" sz="1400" dirty="0"/>
              <a:t>Вопросы к ребёнку: Станешь ли ты объяснять причину отказа?</a:t>
            </a:r>
          </a:p>
          <a:p>
            <a:r>
              <a:rPr lang="ru-RU" sz="1400" dirty="0"/>
              <a:t>С какой фразы ты начнёшь разговор? Чем ты закончишь этот разговор?</a:t>
            </a:r>
          </a:p>
          <a:p>
            <a:r>
              <a:rPr lang="ru-RU" sz="1800" b="1" dirty="0">
                <a:solidFill>
                  <a:schemeClr val="accent4">
                    <a:lumMod val="50000"/>
                  </a:schemeClr>
                </a:solidFill>
              </a:rPr>
              <a:t>Выражение благодарности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Ситуация: Твой друг помог тебе прибрать игрушки.</a:t>
            </a:r>
          </a:p>
          <a:p>
            <a:r>
              <a:rPr lang="ru-RU" dirty="0"/>
              <a:t>Вопросы к ребёнку: Поблагодаришь ли ты своего друга?</a:t>
            </a:r>
          </a:p>
          <a:p>
            <a:r>
              <a:rPr lang="ru-RU" dirty="0"/>
              <a:t>С какой фразы ты начнёшь благодарить? Чем ты закончишь этот разговор?</a:t>
            </a:r>
          </a:p>
          <a:p>
            <a:r>
              <a:rPr lang="ru-RU" sz="1800" b="1" dirty="0">
                <a:solidFill>
                  <a:schemeClr val="accent4">
                    <a:lumMod val="50000"/>
                  </a:schemeClr>
                </a:solidFill>
              </a:rPr>
              <a:t>Выражение извинения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700" dirty="0"/>
              <a:t>Ситуация: Ты нечаянно сломал игрушку друга.</a:t>
            </a:r>
          </a:p>
          <a:p>
            <a:r>
              <a:rPr lang="ru-RU" sz="1700" dirty="0"/>
              <a:t>Вопросы к ребёнку: Попросишь ли ты прощения за то, что  сломал игрушку?</a:t>
            </a:r>
          </a:p>
          <a:p>
            <a:r>
              <a:rPr lang="ru-RU" sz="1700" dirty="0"/>
              <a:t>С какой фразы ты начнёшь разговор? Чем ты закончишь этот разговор?</a:t>
            </a:r>
          </a:p>
          <a:p>
            <a:endParaRPr lang="ru-RU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4ED09CE-0EC2-4B62-8685-394CE2D55CF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" r="2528"/>
          <a:stretch>
            <a:fillRect/>
          </a:stretch>
        </p:blipFill>
        <p:spPr>
          <a:xfrm>
            <a:off x="7347699" y="1913206"/>
            <a:ext cx="4510949" cy="35618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269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2DB39A-2F70-40FE-B8BF-F0F874E84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8474" y="0"/>
            <a:ext cx="6583680" cy="17584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6.</a:t>
            </a:r>
            <a:r>
              <a:rPr lang="ru-RU" sz="4000" dirty="0"/>
              <a:t> </a:t>
            </a:r>
            <a:br>
              <a:rPr lang="ru-RU" sz="4000" dirty="0"/>
            </a:b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</a:rPr>
              <a:t>РАЗВИВАЕМ УМЕНИЕ РАЗЛИЧАТЬ НРАВСТВЕННЫЕ </a:t>
            </a:r>
            <a:br>
              <a:rPr lang="ru-RU" sz="2200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</a:rPr>
              <a:t>НОРМЫ И СООТНОСИТЬ ИХ С РЕАЛЬНЫМИ</a:t>
            </a:r>
            <a:br>
              <a:rPr lang="ru-RU" sz="2200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</a:rPr>
              <a:t> ЖИЗНЕННЫМИ СИТУАЦИЯМИ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200" dirty="0">
                <a:solidFill>
                  <a:schemeClr val="accent4">
                    <a:lumMod val="50000"/>
                  </a:schemeClr>
                </a:solidFill>
              </a:rPr>
            </a:b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C2287F9-54E0-4871-9E1F-4A6823AEA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256" y="1294227"/>
            <a:ext cx="5432890" cy="5416061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Сказка, как одно из самых эффективных средств, с помощью ярких образов может легко и без назидания донести знания о морально-нравственных ценностях до детей. </a:t>
            </a:r>
            <a:r>
              <a:rPr lang="ru-RU" dirty="0" smtClean="0"/>
              <a:t> </a:t>
            </a:r>
            <a:r>
              <a:rPr lang="ru-RU" dirty="0"/>
              <a:t>При восприятии сказки ребенку свойственно сравнивать себя со сказочным героем, что отождествляет его со всеми проблемами и переживаниями в самой сказке.</a:t>
            </a:r>
          </a:p>
          <a:p>
            <a:r>
              <a:rPr lang="ru-RU" sz="2200" b="1" dirty="0">
                <a:solidFill>
                  <a:srgbClr val="C00000"/>
                </a:solidFill>
              </a:rPr>
              <a:t>«Волшебный компас сказок: путеводитель доброй жизни для юных героев» </a:t>
            </a:r>
          </a:p>
          <a:p>
            <a:r>
              <a:rPr lang="ru-RU" dirty="0"/>
              <a:t>Мой авторский сборник. Содержит 12 сказок, в которых показаны нравственные ценности и ориентиры. </a:t>
            </a:r>
          </a:p>
          <a:p>
            <a:r>
              <a:rPr lang="ru-RU" dirty="0"/>
              <a:t>Благодаря работе со сказками из сборника дети  могут глубже прочувствовать значение таких слов как честность, щедрость, вежливость, бережливость, терпение, заботливость, отзывчивость, ответственность, трудолюбие, смелость, уважение.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мы читаем сказки 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беседуем о поступках героев;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проигрываем ситуации из сказки;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рисуем сюжеты из сказок;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 изготавливаем книжки- малышки по сюжетам сказок;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обсуждаем похожие  примеры из реальной жизни.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" name="Рисунок 19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74" b="20274"/>
          <a:stretch>
            <a:fillRect/>
          </a:stretch>
        </p:blipFill>
        <p:spPr>
          <a:xfrm>
            <a:off x="6019800" y="879475"/>
            <a:ext cx="6172200" cy="4873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30255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4" y="360026"/>
            <a:ext cx="8952931" cy="65935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612" y="2047164"/>
            <a:ext cx="3416490" cy="22786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98541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90" y="437858"/>
            <a:ext cx="7770489" cy="58202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476" y="1951628"/>
            <a:ext cx="3323231" cy="22154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85143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414" y="0"/>
            <a:ext cx="10397197" cy="1193725"/>
          </a:xfrm>
        </p:spPr>
        <p:txBody>
          <a:bodyPr>
            <a:normAutofit/>
          </a:bodyPr>
          <a:lstStyle/>
          <a:p>
            <a:r>
              <a:rPr lang="ru-RU" sz="2800" b="1" u="sng" dirty="0">
                <a:solidFill>
                  <a:srgbClr val="FF0000"/>
                </a:solidFill>
              </a:rPr>
              <a:t>КАК ОРГАНИЗОВАНА ДЕЯТЕЛЬНОСТЬ ПО ОБУЧЕНИЮ РИТОРИКЕ В НАШЕМ САДУ 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75BED5DF-D751-4459-AB99-0C3E9C297849}"/>
              </a:ext>
            </a:extLst>
          </p:cNvPr>
          <p:cNvSpPr/>
          <p:nvPr/>
        </p:nvSpPr>
        <p:spPr>
          <a:xfrm>
            <a:off x="4607165" y="1193726"/>
            <a:ext cx="3141786" cy="21344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БЛОК 2.</a:t>
            </a:r>
            <a:endParaRPr lang="ru-RU" sz="2400" b="1" dirty="0"/>
          </a:p>
          <a:p>
            <a:pPr algn="ctr"/>
            <a:r>
              <a:rPr lang="ru-RU" sz="2400" dirty="0"/>
              <a:t>РАЗВИВАЕМ УМЕНИЕ АКТИВНО СЛУШАТЬ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85BDE85C-4058-4445-9263-336C97BAACEA}"/>
              </a:ext>
            </a:extLst>
          </p:cNvPr>
          <p:cNvSpPr/>
          <p:nvPr/>
        </p:nvSpPr>
        <p:spPr>
          <a:xfrm>
            <a:off x="8188567" y="1193727"/>
            <a:ext cx="3141786" cy="21344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БЛОК 3.</a:t>
            </a:r>
          </a:p>
          <a:p>
            <a:pPr algn="ctr"/>
            <a:r>
              <a:rPr lang="ru-RU" sz="2400" dirty="0"/>
              <a:t>РАЗВИВАЕМ УМЕНИЕ  ВЫСКАЗЫВАТЬСЯ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E03E9D35-9427-4A94-BC35-48ACA1B75044}"/>
              </a:ext>
            </a:extLst>
          </p:cNvPr>
          <p:cNvSpPr/>
          <p:nvPr/>
        </p:nvSpPr>
        <p:spPr>
          <a:xfrm>
            <a:off x="1125415" y="4125665"/>
            <a:ext cx="3015178" cy="21344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БЛОК 4.</a:t>
            </a:r>
          </a:p>
          <a:p>
            <a:pPr algn="ctr"/>
            <a:r>
              <a:rPr lang="ru-RU" sz="2400" dirty="0"/>
              <a:t>РАЗВИВАЕМ УМЕНИЕ ПРАВИЛЬНО ПЕРЕРАБАТЫВАТЬ ИНФОРМАЦИЮ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041B17D4-9D7E-4B22-9A02-2926E1BE7D87}"/>
              </a:ext>
            </a:extLst>
          </p:cNvPr>
          <p:cNvSpPr/>
          <p:nvPr/>
        </p:nvSpPr>
        <p:spPr>
          <a:xfrm>
            <a:off x="861648" y="1193726"/>
            <a:ext cx="3141786" cy="21344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БЛОК 1.</a:t>
            </a:r>
          </a:p>
          <a:p>
            <a:pPr algn="ctr"/>
            <a:r>
              <a:rPr lang="ru-RU" sz="2400" dirty="0"/>
              <a:t>РАЗВИВАЕМ УМЕНИЕ СОТРУДНИЧАТЬ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9D38D11C-E0DF-4443-B94F-4BED3A618C74}"/>
              </a:ext>
            </a:extLst>
          </p:cNvPr>
          <p:cNvSpPr/>
          <p:nvPr/>
        </p:nvSpPr>
        <p:spPr>
          <a:xfrm>
            <a:off x="4726745" y="4125665"/>
            <a:ext cx="3141786" cy="21907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БЛОК 5.РАЗВИВАЕМ</a:t>
            </a:r>
          </a:p>
          <a:p>
            <a:pPr algn="ctr"/>
            <a:r>
              <a:rPr lang="ru-RU" sz="2400" dirty="0"/>
              <a:t>УМЕНИЕ ВЫБИРАТЬ ЭТИКЕТНЫЕ ФОРМУЛЫ ОБЩЕНИЯ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68A2FEFC-6FBE-4859-96D7-A54B33EEB955}"/>
              </a:ext>
            </a:extLst>
          </p:cNvPr>
          <p:cNvSpPr/>
          <p:nvPr/>
        </p:nvSpPr>
        <p:spPr>
          <a:xfrm>
            <a:off x="8454683" y="4125664"/>
            <a:ext cx="3067929" cy="21907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БЛОК 6.</a:t>
            </a:r>
            <a:r>
              <a:rPr lang="ru-RU" sz="2000" dirty="0"/>
              <a:t>РАЗВИВАЕМ</a:t>
            </a:r>
            <a:endParaRPr lang="ru-RU" sz="2400" dirty="0"/>
          </a:p>
          <a:p>
            <a:pPr algn="ctr"/>
            <a:r>
              <a:rPr lang="ru-RU" dirty="0"/>
              <a:t>УМЕНИЕ РАЗЛИЧАТЬ НРАВСТВЕННЫЕ НОРМЫ И СООТНОСИТЬ ИХ С РЕАЛЬНЫМИ ЖИЗНЕННЫМИ СИТУАЦИЯМИ</a:t>
            </a:r>
          </a:p>
        </p:txBody>
      </p:sp>
    </p:spTree>
    <p:extLst>
      <p:ext uri="{BB962C8B-B14F-4D97-AF65-F5344CB8AC3E}">
        <p14:creationId xmlns:p14="http://schemas.microsoft.com/office/powerpoint/2010/main" val="3956044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84" y="615225"/>
            <a:ext cx="6872802" cy="577938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F8DD830-52AB-4D10-ABED-3FC2E0317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928" y="438532"/>
            <a:ext cx="3651388" cy="5779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9938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1C50D27-4DD6-4ACC-9B1E-613552A179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426" y="534573"/>
            <a:ext cx="2385287" cy="27390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A923F0A-E81C-4BAC-9336-49D8B0AA0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8" y="4315266"/>
            <a:ext cx="3133374" cy="21136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04A61F1-E226-4887-9C2C-E32CA0D3F3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511" y="4385894"/>
            <a:ext cx="3339723" cy="21580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3514D70-C98C-41DA-82CA-63B0E61E9C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016" y="3798896"/>
            <a:ext cx="2385286" cy="25245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A26862E-786E-4205-A6D6-530A9DF25E3C}"/>
              </a:ext>
            </a:extLst>
          </p:cNvPr>
          <p:cNvSpPr/>
          <p:nvPr/>
        </p:nvSpPr>
        <p:spPr>
          <a:xfrm>
            <a:off x="225084" y="314046"/>
            <a:ext cx="8918916" cy="4844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520"/>
              </a:spcBef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Развиваем умение сотрудничать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Игровое упражнение «Травинка»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 научить выражать собственные </a:t>
            </a:r>
            <a:r>
              <a:rPr lang="ru-RU" u="sng" dirty="0">
                <a:solidFill>
                  <a:srgbClr val="216FDB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 tooltip="Эмоции"/>
              </a:rPr>
              <a:t>эмоции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невербальными способами.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Игровое упражнение «</a:t>
            </a:r>
            <a:r>
              <a:rPr lang="ru-RU" b="1" i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Менялки</a:t>
            </a:r>
            <a:r>
              <a:rPr lang="ru-RU" b="1" i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 научить соблюдать право на личное достоинство и уважать его.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Игровое упражнение «Холодно – горячо, вправо – влево»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 научить детей ориентироваться в пространстве сначала по словесным указаниям взрослого, затем по плану – схеме.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Игровое упражнение «Обыграй превращение»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 научить детей контролировать движения (действия) и работать по инструкции.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Игровое упражнение «Экскурсия в магазин»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 научить детей действовать по инструкции, контролировать свои действия.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2520"/>
              </a:spcBef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252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8" y="614147"/>
            <a:ext cx="6654018" cy="601115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93151FE-3766-4E06-928B-863CEBB1CB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576" y="1856935"/>
            <a:ext cx="4712676" cy="42603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72929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B118B84-8968-439E-95CD-C5B8EC88349E}"/>
              </a:ext>
            </a:extLst>
          </p:cNvPr>
          <p:cNvSpPr/>
          <p:nvPr/>
        </p:nvSpPr>
        <p:spPr>
          <a:xfrm>
            <a:off x="393896" y="590844"/>
            <a:ext cx="5809957" cy="5504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520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БЛОК 2.</a:t>
            </a:r>
          </a:p>
          <a:p>
            <a:pPr>
              <a:spcBef>
                <a:spcPts val="2520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Развиваем умение активно слушать</a:t>
            </a:r>
            <a:endParaRPr lang="ru-RU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Этюд «Король Боровик»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 учить общаться на вербальном и невербальном уровнях, определять эмоциональное состояние других людей, выражать свои чувства.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Игровое упражнение «Фантазии о…» 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 научить ответственно относиться к заданию, постараться убедить своим рассказом слушателей.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Игра «Подбор предметов к действию»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 развивать активное слушание.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Игра «Эхо»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 развивать активное слушание.</a:t>
            </a:r>
            <a:endParaRPr lang="ru-RU" sz="2000" dirty="0"/>
          </a:p>
          <a:p>
            <a:pPr>
              <a:spcAft>
                <a:spcPts val="0"/>
              </a:spcAft>
            </a:pPr>
            <a:endParaRPr lang="ru-RU" sz="2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2520"/>
              </a:spcBef>
              <a:spcAft>
                <a:spcPts val="2520"/>
              </a:spcAft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EEC0B0A-0956-4EA5-9852-E6AAB7DFBC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545" y="1814733"/>
            <a:ext cx="4914314" cy="36857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58446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0" y="604911"/>
            <a:ext cx="6448701" cy="606496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0B5C990-81C2-4A53-8785-18F1B8C854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0" y="1702190"/>
            <a:ext cx="4942452" cy="38404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160686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1094</TotalTime>
  <Words>712</Words>
  <Application>Microsoft Office PowerPoint</Application>
  <PresentationFormat>Широкоэкранный</PresentationFormat>
  <Paragraphs>101</Paragraphs>
  <Slides>14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Tahoma</vt:lpstr>
      <vt:lpstr>Times New Roman</vt:lpstr>
      <vt:lpstr>Wingdings</vt:lpstr>
      <vt:lpstr>Тема Office</vt:lpstr>
      <vt:lpstr> Нужна ли риторика в детском саду?  </vt:lpstr>
      <vt:lpstr>Презентация PowerPoint</vt:lpstr>
      <vt:lpstr>Презентация PowerPoint</vt:lpstr>
      <vt:lpstr>КАК ОРГАНИЗОВАНА ДЕЯТЕЛЬНОСТЬ ПО ОБУЧЕНИЮ РИТОРИКЕ В НАШЕМ САДУ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БЛОК 3. РАЗВИВАЕМ УМЕНИЕ ВЫСКАЗЫВАТЬСЯ</vt:lpstr>
      <vt:lpstr>БЛОК 4.РАЗВИВАЕМ УМЕНИЕ ПРАВИЛЬНО                  ПЕРЕРАБАТЫВАТЬ ИНФОРМАЦИЮ И ВЫДАВАТЬ ЕЁ</vt:lpstr>
      <vt:lpstr>БЛОК 4.РАЗВИВАЕМ УМЕНИЕ ПРАВИЛЬНО                  ПЕРЕРАБАТЫВАТЬ ИНФОРМАЦИЮ И ВЫДАВАТЬ ЕЁ</vt:lpstr>
      <vt:lpstr>БЛОК 5.РАЗВИВАЕМУМЕНИЕ ВЫБИРАТЬ ЭТИКЕТНЫЕ ФОРМУЛЫ ОБЩЕНИЯ</vt:lpstr>
      <vt:lpstr>  БЛОК 6.  РАЗВИВАЕМ УМЕНИЕ РАЗЛИЧАТЬ НРАВСТВЕННЫЕ  НОРМЫ И СООТНОСИТЬ ИХ С РЕАЛЬНЫМИ  ЖИЗНЕННЫМИ СИТУАЦИЯМИ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Занимательная риторика для старших дошкольников</dc:title>
  <dc:creator>dou6</dc:creator>
  <cp:lastModifiedBy>dou6</cp:lastModifiedBy>
  <cp:revision>48</cp:revision>
  <dcterms:created xsi:type="dcterms:W3CDTF">2024-01-29T10:30:51Z</dcterms:created>
  <dcterms:modified xsi:type="dcterms:W3CDTF">2024-02-13T09:47:37Z</dcterms:modified>
</cp:coreProperties>
</file>