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17"/>
  </p:notesMasterIdLst>
  <p:sldIdLst>
    <p:sldId id="495" r:id="rId2"/>
    <p:sldId id="496" r:id="rId3"/>
    <p:sldId id="509" r:id="rId4"/>
    <p:sldId id="498" r:id="rId5"/>
    <p:sldId id="507" r:id="rId6"/>
    <p:sldId id="491" r:id="rId7"/>
    <p:sldId id="464" r:id="rId8"/>
    <p:sldId id="502" r:id="rId9"/>
    <p:sldId id="501" r:id="rId10"/>
    <p:sldId id="492" r:id="rId11"/>
    <p:sldId id="503" r:id="rId12"/>
    <p:sldId id="401" r:id="rId13"/>
    <p:sldId id="504" r:id="rId14"/>
    <p:sldId id="506" r:id="rId15"/>
    <p:sldId id="505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8D9EC"/>
    <a:srgbClr val="267034"/>
    <a:srgbClr val="066C45"/>
    <a:srgbClr val="FFFFFF"/>
    <a:srgbClr val="EAE5CA"/>
    <a:srgbClr val="82E880"/>
    <a:srgbClr val="D3DFBF"/>
    <a:srgbClr val="F0F4FA"/>
    <a:srgbClr val="D8E2F4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38" autoAdjust="0"/>
    <p:restoredTop sz="94662" autoAdjust="0"/>
  </p:normalViewPr>
  <p:slideViewPr>
    <p:cSldViewPr>
      <p:cViewPr varScale="1">
        <p:scale>
          <a:sx n="66" d="100"/>
          <a:sy n="66" d="100"/>
        </p:scale>
        <p:origin x="-136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7703E8-1498-4CFE-B1D5-A78ACE61EC2B}" type="datetimeFigureOut">
              <a:rPr lang="ru-RU" smtClean="0"/>
              <a:t>16.04.2024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17E8E5-2E9B-4F3A-B7BD-ABB0AB5A4D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89322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0" y="1484784"/>
            <a:ext cx="9144000" cy="1470025"/>
          </a:xfrm>
        </p:spPr>
        <p:txBody>
          <a:bodyPr/>
          <a:lstStyle>
            <a:lvl1pPr>
              <a:defRPr b="1" cap="none" spc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1278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60" y="6648"/>
            <a:ext cx="9132540" cy="614040"/>
          </a:xfrm>
        </p:spPr>
        <p:txBody>
          <a:bodyPr>
            <a:normAutofit/>
          </a:bodyPr>
          <a:lstStyle>
            <a:lvl1pPr algn="l">
              <a:defRPr sz="2800" b="1" cap="none" spc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8247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EB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6288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2700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</p:sldLayoutIdLst>
  <p:txStyles>
    <p:titleStyle>
      <a:lvl1pPr algn="l" defTabSz="914400" rtl="0" eaLnBrk="1" latinLnBrk="0" hangingPunct="1">
        <a:spcBef>
          <a:spcPct val="0"/>
        </a:spcBef>
        <a:buNone/>
        <a:defRPr sz="4400" b="1" kern="1200" cap="none" spc="0">
          <a:ln w="1905"/>
          <a:gradFill>
            <a:gsLst>
              <a:gs pos="0">
                <a:schemeClr val="accent6">
                  <a:shade val="20000"/>
                  <a:satMod val="200000"/>
                </a:schemeClr>
              </a:gs>
              <a:gs pos="78000">
                <a:schemeClr val="accent6">
                  <a:tint val="90000"/>
                  <a:shade val="89000"/>
                  <a:satMod val="220000"/>
                </a:schemeClr>
              </a:gs>
              <a:gs pos="100000">
                <a:schemeClr val="accent6">
                  <a:tint val="12000"/>
                  <a:satMod val="255000"/>
                </a:schemeClr>
              </a:gs>
            </a:gsLst>
            <a:lin ang="5400000"/>
          </a:gradFill>
          <a:effectLst>
            <a:innerShdw blurRad="69850" dist="43180" dir="5400000">
              <a:srgbClr val="000000">
                <a:alpha val="65000"/>
              </a:srgbClr>
            </a:innerShdw>
          </a:effectLst>
          <a:latin typeface="Arial Black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0" y="6408000"/>
            <a:ext cx="9144000" cy="331416"/>
            <a:chOff x="0" y="3645024"/>
            <a:chExt cx="9144000" cy="331416"/>
          </a:xfrm>
        </p:grpSpPr>
        <p:sp>
          <p:nvSpPr>
            <p:cNvPr id="6" name="Прямоугольник 5"/>
            <p:cNvSpPr/>
            <p:nvPr userDrawn="1"/>
          </p:nvSpPr>
          <p:spPr>
            <a:xfrm>
              <a:off x="0" y="3645024"/>
              <a:ext cx="9144000" cy="324000"/>
            </a:xfrm>
            <a:prstGeom prst="rect">
              <a:avLst/>
            </a:prstGeom>
            <a:solidFill>
              <a:schemeClr val="bg2">
                <a:lumMod val="50000"/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7" name="Прямая соединительная линия 6"/>
            <p:cNvCxnSpPr/>
            <p:nvPr userDrawn="1"/>
          </p:nvCxnSpPr>
          <p:spPr>
            <a:xfrm>
              <a:off x="0" y="3976440"/>
              <a:ext cx="9144000" cy="0"/>
            </a:xfrm>
            <a:prstGeom prst="line">
              <a:avLst/>
            </a:prstGeom>
            <a:ln w="25400">
              <a:solidFill>
                <a:schemeClr val="bg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/>
            <p:cNvCxnSpPr/>
            <p:nvPr userDrawn="1"/>
          </p:nvCxnSpPr>
          <p:spPr>
            <a:xfrm>
              <a:off x="0" y="3645024"/>
              <a:ext cx="9144000" cy="0"/>
            </a:xfrm>
            <a:prstGeom prst="line">
              <a:avLst/>
            </a:prstGeom>
            <a:ln w="25400">
              <a:solidFill>
                <a:schemeClr val="bg1"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Группа 8"/>
          <p:cNvGrpSpPr/>
          <p:nvPr/>
        </p:nvGrpSpPr>
        <p:grpSpPr>
          <a:xfrm>
            <a:off x="0" y="72000"/>
            <a:ext cx="9144000" cy="468000"/>
            <a:chOff x="0" y="3645024"/>
            <a:chExt cx="9144000" cy="468000"/>
          </a:xfrm>
        </p:grpSpPr>
        <p:sp>
          <p:nvSpPr>
            <p:cNvPr id="10" name="Прямоугольник 9"/>
            <p:cNvSpPr/>
            <p:nvPr userDrawn="1"/>
          </p:nvSpPr>
          <p:spPr>
            <a:xfrm>
              <a:off x="0" y="3645024"/>
              <a:ext cx="9144000" cy="468000"/>
            </a:xfrm>
            <a:prstGeom prst="rect">
              <a:avLst/>
            </a:prstGeom>
            <a:solidFill>
              <a:srgbClr val="066C45">
                <a:alpha val="9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267034"/>
                </a:solidFill>
              </a:endParaRPr>
            </a:p>
          </p:txBody>
        </p:sp>
        <p:cxnSp>
          <p:nvCxnSpPr>
            <p:cNvPr id="11" name="Прямая соединительная линия 10"/>
            <p:cNvCxnSpPr/>
            <p:nvPr userDrawn="1"/>
          </p:nvCxnSpPr>
          <p:spPr>
            <a:xfrm>
              <a:off x="0" y="4113024"/>
              <a:ext cx="9144000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 userDrawn="1"/>
          </p:nvCxnSpPr>
          <p:spPr>
            <a:xfrm>
              <a:off x="0" y="3645024"/>
              <a:ext cx="9144000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36000"/>
            <a:ext cx="9144000" cy="614040"/>
          </a:xfrm>
        </p:spPr>
        <p:txBody>
          <a:bodyPr>
            <a:normAutofit/>
          </a:bodyPr>
          <a:lstStyle/>
          <a:p>
            <a:r>
              <a:rPr lang="ru-RU" sz="2400" b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Устный счет</a:t>
            </a:r>
            <a:endParaRPr lang="ru-RU" b="0" dirty="0">
              <a:ln>
                <a:solidFill>
                  <a:schemeClr val="bg1"/>
                </a:solidFill>
              </a:ln>
              <a:solidFill>
                <a:schemeClr val="accent6">
                  <a:lumMod val="75000"/>
                </a:schemeClr>
              </a:solidFill>
              <a:effectLst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6401076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dirty="0"/>
              <a:t>Вхождение в тему урока и создание условий для осознанного восприятия нового материала.</a:t>
            </a:r>
            <a:endParaRPr lang="ru-RU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3102" y="648000"/>
            <a:ext cx="3718923" cy="1268832"/>
          </a:xfrm>
          <a:prstGeom prst="rect">
            <a:avLst/>
          </a:prstGeom>
          <a:solidFill>
            <a:srgbClr val="066C4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/>
              <a:t>Сколько правильных дробей со знаменателем 6? Назовите наименьшую  и наибольшую из них.</a:t>
            </a:r>
            <a:endParaRPr lang="ru-RU" sz="2000" b="1" dirty="0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924000" y="680078"/>
            <a:ext cx="666026" cy="3240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66C45"/>
                </a:solidFill>
              </a:rPr>
              <a:t>?</a:t>
            </a:r>
            <a:endParaRPr lang="ru-RU" sz="2400" dirty="0">
              <a:solidFill>
                <a:srgbClr val="066C45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Прямоугольник 46"/>
              <p:cNvSpPr/>
              <p:nvPr/>
            </p:nvSpPr>
            <p:spPr>
              <a:xfrm>
                <a:off x="5004048" y="612000"/>
                <a:ext cx="4024217" cy="792088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400" i="1" dirty="0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 pitchFamily="18" charset="0"/>
                            </a:rPr>
                          </m:ctrlPr>
                        </m:fPr>
                        <m:num>
                          <m:r>
                            <a:rPr lang="ru-RU" sz="2400" b="0" i="1" dirty="0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ru-RU" sz="2400" b="0" i="1" dirty="0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 pitchFamily="18" charset="0"/>
                            </a:rPr>
                            <m:t>6</m:t>
                          </m:r>
                        </m:den>
                      </m:f>
                      <m:r>
                        <a:rPr lang="ru-RU" sz="2400" b="0" i="1" dirty="0" smtClean="0">
                          <a:solidFill>
                            <a:schemeClr val="tx1"/>
                          </a:solidFill>
                          <a:latin typeface="Cambria Math"/>
                          <a:ea typeface="Cambria Math" pitchFamily="18" charset="0"/>
                        </a:rPr>
                        <m:t>;</m:t>
                      </m:r>
                      <m:r>
                        <a:rPr lang="ru-RU" sz="2400" i="1" dirty="0" smtClean="0">
                          <a:solidFill>
                            <a:schemeClr val="tx1"/>
                          </a:solidFill>
                          <a:latin typeface="Cambria Math"/>
                          <a:ea typeface="Cambria Math" pitchFamily="18" charset="0"/>
                        </a:rPr>
                        <m:t> </m:t>
                      </m:r>
                      <m:f>
                        <m:fPr>
                          <m:ctrlPr>
                            <a:rPr lang="ru-RU" sz="2400" i="1" dirty="0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 pitchFamily="18" charset="0"/>
                            </a:rPr>
                          </m:ctrlPr>
                        </m:fPr>
                        <m:num>
                          <m:r>
                            <a:rPr lang="ru-RU" sz="2400" b="0" i="1" dirty="0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ru-RU" sz="2400" b="0" i="1" dirty="0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ru-RU" sz="2400" dirty="0">
                  <a:solidFill>
                    <a:schemeClr val="tx1"/>
                  </a:solidFill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47" name="Прямоугольник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4048" y="612000"/>
                <a:ext cx="4024217" cy="792088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 w="63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Прямоугольник 35"/>
          <p:cNvSpPr/>
          <p:nvPr/>
        </p:nvSpPr>
        <p:spPr>
          <a:xfrm>
            <a:off x="52258" y="2312876"/>
            <a:ext cx="3700610" cy="1260144"/>
          </a:xfrm>
          <a:prstGeom prst="rect">
            <a:avLst/>
          </a:prstGeom>
          <a:solidFill>
            <a:srgbClr val="066C4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/>
              <a:t>Сколько неправильных дробей со знаменателем 6? Назовите наименьшую из них. </a:t>
            </a:r>
            <a:endParaRPr lang="ru-RU" sz="2000" b="1" dirty="0"/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3924000" y="2312876"/>
            <a:ext cx="666026" cy="3240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66C45"/>
                </a:solidFill>
              </a:rPr>
              <a:t>?</a:t>
            </a:r>
            <a:endParaRPr lang="ru-RU" sz="2400" dirty="0">
              <a:solidFill>
                <a:srgbClr val="066C45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Прямоугольник 38"/>
              <p:cNvSpPr/>
              <p:nvPr/>
            </p:nvSpPr>
            <p:spPr>
              <a:xfrm>
                <a:off x="4931129" y="2326560"/>
                <a:ext cx="4024217" cy="792088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400" i="1" dirty="0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 pitchFamily="18" charset="0"/>
                            </a:rPr>
                          </m:ctrlPr>
                        </m:fPr>
                        <m:num>
                          <m:r>
                            <a:rPr lang="ru-RU" sz="2400" b="0" i="1" dirty="0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ru-RU" sz="2400" i="1" dirty="0">
                              <a:solidFill>
                                <a:schemeClr val="tx1"/>
                              </a:solidFill>
                              <a:latin typeface="Cambria Math"/>
                              <a:ea typeface="Cambria Math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ru-RU" sz="2400" dirty="0">
                  <a:solidFill>
                    <a:schemeClr val="tx1"/>
                  </a:solidFill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39" name="Прямоугольник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1129" y="2326560"/>
                <a:ext cx="4024217" cy="79208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 w="63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Прямоугольник 41"/>
          <p:cNvSpPr/>
          <p:nvPr/>
        </p:nvSpPr>
        <p:spPr>
          <a:xfrm>
            <a:off x="61414" y="4077072"/>
            <a:ext cx="3700611" cy="828096"/>
          </a:xfrm>
          <a:prstGeom prst="rect">
            <a:avLst/>
          </a:prstGeom>
          <a:solidFill>
            <a:srgbClr val="066C4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/>
              <a:t>Можно ли указать наибольшую из таких дробей? </a:t>
            </a:r>
          </a:p>
          <a:p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719895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47" grpId="0" animBg="1"/>
      <p:bldP spid="3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0" y="6408000"/>
            <a:ext cx="9144000" cy="331416"/>
            <a:chOff x="0" y="3645024"/>
            <a:chExt cx="9144000" cy="331416"/>
          </a:xfrm>
        </p:grpSpPr>
        <p:sp>
          <p:nvSpPr>
            <p:cNvPr id="6" name="Прямоугольник 5"/>
            <p:cNvSpPr/>
            <p:nvPr userDrawn="1"/>
          </p:nvSpPr>
          <p:spPr>
            <a:xfrm>
              <a:off x="0" y="3645024"/>
              <a:ext cx="9144000" cy="324000"/>
            </a:xfrm>
            <a:prstGeom prst="rect">
              <a:avLst/>
            </a:prstGeom>
            <a:solidFill>
              <a:schemeClr val="bg2">
                <a:lumMod val="50000"/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7" name="Прямая соединительная линия 6"/>
            <p:cNvCxnSpPr/>
            <p:nvPr userDrawn="1"/>
          </p:nvCxnSpPr>
          <p:spPr>
            <a:xfrm>
              <a:off x="0" y="3976440"/>
              <a:ext cx="9144000" cy="0"/>
            </a:xfrm>
            <a:prstGeom prst="line">
              <a:avLst/>
            </a:prstGeom>
            <a:ln w="25400">
              <a:solidFill>
                <a:schemeClr val="bg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/>
            <p:cNvCxnSpPr/>
            <p:nvPr userDrawn="1"/>
          </p:nvCxnSpPr>
          <p:spPr>
            <a:xfrm>
              <a:off x="0" y="3645024"/>
              <a:ext cx="9144000" cy="0"/>
            </a:xfrm>
            <a:prstGeom prst="line">
              <a:avLst/>
            </a:prstGeom>
            <a:ln w="25400">
              <a:solidFill>
                <a:schemeClr val="bg1"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Группа 8"/>
          <p:cNvGrpSpPr/>
          <p:nvPr/>
        </p:nvGrpSpPr>
        <p:grpSpPr>
          <a:xfrm>
            <a:off x="0" y="72000"/>
            <a:ext cx="9144000" cy="468000"/>
            <a:chOff x="0" y="3645024"/>
            <a:chExt cx="9144000" cy="468000"/>
          </a:xfrm>
        </p:grpSpPr>
        <p:sp>
          <p:nvSpPr>
            <p:cNvPr id="10" name="Прямоугольник 9"/>
            <p:cNvSpPr/>
            <p:nvPr userDrawn="1"/>
          </p:nvSpPr>
          <p:spPr>
            <a:xfrm>
              <a:off x="0" y="3645024"/>
              <a:ext cx="9144000" cy="468000"/>
            </a:xfrm>
            <a:prstGeom prst="rect">
              <a:avLst/>
            </a:prstGeom>
            <a:solidFill>
              <a:srgbClr val="066C45">
                <a:alpha val="9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267034"/>
                </a:solidFill>
              </a:endParaRPr>
            </a:p>
          </p:txBody>
        </p:sp>
        <p:cxnSp>
          <p:nvCxnSpPr>
            <p:cNvPr id="11" name="Прямая соединительная линия 10"/>
            <p:cNvCxnSpPr/>
            <p:nvPr userDrawn="1"/>
          </p:nvCxnSpPr>
          <p:spPr>
            <a:xfrm>
              <a:off x="0" y="4113024"/>
              <a:ext cx="9144000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 userDrawn="1"/>
          </p:nvCxnSpPr>
          <p:spPr>
            <a:xfrm>
              <a:off x="0" y="3645024"/>
              <a:ext cx="9144000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36000"/>
            <a:ext cx="9144000" cy="614040"/>
          </a:xfrm>
        </p:spPr>
        <p:txBody>
          <a:bodyPr>
            <a:normAutofit/>
          </a:bodyPr>
          <a:lstStyle/>
          <a:p>
            <a:r>
              <a:rPr lang="ru-RU" sz="2400" b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Решаем задачи, уровня выше среднего</a:t>
            </a:r>
            <a:endParaRPr lang="ru-RU" b="0" dirty="0">
              <a:ln>
                <a:solidFill>
                  <a:schemeClr val="bg1"/>
                </a:solidFill>
              </a:ln>
              <a:solidFill>
                <a:schemeClr val="accent6">
                  <a:lumMod val="75000"/>
                </a:schemeClr>
              </a:solidFill>
              <a:effectLst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6401076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dirty="0"/>
              <a:t>Практикум</a:t>
            </a: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7139975" y="2996952"/>
            <a:ext cx="1604600" cy="3240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66C45"/>
                </a:solidFill>
              </a:rPr>
              <a:t>решение</a:t>
            </a:r>
            <a:endParaRPr lang="ru-RU" sz="2400" dirty="0">
              <a:solidFill>
                <a:srgbClr val="066C45"/>
              </a:solidFill>
            </a:endParaRPr>
          </a:p>
        </p:txBody>
      </p:sp>
      <p:grpSp>
        <p:nvGrpSpPr>
          <p:cNvPr id="22" name="Группа 21"/>
          <p:cNvGrpSpPr/>
          <p:nvPr/>
        </p:nvGrpSpPr>
        <p:grpSpPr>
          <a:xfrm>
            <a:off x="91775" y="1520994"/>
            <a:ext cx="8960449" cy="836784"/>
            <a:chOff x="178553" y="614919"/>
            <a:chExt cx="8960449" cy="461665"/>
          </a:xfrm>
        </p:grpSpPr>
        <p:sp>
          <p:nvSpPr>
            <p:cNvPr id="23" name="TextBox 22"/>
            <p:cNvSpPr txBox="1"/>
            <p:nvPr/>
          </p:nvSpPr>
          <p:spPr>
            <a:xfrm>
              <a:off x="178553" y="614919"/>
              <a:ext cx="8960449" cy="46166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ru-RU" sz="2400" dirty="0" smtClean="0">
                  <a:latin typeface="Cambria Math" pitchFamily="18" charset="0"/>
                  <a:ea typeface="Cambria Math" pitchFamily="18" charset="0"/>
                </a:rPr>
                <a:t>                                             </a:t>
              </a:r>
              <a:endParaRPr lang="ru-RU" sz="2400" dirty="0">
                <a:latin typeface="Cambria Math" pitchFamily="18" charset="0"/>
                <a:ea typeface="Cambria Math" pitchFamily="18" charset="0"/>
              </a:endParaRPr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178553" y="614919"/>
              <a:ext cx="8960449" cy="43204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066C4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 b="1" dirty="0">
                <a:solidFill>
                  <a:srgbClr val="066C45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Прямоугольник 39"/>
              <p:cNvSpPr/>
              <p:nvPr/>
            </p:nvSpPr>
            <p:spPr>
              <a:xfrm>
                <a:off x="143985" y="3713609"/>
                <a:ext cx="8823580" cy="1227559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marL="457200" indent="-457200">
                  <a:buAutoNum type="arabicParenR"/>
                </a:pPr>
                <a:r>
                  <a:rPr lang="ru-RU" sz="2400" dirty="0" smtClean="0">
                    <a:solidFill>
                      <a:schemeClr val="tx1"/>
                    </a:solidFill>
                    <a:latin typeface="Cambria Math" pitchFamily="18" charset="0"/>
                    <a:ea typeface="Cambria Math" pitchFamily="18" charset="0"/>
                  </a:rPr>
                  <a:t>90 </a:t>
                </a:r>
                <a14:m>
                  <m:oMath xmlns:m="http://schemas.openxmlformats.org/officeDocument/2006/math">
                    <m:r>
                      <a:rPr lang="ru-RU" sz="240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÷</m:t>
                    </m:r>
                  </m:oMath>
                </a14:m>
                <a:r>
                  <a:rPr lang="ru-RU" sz="2400" dirty="0" smtClean="0">
                    <a:solidFill>
                      <a:schemeClr val="tx1"/>
                    </a:solidFill>
                    <a:latin typeface="Cambria Math" pitchFamily="18" charset="0"/>
                    <a:ea typeface="Cambria Math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 pitchFamily="18" charset="0"/>
                          </a:rPr>
                        </m:ctrlPr>
                      </m:fPr>
                      <m:num>
                        <m:r>
                          <a:rPr lang="ru-RU" sz="24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 pitchFamily="18" charset="0"/>
                          </a:rPr>
                          <m:t>5</m:t>
                        </m:r>
                      </m:num>
                      <m:den>
                        <m:r>
                          <a:rPr lang="ru-RU" sz="24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ru-RU" sz="2400" b="0" dirty="0" smtClean="0">
                    <a:solidFill>
                      <a:schemeClr val="tx1"/>
                    </a:solidFill>
                    <a:latin typeface="Cambria Math" pitchFamily="18" charset="0"/>
                    <a:ea typeface="Cambria Math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 pitchFamily="18" charset="0"/>
                          </a:rPr>
                        </m:ctrlPr>
                      </m:fPr>
                      <m:num>
                        <m:r>
                          <a:rPr lang="ru-RU" sz="24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 pitchFamily="18" charset="0"/>
                          </a:rPr>
                          <m:t>90</m:t>
                        </m:r>
                      </m:num>
                      <m:den>
                        <m:r>
                          <a:rPr lang="ru-RU" sz="24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 pitchFamily="18" charset="0"/>
                          </a:rPr>
                          <m:t>1</m:t>
                        </m:r>
                      </m:den>
                    </m:f>
                    <m:r>
                      <a:rPr lang="ru-RU" sz="24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∙</m:t>
                    </m:r>
                    <m:f>
                      <m:fPr>
                        <m:ctrlPr>
                          <a:rPr lang="ru-RU" sz="24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ru-RU" sz="24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7</m:t>
                        </m:r>
                      </m:num>
                      <m:den>
                        <m:r>
                          <a:rPr lang="ru-RU" sz="24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5</m:t>
                        </m:r>
                      </m:den>
                    </m:f>
                    <m:r>
                      <a:rPr lang="ru-RU" sz="24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=126</m:t>
                    </m:r>
                  </m:oMath>
                </a14:m>
                <a:r>
                  <a:rPr lang="ru-RU" sz="2400" b="0" dirty="0" smtClean="0">
                    <a:solidFill>
                      <a:schemeClr val="tx1"/>
                    </a:solidFill>
                    <a:latin typeface="Cambria Math" pitchFamily="18" charset="0"/>
                    <a:ea typeface="Cambria Math" pitchFamily="18" charset="0"/>
                  </a:rPr>
                  <a:t>(</a:t>
                </a:r>
                <a:r>
                  <a:rPr lang="ru-RU" sz="2400" dirty="0">
                    <a:solidFill>
                      <a:schemeClr val="tx1"/>
                    </a:solidFill>
                    <a:latin typeface="Cambria Math" pitchFamily="18" charset="0"/>
                    <a:ea typeface="Cambria Math" pitchFamily="18" charset="0"/>
                  </a:rPr>
                  <a:t>с</a:t>
                </a:r>
                <a:r>
                  <a:rPr lang="ru-RU" sz="2400" dirty="0" smtClean="0">
                    <a:solidFill>
                      <a:schemeClr val="tx1"/>
                    </a:solidFill>
                    <a:latin typeface="Cambria Math" pitchFamily="18" charset="0"/>
                    <a:ea typeface="Cambria Math" pitchFamily="18" charset="0"/>
                  </a:rPr>
                  <a:t>траниц</a:t>
                </a:r>
                <a:r>
                  <a:rPr lang="ru-RU" sz="2400" b="0" dirty="0" smtClean="0">
                    <a:solidFill>
                      <a:schemeClr val="tx1"/>
                    </a:solidFill>
                    <a:latin typeface="Cambria Math" pitchFamily="18" charset="0"/>
                    <a:ea typeface="Cambria Math" pitchFamily="18" charset="0"/>
                  </a:rPr>
                  <a:t>) – </a:t>
                </a:r>
                <a:r>
                  <a:rPr lang="ru-RU" sz="2400" dirty="0" smtClean="0">
                    <a:solidFill>
                      <a:schemeClr val="tx1"/>
                    </a:solidFill>
                    <a:latin typeface="Cambria Math" pitchFamily="18" charset="0"/>
                    <a:ea typeface="Cambria Math" pitchFamily="18" charset="0"/>
                  </a:rPr>
                  <a:t>в книге;</a:t>
                </a:r>
              </a:p>
              <a:p>
                <a:pPr marL="457200" indent="-457200">
                  <a:buAutoNum type="arabicParenR"/>
                </a:pPr>
                <a:r>
                  <a:rPr lang="ru-RU" sz="2400" b="0" dirty="0" smtClean="0">
                    <a:solidFill>
                      <a:schemeClr val="tx1"/>
                    </a:solidFill>
                    <a:latin typeface="Cambria Math" pitchFamily="18" charset="0"/>
                    <a:ea typeface="Cambria Math" pitchFamily="18" charset="0"/>
                  </a:rPr>
                  <a:t>126 – 90 = 36 (страниц) – осталось прочитать.</a:t>
                </a:r>
              </a:p>
              <a:p>
                <a:endParaRPr lang="ru-RU" sz="2400" dirty="0">
                  <a:solidFill>
                    <a:schemeClr val="tx1"/>
                  </a:solidFill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40" name="Прямоугольник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985" y="3713609"/>
                <a:ext cx="8823580" cy="1227559"/>
              </a:xfrm>
              <a:prstGeom prst="rect">
                <a:avLst/>
              </a:prstGeom>
              <a:blipFill>
                <a:blip r:embed="rId2"/>
                <a:stretch>
                  <a:fillRect l="-1036"/>
                </a:stretch>
              </a:blipFill>
              <a:ln w="63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Прямоугольник 2"/>
          <p:cNvSpPr/>
          <p:nvPr/>
        </p:nvSpPr>
        <p:spPr>
          <a:xfrm>
            <a:off x="118599" y="1516278"/>
            <a:ext cx="887435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/>
              <a:t>1)Маша прочитала 90 страниц. Это составило 5/7 всей книги. Сколько страниц осталось прочитать?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886142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0" y="6408000"/>
            <a:ext cx="9144000" cy="331416"/>
            <a:chOff x="0" y="3645024"/>
            <a:chExt cx="9144000" cy="331416"/>
          </a:xfrm>
        </p:grpSpPr>
        <p:sp>
          <p:nvSpPr>
            <p:cNvPr id="6" name="Прямоугольник 5"/>
            <p:cNvSpPr/>
            <p:nvPr userDrawn="1"/>
          </p:nvSpPr>
          <p:spPr>
            <a:xfrm>
              <a:off x="0" y="3645024"/>
              <a:ext cx="9144000" cy="324000"/>
            </a:xfrm>
            <a:prstGeom prst="rect">
              <a:avLst/>
            </a:prstGeom>
            <a:solidFill>
              <a:schemeClr val="bg2">
                <a:lumMod val="50000"/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7" name="Прямая соединительная линия 6"/>
            <p:cNvCxnSpPr/>
            <p:nvPr userDrawn="1"/>
          </p:nvCxnSpPr>
          <p:spPr>
            <a:xfrm>
              <a:off x="0" y="3976440"/>
              <a:ext cx="9144000" cy="0"/>
            </a:xfrm>
            <a:prstGeom prst="line">
              <a:avLst/>
            </a:prstGeom>
            <a:ln w="25400">
              <a:solidFill>
                <a:schemeClr val="bg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/>
            <p:cNvCxnSpPr/>
            <p:nvPr userDrawn="1"/>
          </p:nvCxnSpPr>
          <p:spPr>
            <a:xfrm>
              <a:off x="0" y="3645024"/>
              <a:ext cx="9144000" cy="0"/>
            </a:xfrm>
            <a:prstGeom prst="line">
              <a:avLst/>
            </a:prstGeom>
            <a:ln w="25400">
              <a:solidFill>
                <a:schemeClr val="bg1"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Группа 8"/>
          <p:cNvGrpSpPr/>
          <p:nvPr/>
        </p:nvGrpSpPr>
        <p:grpSpPr>
          <a:xfrm>
            <a:off x="0" y="72000"/>
            <a:ext cx="9144000" cy="468000"/>
            <a:chOff x="0" y="3645024"/>
            <a:chExt cx="9144000" cy="468000"/>
          </a:xfrm>
        </p:grpSpPr>
        <p:sp>
          <p:nvSpPr>
            <p:cNvPr id="10" name="Прямоугольник 9"/>
            <p:cNvSpPr/>
            <p:nvPr userDrawn="1"/>
          </p:nvSpPr>
          <p:spPr>
            <a:xfrm>
              <a:off x="0" y="3645024"/>
              <a:ext cx="9144000" cy="468000"/>
            </a:xfrm>
            <a:prstGeom prst="rect">
              <a:avLst/>
            </a:prstGeom>
            <a:solidFill>
              <a:srgbClr val="066C45">
                <a:alpha val="9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267034"/>
                </a:solidFill>
              </a:endParaRPr>
            </a:p>
          </p:txBody>
        </p:sp>
        <p:cxnSp>
          <p:nvCxnSpPr>
            <p:cNvPr id="11" name="Прямая соединительная линия 10"/>
            <p:cNvCxnSpPr/>
            <p:nvPr userDrawn="1"/>
          </p:nvCxnSpPr>
          <p:spPr>
            <a:xfrm>
              <a:off x="0" y="4113024"/>
              <a:ext cx="9144000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 userDrawn="1"/>
          </p:nvCxnSpPr>
          <p:spPr>
            <a:xfrm>
              <a:off x="0" y="3645024"/>
              <a:ext cx="9144000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36000"/>
            <a:ext cx="9144000" cy="614040"/>
          </a:xfrm>
        </p:spPr>
        <p:txBody>
          <a:bodyPr>
            <a:normAutofit/>
          </a:bodyPr>
          <a:lstStyle/>
          <a:p>
            <a:r>
              <a:rPr lang="ru-RU" sz="2400" b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Решаем задачи, уровня выше среднего</a:t>
            </a:r>
            <a:endParaRPr lang="ru-RU" b="0" dirty="0">
              <a:ln>
                <a:solidFill>
                  <a:schemeClr val="bg1"/>
                </a:solidFill>
              </a:ln>
              <a:solidFill>
                <a:schemeClr val="accent6">
                  <a:lumMod val="75000"/>
                </a:schemeClr>
              </a:solidFill>
              <a:effectLst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6401076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dirty="0"/>
              <a:t>Практикум</a:t>
            </a: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7139975" y="2996952"/>
            <a:ext cx="1604600" cy="3240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66C45"/>
                </a:solidFill>
              </a:rPr>
              <a:t>решение</a:t>
            </a:r>
            <a:endParaRPr lang="ru-RU" sz="2400" dirty="0">
              <a:solidFill>
                <a:srgbClr val="066C45"/>
              </a:solidFill>
            </a:endParaRPr>
          </a:p>
        </p:txBody>
      </p:sp>
      <p:grpSp>
        <p:nvGrpSpPr>
          <p:cNvPr id="22" name="Группа 21"/>
          <p:cNvGrpSpPr/>
          <p:nvPr/>
        </p:nvGrpSpPr>
        <p:grpSpPr>
          <a:xfrm>
            <a:off x="91775" y="1520993"/>
            <a:ext cx="8960449" cy="1318723"/>
            <a:chOff x="178553" y="614918"/>
            <a:chExt cx="8960449" cy="727557"/>
          </a:xfrm>
        </p:grpSpPr>
        <p:sp>
          <p:nvSpPr>
            <p:cNvPr id="23" name="TextBox 22"/>
            <p:cNvSpPr txBox="1"/>
            <p:nvPr/>
          </p:nvSpPr>
          <p:spPr>
            <a:xfrm>
              <a:off x="178553" y="614919"/>
              <a:ext cx="8960449" cy="46166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ru-RU" sz="2400" dirty="0" smtClean="0">
                  <a:latin typeface="Cambria Math" pitchFamily="18" charset="0"/>
                  <a:ea typeface="Cambria Math" pitchFamily="18" charset="0"/>
                </a:rPr>
                <a:t>                                             </a:t>
              </a:r>
              <a:endParaRPr lang="ru-RU" sz="2400" dirty="0">
                <a:latin typeface="Cambria Math" pitchFamily="18" charset="0"/>
                <a:ea typeface="Cambria Math" pitchFamily="18" charset="0"/>
              </a:endParaRPr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178553" y="614918"/>
              <a:ext cx="8960449" cy="727557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066C4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 b="1" dirty="0">
                <a:solidFill>
                  <a:srgbClr val="066C45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Прямоугольник 39"/>
              <p:cNvSpPr/>
              <p:nvPr/>
            </p:nvSpPr>
            <p:spPr>
              <a:xfrm>
                <a:off x="91775" y="3713608"/>
                <a:ext cx="8960450" cy="2163663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marL="457200" indent="-457200">
                  <a:buAutoNum type="arabicParenR"/>
                </a:pPr>
                <a:r>
                  <a:rPr lang="ru-RU" sz="2200" dirty="0" smtClean="0">
                    <a:solidFill>
                      <a:schemeClr val="tx1"/>
                    </a:solidFill>
                    <a:latin typeface="Cambria Math" pitchFamily="18" charset="0"/>
                    <a:ea typeface="Cambria Math" pitchFamily="18" charset="0"/>
                  </a:rPr>
                  <a:t>360 </a:t>
                </a:r>
                <a14:m>
                  <m:oMath xmlns:m="http://schemas.openxmlformats.org/officeDocument/2006/math">
                    <m:r>
                      <a:rPr lang="ru-RU" sz="220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∙</m:t>
                    </m:r>
                  </m:oMath>
                </a14:m>
                <a:r>
                  <a:rPr lang="ru-RU" sz="2200" dirty="0" smtClean="0">
                    <a:solidFill>
                      <a:schemeClr val="tx1"/>
                    </a:solidFill>
                    <a:latin typeface="Cambria Math" pitchFamily="18" charset="0"/>
                    <a:ea typeface="Cambria Math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20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 pitchFamily="18" charset="0"/>
                          </a:rPr>
                        </m:ctrlPr>
                      </m:fPr>
                      <m:num>
                        <m:r>
                          <a:rPr lang="ru-RU" sz="22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 pitchFamily="18" charset="0"/>
                          </a:rPr>
                          <m:t>1</m:t>
                        </m:r>
                      </m:num>
                      <m:den>
                        <m:r>
                          <a:rPr lang="ru-RU" sz="22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ru-RU" sz="2200" b="0" dirty="0" smtClean="0">
                    <a:solidFill>
                      <a:schemeClr val="tx1"/>
                    </a:solidFill>
                    <a:latin typeface="Cambria Math" pitchFamily="18" charset="0"/>
                    <a:ea typeface="Cambria Math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2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 pitchFamily="18" charset="0"/>
                          </a:rPr>
                        </m:ctrlPr>
                      </m:fPr>
                      <m:num>
                        <m:r>
                          <a:rPr lang="ru-RU" sz="22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 pitchFamily="18" charset="0"/>
                          </a:rPr>
                          <m:t>360</m:t>
                        </m:r>
                      </m:num>
                      <m:den>
                        <m:r>
                          <a:rPr lang="ru-RU" sz="22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 pitchFamily="18" charset="0"/>
                          </a:rPr>
                          <m:t>1</m:t>
                        </m:r>
                      </m:den>
                    </m:f>
                    <m:r>
                      <a:rPr lang="ru-RU" sz="22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∙</m:t>
                    </m:r>
                    <m:f>
                      <m:fPr>
                        <m:ctrlPr>
                          <a:rPr lang="ru-RU" sz="22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ru-RU" sz="22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1</m:t>
                        </m:r>
                      </m:num>
                      <m:den>
                        <m:r>
                          <a:rPr lang="ru-RU" sz="22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3</m:t>
                        </m:r>
                      </m:den>
                    </m:f>
                    <m:r>
                      <a:rPr lang="ru-RU" sz="22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=120</m:t>
                    </m:r>
                  </m:oMath>
                </a14:m>
                <a:r>
                  <a:rPr lang="ru-RU" sz="2200" b="0" dirty="0" smtClean="0">
                    <a:solidFill>
                      <a:schemeClr val="tx1"/>
                    </a:solidFill>
                    <a:latin typeface="Cambria Math" pitchFamily="18" charset="0"/>
                    <a:ea typeface="Cambria Math" pitchFamily="18" charset="0"/>
                  </a:rPr>
                  <a:t>(</a:t>
                </a:r>
                <a:r>
                  <a:rPr lang="ru-RU" sz="2200" dirty="0" smtClean="0">
                    <a:solidFill>
                      <a:schemeClr val="tx1"/>
                    </a:solidFill>
                    <a:latin typeface="Cambria Math" pitchFamily="18" charset="0"/>
                    <a:ea typeface="Cambria Math" pitchFamily="18" charset="0"/>
                  </a:rPr>
                  <a:t>кг</a:t>
                </a:r>
                <a:r>
                  <a:rPr lang="ru-RU" sz="2200" b="0" dirty="0" smtClean="0">
                    <a:solidFill>
                      <a:schemeClr val="tx1"/>
                    </a:solidFill>
                    <a:latin typeface="Cambria Math" pitchFamily="18" charset="0"/>
                    <a:ea typeface="Cambria Math" pitchFamily="18" charset="0"/>
                  </a:rPr>
                  <a:t>) – </a:t>
                </a:r>
                <a:r>
                  <a:rPr lang="ru-RU" sz="2200" dirty="0" smtClean="0">
                    <a:solidFill>
                      <a:schemeClr val="tx1"/>
                    </a:solidFill>
                    <a:latin typeface="Cambria Math" pitchFamily="18" charset="0"/>
                    <a:ea typeface="Cambria Math" pitchFamily="18" charset="0"/>
                  </a:rPr>
                  <a:t>картофеля продано в первый день;</a:t>
                </a:r>
              </a:p>
              <a:p>
                <a:pPr marL="457200" indent="-457200">
                  <a:buAutoNum type="arabicParenR"/>
                </a:pPr>
                <a:r>
                  <a:rPr lang="ru-RU" sz="2200" b="0" dirty="0" smtClean="0">
                    <a:solidFill>
                      <a:schemeClr val="tx1"/>
                    </a:solidFill>
                    <a:latin typeface="Cambria Math" pitchFamily="18" charset="0"/>
                    <a:ea typeface="Cambria Math" pitchFamily="18" charset="0"/>
                  </a:rPr>
                  <a:t>360 </a:t>
                </a:r>
                <a14:m>
                  <m:oMath xmlns:m="http://schemas.openxmlformats.org/officeDocument/2006/math">
                    <m:r>
                      <a:rPr lang="ru-RU" sz="22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∙</m:t>
                    </m:r>
                    <m:f>
                      <m:fPr>
                        <m:ctrlPr>
                          <a:rPr lang="ru-RU" sz="22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ru-RU" sz="22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1</m:t>
                        </m:r>
                      </m:num>
                      <m:den>
                        <m:r>
                          <a:rPr lang="ru-RU" sz="22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4</m:t>
                        </m:r>
                      </m:den>
                    </m:f>
                    <m:r>
                      <a:rPr lang="ru-RU" sz="22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=90</m:t>
                    </m:r>
                  </m:oMath>
                </a14:m>
                <a:r>
                  <a:rPr lang="ru-RU" sz="2200" b="0" dirty="0" smtClean="0">
                    <a:solidFill>
                      <a:schemeClr val="tx1"/>
                    </a:solidFill>
                    <a:latin typeface="Cambria Math" pitchFamily="18" charset="0"/>
                    <a:ea typeface="Cambria Math" pitchFamily="18" charset="0"/>
                  </a:rPr>
                  <a:t> (кг) – картофеля продано во второй день;</a:t>
                </a:r>
              </a:p>
              <a:p>
                <a:pPr marL="457200" indent="-457200">
                  <a:buAutoNum type="arabicParenR"/>
                </a:pPr>
                <a:r>
                  <a:rPr lang="ru-RU" sz="2200" dirty="0" smtClean="0">
                    <a:solidFill>
                      <a:schemeClr val="tx1"/>
                    </a:solidFill>
                    <a:latin typeface="Cambria Math" pitchFamily="18" charset="0"/>
                    <a:ea typeface="Cambria Math" pitchFamily="18" charset="0"/>
                  </a:rPr>
                  <a:t>120 + 90 = 210 (кг) – картофеля продали в первый и второй день вместе;</a:t>
                </a:r>
              </a:p>
              <a:p>
                <a:pPr marL="457200" indent="-457200">
                  <a:buAutoNum type="arabicParenR"/>
                </a:pPr>
                <a:r>
                  <a:rPr lang="ru-RU" sz="2200" dirty="0" smtClean="0">
                    <a:solidFill>
                      <a:schemeClr val="tx1"/>
                    </a:solidFill>
                    <a:latin typeface="Cambria Math" pitchFamily="18" charset="0"/>
                    <a:ea typeface="Cambria Math" pitchFamily="18" charset="0"/>
                  </a:rPr>
                  <a:t>360 – 210 = 150 (кг) – картофеля продали в третий день.</a:t>
                </a:r>
              </a:p>
              <a:p>
                <a:pPr marL="457200" indent="-457200">
                  <a:buAutoNum type="arabicParenR"/>
                </a:pPr>
                <a:endParaRPr lang="ru-RU" sz="2200" b="0" dirty="0" smtClean="0">
                  <a:solidFill>
                    <a:schemeClr val="tx1"/>
                  </a:solidFill>
                  <a:latin typeface="Cambria Math" pitchFamily="18" charset="0"/>
                  <a:ea typeface="Cambria Math" pitchFamily="18" charset="0"/>
                </a:endParaRPr>
              </a:p>
              <a:p>
                <a:pPr marL="457200" indent="-457200">
                  <a:buAutoNum type="arabicParenR"/>
                </a:pPr>
                <a:endParaRPr lang="ru-RU" sz="2200" b="0" dirty="0" smtClean="0">
                  <a:solidFill>
                    <a:schemeClr val="tx1"/>
                  </a:solidFill>
                  <a:latin typeface="Cambria Math" pitchFamily="18" charset="0"/>
                  <a:ea typeface="Cambria Math" pitchFamily="18" charset="0"/>
                </a:endParaRPr>
              </a:p>
              <a:p>
                <a:endParaRPr lang="ru-RU" sz="2400" dirty="0">
                  <a:solidFill>
                    <a:schemeClr val="tx1"/>
                  </a:solidFill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40" name="Прямоугольник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775" y="3713608"/>
                <a:ext cx="8960450" cy="2163663"/>
              </a:xfrm>
              <a:prstGeom prst="rect">
                <a:avLst/>
              </a:prstGeom>
              <a:blipFill rotWithShape="1">
                <a:blip r:embed="rId2"/>
                <a:stretch>
                  <a:fillRect l="-816" r="-1564"/>
                </a:stretch>
              </a:blipFill>
              <a:ln w="63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Прямоугольник 2"/>
          <p:cNvSpPr/>
          <p:nvPr/>
        </p:nvSpPr>
        <p:spPr>
          <a:xfrm>
            <a:off x="118599" y="1516278"/>
            <a:ext cx="887435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/>
              <a:t>Магазин за 3 дня продал 360 кг картофеля. В первый день была продано 1/3 часть всего картофеля. Во второй день 1/4 часть от общего количества. А в третий-весь оставшийся картофель. Сколько картофеля продали  в третий день?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23248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с двумя скругленными противолежащими углами 12"/>
          <p:cNvSpPr/>
          <p:nvPr/>
        </p:nvSpPr>
        <p:spPr>
          <a:xfrm>
            <a:off x="206436" y="628384"/>
            <a:ext cx="8710605" cy="2267152"/>
          </a:xfrm>
          <a:prstGeom prst="round2DiagRect">
            <a:avLst/>
          </a:prstGeom>
          <a:gradFill>
            <a:gsLst>
              <a:gs pos="0">
                <a:srgbClr val="D8D9EC"/>
              </a:gs>
              <a:gs pos="53000">
                <a:srgbClr val="D4DEFF"/>
              </a:gs>
              <a:gs pos="83000">
                <a:srgbClr val="D4DEFF"/>
              </a:gs>
              <a:gs pos="100000">
                <a:schemeClr val="bg1"/>
              </a:gs>
            </a:gsLst>
            <a:lin ang="5400000" scaled="0"/>
          </a:gra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" name="Группа 4"/>
          <p:cNvGrpSpPr/>
          <p:nvPr/>
        </p:nvGrpSpPr>
        <p:grpSpPr>
          <a:xfrm>
            <a:off x="0" y="6408000"/>
            <a:ext cx="9144000" cy="331416"/>
            <a:chOff x="0" y="3645024"/>
            <a:chExt cx="9144000" cy="331416"/>
          </a:xfrm>
        </p:grpSpPr>
        <p:sp>
          <p:nvSpPr>
            <p:cNvPr id="6" name="Прямоугольник 5"/>
            <p:cNvSpPr/>
            <p:nvPr userDrawn="1"/>
          </p:nvSpPr>
          <p:spPr>
            <a:xfrm>
              <a:off x="0" y="3645024"/>
              <a:ext cx="9144000" cy="324000"/>
            </a:xfrm>
            <a:prstGeom prst="rect">
              <a:avLst/>
            </a:prstGeom>
            <a:solidFill>
              <a:schemeClr val="bg2">
                <a:lumMod val="50000"/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7" name="Прямая соединительная линия 6"/>
            <p:cNvCxnSpPr/>
            <p:nvPr userDrawn="1"/>
          </p:nvCxnSpPr>
          <p:spPr>
            <a:xfrm>
              <a:off x="0" y="3976440"/>
              <a:ext cx="9144000" cy="0"/>
            </a:xfrm>
            <a:prstGeom prst="line">
              <a:avLst/>
            </a:prstGeom>
            <a:ln w="25400">
              <a:solidFill>
                <a:schemeClr val="bg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/>
            <p:cNvCxnSpPr/>
            <p:nvPr userDrawn="1"/>
          </p:nvCxnSpPr>
          <p:spPr>
            <a:xfrm>
              <a:off x="0" y="3645024"/>
              <a:ext cx="9144000" cy="0"/>
            </a:xfrm>
            <a:prstGeom prst="line">
              <a:avLst/>
            </a:prstGeom>
            <a:ln w="25400">
              <a:solidFill>
                <a:schemeClr val="bg1"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Группа 8"/>
          <p:cNvGrpSpPr/>
          <p:nvPr/>
        </p:nvGrpSpPr>
        <p:grpSpPr>
          <a:xfrm>
            <a:off x="0" y="72000"/>
            <a:ext cx="9144000" cy="468000"/>
            <a:chOff x="0" y="3645024"/>
            <a:chExt cx="9144000" cy="468000"/>
          </a:xfrm>
        </p:grpSpPr>
        <p:sp>
          <p:nvSpPr>
            <p:cNvPr id="10" name="Прямоугольник 9"/>
            <p:cNvSpPr/>
            <p:nvPr userDrawn="1"/>
          </p:nvSpPr>
          <p:spPr>
            <a:xfrm>
              <a:off x="0" y="3645024"/>
              <a:ext cx="9144000" cy="468000"/>
            </a:xfrm>
            <a:prstGeom prst="rect">
              <a:avLst/>
            </a:prstGeom>
            <a:solidFill>
              <a:srgbClr val="066C45">
                <a:alpha val="9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1" name="Прямая соединительная линия 10"/>
            <p:cNvCxnSpPr/>
            <p:nvPr userDrawn="1"/>
          </p:nvCxnSpPr>
          <p:spPr>
            <a:xfrm>
              <a:off x="0" y="4113024"/>
              <a:ext cx="9144000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 userDrawn="1"/>
          </p:nvCxnSpPr>
          <p:spPr>
            <a:xfrm>
              <a:off x="0" y="3645024"/>
              <a:ext cx="9144000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36000"/>
            <a:ext cx="9144000" cy="614040"/>
          </a:xfrm>
        </p:spPr>
        <p:txBody>
          <a:bodyPr>
            <a:normAutofit/>
          </a:bodyPr>
          <a:lstStyle/>
          <a:p>
            <a:r>
              <a:rPr lang="ru-RU" sz="2400" b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Подведем итоги</a:t>
            </a:r>
            <a:endParaRPr lang="ru-RU" b="0" dirty="0">
              <a:ln>
                <a:solidFill>
                  <a:schemeClr val="bg1"/>
                </a:solidFill>
              </a:ln>
              <a:solidFill>
                <a:schemeClr val="accent6">
                  <a:lumMod val="75000"/>
                </a:schemeClr>
              </a:solidFill>
              <a:effectLst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6401076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dirty="0"/>
              <a:t>Подведение итогов, рефлексия,  домашнее задание.</a:t>
            </a:r>
            <a:endParaRPr lang="ru-RU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13963" y="648767"/>
            <a:ext cx="871060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800" dirty="0"/>
              <a:t>Чем занимались </a:t>
            </a:r>
            <a:r>
              <a:rPr lang="ru-RU" sz="2800" dirty="0" smtClean="0"/>
              <a:t>сегодня </a:t>
            </a:r>
            <a:r>
              <a:rPr lang="ru-RU" sz="2800" dirty="0"/>
              <a:t>на </a:t>
            </a:r>
            <a:r>
              <a:rPr lang="ru-RU" sz="2800" dirty="0" smtClean="0"/>
              <a:t>уроке?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800" dirty="0" smtClean="0"/>
              <a:t>А </a:t>
            </a:r>
            <a:r>
              <a:rPr lang="ru-RU" sz="2800" dirty="0"/>
              <a:t>какие цели ставил на </a:t>
            </a:r>
            <a:r>
              <a:rPr lang="ru-RU" sz="2800" dirty="0" smtClean="0"/>
              <a:t>урок?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800" dirty="0" smtClean="0"/>
              <a:t>Достиг </a:t>
            </a:r>
            <a:r>
              <a:rPr lang="ru-RU" sz="2800" dirty="0"/>
              <a:t>ли наш урок цели?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800" dirty="0" smtClean="0"/>
              <a:t>Какие </a:t>
            </a:r>
            <a:r>
              <a:rPr lang="ru-RU" sz="2800" dirty="0"/>
              <a:t>типы задач сегодня на уроке мы </a:t>
            </a:r>
            <a:r>
              <a:rPr lang="ru-RU" sz="2800" dirty="0" smtClean="0"/>
              <a:t>решали?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800" dirty="0" smtClean="0"/>
              <a:t>Чем </a:t>
            </a:r>
            <a:r>
              <a:rPr lang="ru-RU" sz="2800" dirty="0"/>
              <a:t>отличаются и что общего в условиях этих задач?</a:t>
            </a:r>
          </a:p>
        </p:txBody>
      </p:sp>
      <p:sp>
        <p:nvSpPr>
          <p:cNvPr id="22" name="Прямоугольник с двумя скругленными противолежащими углами 21"/>
          <p:cNvSpPr/>
          <p:nvPr/>
        </p:nvSpPr>
        <p:spPr>
          <a:xfrm>
            <a:off x="184090" y="3861048"/>
            <a:ext cx="8710605" cy="2376264"/>
          </a:xfrm>
          <a:prstGeom prst="round2DiagRect">
            <a:avLst/>
          </a:prstGeom>
          <a:gradFill>
            <a:gsLst>
              <a:gs pos="0">
                <a:srgbClr val="D8D9EC"/>
              </a:gs>
              <a:gs pos="53000">
                <a:srgbClr val="D4DEFF"/>
              </a:gs>
              <a:gs pos="83000">
                <a:srgbClr val="D4DEFF"/>
              </a:gs>
              <a:gs pos="100000">
                <a:schemeClr val="bg1"/>
              </a:gs>
            </a:gsLst>
            <a:lin ang="5400000" scaled="0"/>
          </a:gra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2800" b="1" u="sng" dirty="0">
                <a:solidFill>
                  <a:srgbClr val="002060"/>
                </a:solidFill>
              </a:rPr>
              <a:t>Рефлексия</a:t>
            </a:r>
            <a:endParaRPr lang="ru-RU" sz="2800" dirty="0">
              <a:solidFill>
                <a:srgbClr val="002060"/>
              </a:solidFill>
            </a:endParaRPr>
          </a:p>
          <a:p>
            <a:pPr algn="r"/>
            <a:r>
              <a:rPr lang="ru-RU" sz="2800" dirty="0">
                <a:solidFill>
                  <a:srgbClr val="002060"/>
                </a:solidFill>
              </a:rPr>
              <a:t>Было очень </a:t>
            </a:r>
            <a:r>
              <a:rPr lang="ru-RU" sz="2800" dirty="0" smtClean="0">
                <a:solidFill>
                  <a:srgbClr val="002060"/>
                </a:solidFill>
              </a:rPr>
              <a:t>легко</a:t>
            </a:r>
            <a:endParaRPr lang="ru-RU" sz="2800" dirty="0">
              <a:solidFill>
                <a:srgbClr val="002060"/>
              </a:solidFill>
            </a:endParaRPr>
          </a:p>
          <a:p>
            <a:pPr algn="r"/>
            <a:r>
              <a:rPr lang="ru-RU" sz="2800" dirty="0">
                <a:solidFill>
                  <a:srgbClr val="002060"/>
                </a:solidFill>
              </a:rPr>
              <a:t>Было очень трудно  </a:t>
            </a:r>
          </a:p>
          <a:p>
            <a:pPr algn="r"/>
            <a:r>
              <a:rPr lang="ru-RU" sz="2800" dirty="0">
                <a:solidFill>
                  <a:srgbClr val="002060"/>
                </a:solidFill>
              </a:rPr>
              <a:t>Проблемы  с одним видом заданий </a:t>
            </a: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00192" y="3015593"/>
            <a:ext cx="2296640" cy="952500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963" y="3968093"/>
            <a:ext cx="2025789" cy="2102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6278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0" y="6408000"/>
            <a:ext cx="9144000" cy="331416"/>
            <a:chOff x="0" y="3645024"/>
            <a:chExt cx="9144000" cy="331416"/>
          </a:xfrm>
        </p:grpSpPr>
        <p:sp>
          <p:nvSpPr>
            <p:cNvPr id="6" name="Прямоугольник 5"/>
            <p:cNvSpPr/>
            <p:nvPr userDrawn="1"/>
          </p:nvSpPr>
          <p:spPr>
            <a:xfrm>
              <a:off x="0" y="3645024"/>
              <a:ext cx="9144000" cy="324000"/>
            </a:xfrm>
            <a:prstGeom prst="rect">
              <a:avLst/>
            </a:prstGeom>
            <a:solidFill>
              <a:schemeClr val="bg2">
                <a:lumMod val="50000"/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7" name="Прямая соединительная линия 6"/>
            <p:cNvCxnSpPr/>
            <p:nvPr userDrawn="1"/>
          </p:nvCxnSpPr>
          <p:spPr>
            <a:xfrm>
              <a:off x="0" y="3976440"/>
              <a:ext cx="9144000" cy="0"/>
            </a:xfrm>
            <a:prstGeom prst="line">
              <a:avLst/>
            </a:prstGeom>
            <a:ln w="25400">
              <a:solidFill>
                <a:schemeClr val="bg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/>
            <p:cNvCxnSpPr/>
            <p:nvPr userDrawn="1"/>
          </p:nvCxnSpPr>
          <p:spPr>
            <a:xfrm>
              <a:off x="0" y="3645024"/>
              <a:ext cx="9144000" cy="0"/>
            </a:xfrm>
            <a:prstGeom prst="line">
              <a:avLst/>
            </a:prstGeom>
            <a:ln w="25400">
              <a:solidFill>
                <a:schemeClr val="bg1"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Группа 8"/>
          <p:cNvGrpSpPr/>
          <p:nvPr/>
        </p:nvGrpSpPr>
        <p:grpSpPr>
          <a:xfrm>
            <a:off x="0" y="72000"/>
            <a:ext cx="9144000" cy="468000"/>
            <a:chOff x="0" y="3645024"/>
            <a:chExt cx="9144000" cy="468000"/>
          </a:xfrm>
        </p:grpSpPr>
        <p:sp>
          <p:nvSpPr>
            <p:cNvPr id="10" name="Прямоугольник 9"/>
            <p:cNvSpPr/>
            <p:nvPr userDrawn="1"/>
          </p:nvSpPr>
          <p:spPr>
            <a:xfrm>
              <a:off x="0" y="3645024"/>
              <a:ext cx="9144000" cy="468000"/>
            </a:xfrm>
            <a:prstGeom prst="rect">
              <a:avLst/>
            </a:prstGeom>
            <a:solidFill>
              <a:srgbClr val="066C45">
                <a:alpha val="9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1" name="Прямая соединительная линия 10"/>
            <p:cNvCxnSpPr/>
            <p:nvPr userDrawn="1"/>
          </p:nvCxnSpPr>
          <p:spPr>
            <a:xfrm>
              <a:off x="0" y="4113024"/>
              <a:ext cx="9144000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 userDrawn="1"/>
          </p:nvCxnSpPr>
          <p:spPr>
            <a:xfrm>
              <a:off x="0" y="3645024"/>
              <a:ext cx="9144000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36000"/>
            <a:ext cx="9144000" cy="614040"/>
          </a:xfrm>
        </p:spPr>
        <p:txBody>
          <a:bodyPr>
            <a:normAutofit/>
          </a:bodyPr>
          <a:lstStyle/>
          <a:p>
            <a:r>
              <a:rPr lang="ru-RU" sz="2400" b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Подведем итоги</a:t>
            </a:r>
            <a:endParaRPr lang="ru-RU" b="0" dirty="0">
              <a:ln>
                <a:solidFill>
                  <a:schemeClr val="bg1"/>
                </a:solidFill>
              </a:ln>
              <a:solidFill>
                <a:schemeClr val="accent6">
                  <a:lumMod val="75000"/>
                </a:schemeClr>
              </a:solidFill>
              <a:effectLst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6401076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dirty="0"/>
              <a:t>Подведение итогов, рефлексия,  домашнее задание.</a:t>
            </a:r>
            <a:endParaRPr lang="ru-RU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18" name="Группа 17"/>
          <p:cNvGrpSpPr/>
          <p:nvPr/>
        </p:nvGrpSpPr>
        <p:grpSpPr>
          <a:xfrm>
            <a:off x="195447" y="4941168"/>
            <a:ext cx="8784976" cy="1278987"/>
            <a:chOff x="193084" y="3912183"/>
            <a:chExt cx="8784976" cy="1278987"/>
          </a:xfrm>
        </p:grpSpPr>
        <p:sp>
          <p:nvSpPr>
            <p:cNvPr id="19" name="Прямоугольник 18"/>
            <p:cNvSpPr/>
            <p:nvPr/>
          </p:nvSpPr>
          <p:spPr>
            <a:xfrm>
              <a:off x="193084" y="3912183"/>
              <a:ext cx="8784976" cy="830997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A19C"/>
              </a:solidFill>
            </a:ln>
          </p:spPr>
          <p:txBody>
            <a:bodyPr wrap="square">
              <a:spAutoFit/>
            </a:bodyPr>
            <a:lstStyle/>
            <a:p>
              <a:r>
                <a:rPr lang="ru-RU" sz="2400" b="1" dirty="0">
                  <a:solidFill>
                    <a:srgbClr val="066C45"/>
                  </a:solidFill>
                </a:rPr>
                <a:t>Домашнее </a:t>
              </a:r>
              <a:r>
                <a:rPr lang="ru-RU" sz="2400" b="1" dirty="0" smtClean="0">
                  <a:solidFill>
                    <a:srgbClr val="066C45"/>
                  </a:solidFill>
                </a:rPr>
                <a:t>задание</a:t>
              </a:r>
              <a:r>
                <a:rPr lang="ru-RU" sz="2400" dirty="0"/>
                <a:t/>
              </a:r>
              <a:br>
                <a:rPr lang="ru-RU" sz="2400" dirty="0"/>
              </a:br>
              <a:r>
                <a:rPr lang="ru-RU" sz="2400" dirty="0" smtClean="0"/>
                <a:t>        </a:t>
              </a:r>
              <a:r>
                <a:rPr lang="ru-RU" sz="2400" dirty="0" smtClean="0"/>
                <a:t>Выбрать карточки, опираясь на ответ рефлексии</a:t>
              </a:r>
              <a:endParaRPr lang="ru-RU" sz="24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528" y="4886247"/>
              <a:ext cx="304923" cy="304923"/>
            </a:xfrm>
            <a:prstGeom prst="rect">
              <a:avLst/>
            </a:prstGeom>
          </p:spPr>
        </p:pic>
      </p:grp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891" y="3988668"/>
            <a:ext cx="2190750" cy="9525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540000"/>
            <a:ext cx="5320141" cy="4401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7973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0" y="6408000"/>
            <a:ext cx="9144000" cy="331416"/>
            <a:chOff x="0" y="3645024"/>
            <a:chExt cx="9144000" cy="331416"/>
          </a:xfrm>
        </p:grpSpPr>
        <p:sp>
          <p:nvSpPr>
            <p:cNvPr id="6" name="Прямоугольник 5"/>
            <p:cNvSpPr/>
            <p:nvPr userDrawn="1"/>
          </p:nvSpPr>
          <p:spPr>
            <a:xfrm>
              <a:off x="0" y="3645024"/>
              <a:ext cx="9144000" cy="324000"/>
            </a:xfrm>
            <a:prstGeom prst="rect">
              <a:avLst/>
            </a:prstGeom>
            <a:solidFill>
              <a:schemeClr val="bg2">
                <a:lumMod val="50000"/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7" name="Прямая соединительная линия 6"/>
            <p:cNvCxnSpPr/>
            <p:nvPr userDrawn="1"/>
          </p:nvCxnSpPr>
          <p:spPr>
            <a:xfrm>
              <a:off x="0" y="3976440"/>
              <a:ext cx="9144000" cy="0"/>
            </a:xfrm>
            <a:prstGeom prst="line">
              <a:avLst/>
            </a:prstGeom>
            <a:ln w="25400">
              <a:solidFill>
                <a:schemeClr val="bg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/>
            <p:cNvCxnSpPr/>
            <p:nvPr userDrawn="1"/>
          </p:nvCxnSpPr>
          <p:spPr>
            <a:xfrm>
              <a:off x="0" y="3645024"/>
              <a:ext cx="9144000" cy="0"/>
            </a:xfrm>
            <a:prstGeom prst="line">
              <a:avLst/>
            </a:prstGeom>
            <a:ln w="25400">
              <a:solidFill>
                <a:schemeClr val="bg1"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Группа 8"/>
          <p:cNvGrpSpPr/>
          <p:nvPr/>
        </p:nvGrpSpPr>
        <p:grpSpPr>
          <a:xfrm>
            <a:off x="0" y="72000"/>
            <a:ext cx="9144000" cy="468000"/>
            <a:chOff x="0" y="3645024"/>
            <a:chExt cx="9144000" cy="468000"/>
          </a:xfrm>
        </p:grpSpPr>
        <p:sp>
          <p:nvSpPr>
            <p:cNvPr id="10" name="Прямоугольник 9"/>
            <p:cNvSpPr/>
            <p:nvPr userDrawn="1"/>
          </p:nvSpPr>
          <p:spPr>
            <a:xfrm>
              <a:off x="0" y="3645024"/>
              <a:ext cx="9144000" cy="468000"/>
            </a:xfrm>
            <a:prstGeom prst="rect">
              <a:avLst/>
            </a:prstGeom>
            <a:solidFill>
              <a:srgbClr val="066C45">
                <a:alpha val="9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267034"/>
                </a:solidFill>
              </a:endParaRPr>
            </a:p>
          </p:txBody>
        </p:sp>
        <p:cxnSp>
          <p:nvCxnSpPr>
            <p:cNvPr id="11" name="Прямая соединительная линия 10"/>
            <p:cNvCxnSpPr/>
            <p:nvPr userDrawn="1"/>
          </p:nvCxnSpPr>
          <p:spPr>
            <a:xfrm>
              <a:off x="0" y="4113024"/>
              <a:ext cx="9144000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 userDrawn="1"/>
          </p:nvCxnSpPr>
          <p:spPr>
            <a:xfrm>
              <a:off x="0" y="3645024"/>
              <a:ext cx="9144000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36000"/>
            <a:ext cx="9144000" cy="614040"/>
          </a:xfrm>
        </p:spPr>
        <p:txBody>
          <a:bodyPr>
            <a:normAutofit/>
          </a:bodyPr>
          <a:lstStyle/>
          <a:p>
            <a:r>
              <a:rPr lang="ru-RU" sz="2400" b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Решаем задачи (дополнительное задание)</a:t>
            </a:r>
            <a:endParaRPr lang="ru-RU" b="0" dirty="0">
              <a:ln>
                <a:solidFill>
                  <a:schemeClr val="bg1"/>
                </a:solidFill>
              </a:ln>
              <a:solidFill>
                <a:schemeClr val="accent6">
                  <a:lumMod val="75000"/>
                </a:schemeClr>
              </a:solidFill>
              <a:effectLst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6401076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dirty="0"/>
              <a:t>Практикум</a:t>
            </a:r>
          </a:p>
        </p:txBody>
      </p:sp>
      <p:grpSp>
        <p:nvGrpSpPr>
          <p:cNvPr id="22" name="Группа 21"/>
          <p:cNvGrpSpPr/>
          <p:nvPr/>
        </p:nvGrpSpPr>
        <p:grpSpPr>
          <a:xfrm>
            <a:off x="75550" y="633191"/>
            <a:ext cx="8960449" cy="461665"/>
            <a:chOff x="178553" y="614919"/>
            <a:chExt cx="8960449" cy="461665"/>
          </a:xfrm>
        </p:grpSpPr>
        <p:sp>
          <p:nvSpPr>
            <p:cNvPr id="23" name="TextBox 22"/>
            <p:cNvSpPr txBox="1"/>
            <p:nvPr/>
          </p:nvSpPr>
          <p:spPr>
            <a:xfrm>
              <a:off x="178553" y="614919"/>
              <a:ext cx="8960449" cy="46166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ru-RU" sz="2400" dirty="0" smtClean="0">
                  <a:latin typeface="Cambria Math" pitchFamily="18" charset="0"/>
                  <a:ea typeface="Cambria Math" pitchFamily="18" charset="0"/>
                </a:rPr>
                <a:t>                                             </a:t>
              </a:r>
              <a:endParaRPr lang="ru-RU" sz="2400" dirty="0">
                <a:latin typeface="Cambria Math" pitchFamily="18" charset="0"/>
                <a:ea typeface="Cambria Math" pitchFamily="18" charset="0"/>
              </a:endParaRPr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178553" y="614919"/>
              <a:ext cx="2912274" cy="432000"/>
            </a:xfrm>
            <a:prstGeom prst="rect">
              <a:avLst/>
            </a:prstGeom>
            <a:solidFill>
              <a:srgbClr val="066C4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2000" b="1" dirty="0" smtClean="0"/>
                <a:t>ЗАДАЧНИК (</a:t>
              </a:r>
              <a:r>
                <a:rPr lang="ru-RU" sz="2000" b="1" dirty="0" err="1" smtClean="0"/>
                <a:t>Бунемович</a:t>
              </a:r>
              <a:r>
                <a:rPr lang="ru-RU" sz="2000" b="1" dirty="0" smtClean="0"/>
                <a:t>)</a:t>
              </a:r>
              <a:endParaRPr lang="ru-RU" sz="2000" b="1" dirty="0"/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3090827" y="629727"/>
              <a:ext cx="1080341" cy="43204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066C4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b="1" dirty="0" smtClean="0">
                  <a:solidFill>
                    <a:srgbClr val="066C45"/>
                  </a:solidFill>
                </a:rPr>
                <a:t>№ 655</a:t>
              </a:r>
              <a:endParaRPr lang="ru-RU" sz="2000" b="1" dirty="0">
                <a:solidFill>
                  <a:srgbClr val="066C45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Прямоугольник 39"/>
              <p:cNvSpPr/>
              <p:nvPr/>
            </p:nvSpPr>
            <p:spPr>
              <a:xfrm>
                <a:off x="212419" y="4077072"/>
                <a:ext cx="8823580" cy="1865362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marL="457200" indent="-457200">
                  <a:buAutoNum type="arabicParenR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ru-RU" sz="240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 pitchFamily="18" charset="0"/>
                          </a:rPr>
                        </m:ctrlPr>
                      </m:fPr>
                      <m:num>
                        <m:r>
                          <a:rPr lang="ru-RU" sz="24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 pitchFamily="18" charset="0"/>
                          </a:rPr>
                          <m:t>1</m:t>
                        </m:r>
                      </m:num>
                      <m:den>
                        <m:r>
                          <a:rPr lang="ru-RU" sz="24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 pitchFamily="18" charset="0"/>
                          </a:rPr>
                          <m:t>2</m:t>
                        </m:r>
                      </m:den>
                    </m:f>
                    <m:r>
                      <a:rPr lang="ru-RU" sz="2400" b="0" i="0" smtClean="0">
                        <a:solidFill>
                          <a:schemeClr val="tx1"/>
                        </a:solidFill>
                        <a:latin typeface="Cambria Math"/>
                        <a:ea typeface="Cambria Math" pitchFamily="18" charset="0"/>
                      </a:rPr>
                      <m:t>+</m:t>
                    </m:r>
                    <m:f>
                      <m:fPr>
                        <m:ctrlPr>
                          <a:rPr lang="ru-RU" sz="24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 pitchFamily="18" charset="0"/>
                          </a:rPr>
                        </m:ctrlPr>
                      </m:fPr>
                      <m:num>
                        <m:r>
                          <a:rPr lang="ru-RU" sz="24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 pitchFamily="18" charset="0"/>
                          </a:rPr>
                          <m:t>2</m:t>
                        </m:r>
                      </m:num>
                      <m:den>
                        <m:r>
                          <a:rPr lang="ru-RU" sz="24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 pitchFamily="18" charset="0"/>
                          </a:rPr>
                          <m:t>7</m:t>
                        </m:r>
                      </m:den>
                    </m:f>
                    <m:r>
                      <a:rPr lang="ru-RU" sz="2400" b="0" i="1" smtClean="0">
                        <a:solidFill>
                          <a:schemeClr val="tx1"/>
                        </a:solidFill>
                        <a:latin typeface="Cambria Math"/>
                        <a:ea typeface="Cambria Math" pitchFamily="18" charset="0"/>
                      </a:rPr>
                      <m:t>=</m:t>
                    </m:r>
                    <m:f>
                      <m:fPr>
                        <m:ctrlPr>
                          <a:rPr lang="ru-RU" sz="24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 pitchFamily="18" charset="0"/>
                          </a:rPr>
                        </m:ctrlPr>
                      </m:fPr>
                      <m:num>
                        <m:r>
                          <a:rPr lang="ru-RU" sz="24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 pitchFamily="18" charset="0"/>
                          </a:rPr>
                          <m:t>11</m:t>
                        </m:r>
                      </m:num>
                      <m:den>
                        <m:r>
                          <a:rPr lang="ru-RU" sz="24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 pitchFamily="18" charset="0"/>
                          </a:rPr>
                          <m:t>14</m:t>
                        </m:r>
                      </m:den>
                    </m:f>
                    <m:r>
                      <a:rPr lang="ru-RU" sz="2400" b="0" i="1" smtClean="0">
                        <a:solidFill>
                          <a:schemeClr val="tx1"/>
                        </a:solidFill>
                        <a:latin typeface="Cambria Math"/>
                        <a:ea typeface="Cambria Math" pitchFamily="18" charset="0"/>
                      </a:rPr>
                      <m:t> </m:t>
                    </m:r>
                    <m:d>
                      <m:dPr>
                        <m:ctrlPr>
                          <a:rPr lang="ru-RU" sz="24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 pitchFamily="18" charset="0"/>
                          </a:rPr>
                        </m:ctrlPr>
                      </m:dPr>
                      <m:e>
                        <m:r>
                          <a:rPr lang="ru-RU" sz="24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 pitchFamily="18" charset="0"/>
                          </a:rPr>
                          <m:t>часть</m:t>
                        </m:r>
                      </m:e>
                    </m:d>
                    <m:r>
                      <a:rPr lang="ru-RU" sz="2400" b="0" i="1" smtClean="0">
                        <a:solidFill>
                          <a:schemeClr val="tx1"/>
                        </a:solidFill>
                        <a:latin typeface="Cambria Math"/>
                        <a:ea typeface="Cambria Math" pitchFamily="18" charset="0"/>
                      </a:rPr>
                      <m:t>−</m:t>
                    </m:r>
                  </m:oMath>
                </a14:m>
                <a:r>
                  <a:rPr lang="ru-RU" sz="2400" b="0" dirty="0" smtClean="0">
                    <a:solidFill>
                      <a:schemeClr val="tx1"/>
                    </a:solidFill>
                    <a:latin typeface="Cambria Math" pitchFamily="18" charset="0"/>
                    <a:ea typeface="Cambria Math" pitchFamily="18" charset="0"/>
                  </a:rPr>
                  <a:t>проданные и оставшиеся;</a:t>
                </a:r>
              </a:p>
              <a:p>
                <a:pPr marL="457200" indent="-457200">
                  <a:buAutoNum type="arabicParenR"/>
                </a:pPr>
                <a:r>
                  <a:rPr lang="ru-RU" sz="2400" dirty="0" smtClean="0">
                    <a:solidFill>
                      <a:schemeClr val="tx1"/>
                    </a:solidFill>
                    <a:latin typeface="Cambria Math" pitchFamily="18" charset="0"/>
                    <a:ea typeface="Cambria Math" pitchFamily="18" charset="0"/>
                  </a:rPr>
                  <a:t>1 –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 pitchFamily="18" charset="0"/>
                          </a:rPr>
                        </m:ctrlPr>
                      </m:fPr>
                      <m:num>
                        <m:r>
                          <a:rPr lang="ru-RU" sz="24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 pitchFamily="18" charset="0"/>
                          </a:rPr>
                          <m:t>11</m:t>
                        </m:r>
                      </m:num>
                      <m:den>
                        <m:r>
                          <a:rPr lang="ru-RU" sz="24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 pitchFamily="18" charset="0"/>
                          </a:rPr>
                          <m:t>14</m:t>
                        </m:r>
                      </m:den>
                    </m:f>
                  </m:oMath>
                </a14:m>
                <a:r>
                  <a:rPr lang="ru-RU" sz="2400" dirty="0" smtClean="0">
                    <a:solidFill>
                      <a:schemeClr val="tx1"/>
                    </a:solidFill>
                    <a:latin typeface="Cambria Math" pitchFamily="18" charset="0"/>
                    <a:ea typeface="Cambria Math" pitchFamily="18" charset="0"/>
                  </a:rPr>
                  <a:t>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 pitchFamily="18" charset="0"/>
                          </a:rPr>
                        </m:ctrlPr>
                      </m:fPr>
                      <m:num>
                        <m:r>
                          <a:rPr lang="ru-RU" sz="24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 pitchFamily="18" charset="0"/>
                          </a:rPr>
                          <m:t>3</m:t>
                        </m:r>
                      </m:num>
                      <m:den>
                        <m:r>
                          <a:rPr lang="ru-RU" sz="24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 pitchFamily="18" charset="0"/>
                          </a:rPr>
                          <m:t>14  </m:t>
                        </m:r>
                      </m:den>
                    </m:f>
                    <m:r>
                      <a:rPr lang="ru-RU" sz="2400" b="0" i="1" smtClean="0">
                        <a:solidFill>
                          <a:schemeClr val="tx1"/>
                        </a:solidFill>
                        <a:latin typeface="Cambria Math"/>
                        <a:ea typeface="Cambria Math" pitchFamily="18" charset="0"/>
                      </a:rPr>
                      <m:t> </m:t>
                    </m:r>
                    <m:d>
                      <m:dPr>
                        <m:ctrlPr>
                          <a:rPr lang="ru-RU" sz="24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 pitchFamily="18" charset="0"/>
                          </a:rPr>
                        </m:ctrlPr>
                      </m:dPr>
                      <m:e>
                        <m:r>
                          <a:rPr lang="ru-RU" sz="24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 pitchFamily="18" charset="0"/>
                          </a:rPr>
                          <m:t>часть</m:t>
                        </m:r>
                      </m:e>
                    </m:d>
                    <m:r>
                      <a:rPr lang="ru-RU" sz="2400" b="0" i="1" smtClean="0">
                        <a:solidFill>
                          <a:schemeClr val="tx1"/>
                        </a:solidFill>
                        <a:latin typeface="Cambria Math"/>
                        <a:ea typeface="Cambria Math" pitchFamily="18" charset="0"/>
                      </a:rPr>
                      <m:t>−</m:t>
                    </m:r>
                  </m:oMath>
                </a14:m>
                <a:r>
                  <a:rPr lang="ru-RU" sz="2400" b="0" dirty="0" smtClean="0">
                    <a:solidFill>
                      <a:schemeClr val="tx1"/>
                    </a:solidFill>
                    <a:latin typeface="Cambria Math" pitchFamily="18" charset="0"/>
                    <a:ea typeface="Cambria Math" pitchFamily="18" charset="0"/>
                  </a:rPr>
                  <a:t> составляют 15 пирожков;</a:t>
                </a:r>
              </a:p>
              <a:p>
                <a:pPr marL="457200" indent="-457200">
                  <a:buAutoNum type="arabicParenR"/>
                </a:pPr>
                <a:r>
                  <a:rPr lang="ru-RU" sz="2400" dirty="0" smtClean="0">
                    <a:solidFill>
                      <a:schemeClr val="tx1"/>
                    </a:solidFill>
                    <a:latin typeface="Cambria Math" pitchFamily="18" charset="0"/>
                    <a:ea typeface="Cambria Math" pitchFamily="18" charset="0"/>
                  </a:rPr>
                  <a:t>15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 pitchFamily="18" charset="0"/>
                          </a:rPr>
                        </m:ctrlPr>
                      </m:fPr>
                      <m:num>
                        <m:r>
                          <a:rPr lang="ru-RU" sz="24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 pitchFamily="18" charset="0"/>
                          </a:rPr>
                          <m:t>3</m:t>
                        </m:r>
                      </m:num>
                      <m:den>
                        <m:r>
                          <a:rPr lang="ru-RU" sz="24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 pitchFamily="18" charset="0"/>
                          </a:rPr>
                          <m:t>14</m:t>
                        </m:r>
                      </m:den>
                    </m:f>
                    <m:r>
                      <a:rPr lang="ru-RU" sz="2400" b="0" i="1" smtClean="0">
                        <a:solidFill>
                          <a:schemeClr val="tx1"/>
                        </a:solidFill>
                        <a:latin typeface="Cambria Math"/>
                        <a:ea typeface="Cambria Math" pitchFamily="18" charset="0"/>
                      </a:rPr>
                      <m:t>=70 </m:t>
                    </m:r>
                    <m:d>
                      <m:dPr>
                        <m:ctrlPr>
                          <a:rPr lang="ru-RU" sz="24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 pitchFamily="18" charset="0"/>
                          </a:rPr>
                        </m:ctrlPr>
                      </m:dPr>
                      <m:e>
                        <m:r>
                          <a:rPr lang="ru-RU" sz="24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 pitchFamily="18" charset="0"/>
                          </a:rPr>
                          <m:t>п</m:t>
                        </m:r>
                      </m:e>
                    </m:d>
                    <m:r>
                      <a:rPr lang="ru-RU" sz="2400" b="0" i="1" smtClean="0">
                        <a:solidFill>
                          <a:schemeClr val="tx1"/>
                        </a:solidFill>
                        <a:latin typeface="Cambria Math"/>
                        <a:ea typeface="Cambria Math" pitchFamily="18" charset="0"/>
                      </a:rPr>
                      <m:t>−было всего пирожков</m:t>
                    </m:r>
                  </m:oMath>
                </a14:m>
                <a:endParaRPr lang="ru-RU" sz="2400" dirty="0">
                  <a:solidFill>
                    <a:schemeClr val="tx1"/>
                  </a:solidFill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40" name="Прямоугольник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419" y="4077072"/>
                <a:ext cx="8823580" cy="1865362"/>
              </a:xfrm>
              <a:prstGeom prst="rect">
                <a:avLst/>
              </a:prstGeom>
              <a:blipFill rotWithShape="1">
                <a:blip r:embed="rId2"/>
                <a:stretch>
                  <a:fillRect l="-1036"/>
                </a:stretch>
              </a:blipFill>
              <a:ln w="63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0000"/>
            <a:ext cx="9144000" cy="1892808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39" name="Скругленный прямоугольник 38"/>
          <p:cNvSpPr/>
          <p:nvPr/>
        </p:nvSpPr>
        <p:spPr>
          <a:xfrm>
            <a:off x="7308304" y="3369574"/>
            <a:ext cx="1604600" cy="3240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66C45"/>
                </a:solidFill>
              </a:rPr>
              <a:t>решение</a:t>
            </a:r>
            <a:endParaRPr lang="ru-RU" sz="2400" dirty="0">
              <a:solidFill>
                <a:srgbClr val="066C4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067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0" y="6408000"/>
            <a:ext cx="9144000" cy="331416"/>
            <a:chOff x="0" y="3645024"/>
            <a:chExt cx="9144000" cy="331416"/>
          </a:xfrm>
        </p:grpSpPr>
        <p:sp>
          <p:nvSpPr>
            <p:cNvPr id="6" name="Прямоугольник 5"/>
            <p:cNvSpPr/>
            <p:nvPr userDrawn="1"/>
          </p:nvSpPr>
          <p:spPr>
            <a:xfrm>
              <a:off x="0" y="3645024"/>
              <a:ext cx="9144000" cy="324000"/>
            </a:xfrm>
            <a:prstGeom prst="rect">
              <a:avLst/>
            </a:prstGeom>
            <a:solidFill>
              <a:schemeClr val="bg2">
                <a:lumMod val="50000"/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7" name="Прямая соединительная линия 6"/>
            <p:cNvCxnSpPr/>
            <p:nvPr userDrawn="1"/>
          </p:nvCxnSpPr>
          <p:spPr>
            <a:xfrm>
              <a:off x="0" y="3976440"/>
              <a:ext cx="9144000" cy="0"/>
            </a:xfrm>
            <a:prstGeom prst="line">
              <a:avLst/>
            </a:prstGeom>
            <a:ln w="25400">
              <a:solidFill>
                <a:schemeClr val="bg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/>
            <p:cNvCxnSpPr/>
            <p:nvPr userDrawn="1"/>
          </p:nvCxnSpPr>
          <p:spPr>
            <a:xfrm>
              <a:off x="0" y="3645024"/>
              <a:ext cx="9144000" cy="0"/>
            </a:xfrm>
            <a:prstGeom prst="line">
              <a:avLst/>
            </a:prstGeom>
            <a:ln w="25400">
              <a:solidFill>
                <a:schemeClr val="bg1"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Группа 8"/>
          <p:cNvGrpSpPr/>
          <p:nvPr/>
        </p:nvGrpSpPr>
        <p:grpSpPr>
          <a:xfrm>
            <a:off x="0" y="72000"/>
            <a:ext cx="9144000" cy="468000"/>
            <a:chOff x="0" y="3645024"/>
            <a:chExt cx="9144000" cy="468000"/>
          </a:xfrm>
        </p:grpSpPr>
        <p:sp>
          <p:nvSpPr>
            <p:cNvPr id="10" name="Прямоугольник 9"/>
            <p:cNvSpPr/>
            <p:nvPr userDrawn="1"/>
          </p:nvSpPr>
          <p:spPr>
            <a:xfrm>
              <a:off x="0" y="3645024"/>
              <a:ext cx="9144000" cy="468000"/>
            </a:xfrm>
            <a:prstGeom prst="rect">
              <a:avLst/>
            </a:prstGeom>
            <a:solidFill>
              <a:srgbClr val="066C45">
                <a:alpha val="9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1" name="Прямая соединительная линия 10"/>
            <p:cNvCxnSpPr/>
            <p:nvPr userDrawn="1"/>
          </p:nvCxnSpPr>
          <p:spPr>
            <a:xfrm>
              <a:off x="0" y="4113024"/>
              <a:ext cx="9144000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 userDrawn="1"/>
          </p:nvCxnSpPr>
          <p:spPr>
            <a:xfrm>
              <a:off x="0" y="3645024"/>
              <a:ext cx="9144000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36000"/>
            <a:ext cx="9144000" cy="614040"/>
          </a:xfrm>
        </p:spPr>
        <p:txBody>
          <a:bodyPr>
            <a:normAutofit/>
          </a:bodyPr>
          <a:lstStyle/>
          <a:p>
            <a:r>
              <a:rPr lang="ru-RU" sz="2400" b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Самостоятельная работа</a:t>
            </a:r>
            <a:endParaRPr lang="ru-RU" b="0" dirty="0">
              <a:ln>
                <a:solidFill>
                  <a:schemeClr val="bg1"/>
                </a:solidFill>
              </a:ln>
              <a:solidFill>
                <a:schemeClr val="accent6">
                  <a:lumMod val="75000"/>
                </a:schemeClr>
              </a:solidFill>
              <a:effectLst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6401076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dirty="0"/>
              <a:t>Проверка полученных результатов. Коррекция.</a:t>
            </a:r>
            <a:endParaRPr lang="ru-RU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7532"/>
            <a:ext cx="9144000" cy="5202936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785198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0" y="6408000"/>
            <a:ext cx="9144000" cy="331416"/>
            <a:chOff x="0" y="3645024"/>
            <a:chExt cx="9144000" cy="331416"/>
          </a:xfrm>
        </p:grpSpPr>
        <p:sp>
          <p:nvSpPr>
            <p:cNvPr id="6" name="Прямоугольник 5"/>
            <p:cNvSpPr/>
            <p:nvPr userDrawn="1"/>
          </p:nvSpPr>
          <p:spPr>
            <a:xfrm>
              <a:off x="0" y="3645024"/>
              <a:ext cx="9144000" cy="324000"/>
            </a:xfrm>
            <a:prstGeom prst="rect">
              <a:avLst/>
            </a:prstGeom>
            <a:solidFill>
              <a:schemeClr val="bg2">
                <a:lumMod val="50000"/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7" name="Прямая соединительная линия 6"/>
            <p:cNvCxnSpPr/>
            <p:nvPr userDrawn="1"/>
          </p:nvCxnSpPr>
          <p:spPr>
            <a:xfrm>
              <a:off x="0" y="3976440"/>
              <a:ext cx="9144000" cy="0"/>
            </a:xfrm>
            <a:prstGeom prst="line">
              <a:avLst/>
            </a:prstGeom>
            <a:ln w="25400">
              <a:solidFill>
                <a:schemeClr val="bg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/>
            <p:cNvCxnSpPr/>
            <p:nvPr userDrawn="1"/>
          </p:nvCxnSpPr>
          <p:spPr>
            <a:xfrm>
              <a:off x="0" y="3645024"/>
              <a:ext cx="9144000" cy="0"/>
            </a:xfrm>
            <a:prstGeom prst="line">
              <a:avLst/>
            </a:prstGeom>
            <a:ln w="25400">
              <a:solidFill>
                <a:schemeClr val="bg1"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Группа 8"/>
          <p:cNvGrpSpPr/>
          <p:nvPr/>
        </p:nvGrpSpPr>
        <p:grpSpPr>
          <a:xfrm>
            <a:off x="0" y="72000"/>
            <a:ext cx="9144000" cy="468000"/>
            <a:chOff x="0" y="3645024"/>
            <a:chExt cx="9144000" cy="468000"/>
          </a:xfrm>
        </p:grpSpPr>
        <p:sp>
          <p:nvSpPr>
            <p:cNvPr id="10" name="Прямоугольник 9"/>
            <p:cNvSpPr/>
            <p:nvPr userDrawn="1"/>
          </p:nvSpPr>
          <p:spPr>
            <a:xfrm>
              <a:off x="0" y="3645024"/>
              <a:ext cx="9144000" cy="468000"/>
            </a:xfrm>
            <a:prstGeom prst="rect">
              <a:avLst/>
            </a:prstGeom>
            <a:solidFill>
              <a:srgbClr val="066C45">
                <a:alpha val="9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267034"/>
                </a:solidFill>
              </a:endParaRPr>
            </a:p>
          </p:txBody>
        </p:sp>
        <p:cxnSp>
          <p:nvCxnSpPr>
            <p:cNvPr id="11" name="Прямая соединительная линия 10"/>
            <p:cNvCxnSpPr/>
            <p:nvPr userDrawn="1"/>
          </p:nvCxnSpPr>
          <p:spPr>
            <a:xfrm>
              <a:off x="0" y="4113024"/>
              <a:ext cx="9144000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 userDrawn="1"/>
          </p:nvCxnSpPr>
          <p:spPr>
            <a:xfrm>
              <a:off x="0" y="3645024"/>
              <a:ext cx="9144000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36000"/>
            <a:ext cx="9144000" cy="614040"/>
          </a:xfrm>
        </p:spPr>
        <p:txBody>
          <a:bodyPr>
            <a:normAutofit/>
          </a:bodyPr>
          <a:lstStyle/>
          <a:p>
            <a:r>
              <a:rPr lang="ru-RU" sz="2400" b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Решаем задачи</a:t>
            </a:r>
            <a:endParaRPr lang="ru-RU" b="0" dirty="0">
              <a:ln>
                <a:solidFill>
                  <a:schemeClr val="bg1"/>
                </a:solidFill>
              </a:ln>
              <a:solidFill>
                <a:schemeClr val="accent6">
                  <a:lumMod val="75000"/>
                </a:schemeClr>
              </a:solidFill>
              <a:effectLst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6401076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dirty="0"/>
              <a:t>Практикум</a:t>
            </a:r>
          </a:p>
        </p:txBody>
      </p:sp>
      <p:grpSp>
        <p:nvGrpSpPr>
          <p:cNvPr id="22" name="Группа 21"/>
          <p:cNvGrpSpPr/>
          <p:nvPr/>
        </p:nvGrpSpPr>
        <p:grpSpPr>
          <a:xfrm>
            <a:off x="75551" y="648000"/>
            <a:ext cx="8960449" cy="764776"/>
            <a:chOff x="178553" y="614919"/>
            <a:chExt cx="8960449" cy="764776"/>
          </a:xfrm>
        </p:grpSpPr>
        <p:sp>
          <p:nvSpPr>
            <p:cNvPr id="23" name="TextBox 22"/>
            <p:cNvSpPr txBox="1"/>
            <p:nvPr/>
          </p:nvSpPr>
          <p:spPr>
            <a:xfrm>
              <a:off x="178553" y="614919"/>
              <a:ext cx="8960449" cy="46166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ru-RU" sz="2400" dirty="0" smtClean="0">
                  <a:latin typeface="Cambria Math" pitchFamily="18" charset="0"/>
                  <a:ea typeface="Cambria Math" pitchFamily="18" charset="0"/>
                </a:rPr>
                <a:t>                                             </a:t>
              </a:r>
              <a:endParaRPr lang="ru-RU" sz="2400" dirty="0">
                <a:latin typeface="Cambria Math" pitchFamily="18" charset="0"/>
                <a:ea typeface="Cambria Math" pitchFamily="18" charset="0"/>
              </a:endParaRPr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178554" y="614919"/>
              <a:ext cx="8960448" cy="764776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066C4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indent="450850" algn="just"/>
              <a:r>
                <a:rPr lang="ru-RU" sz="2000" b="1" dirty="0" smtClean="0">
                  <a:solidFill>
                    <a:srgbClr val="066C45"/>
                  </a:solidFill>
                </a:rPr>
                <a:t>Папа спит 8 часов. А его сын Коля спит 10 часов. Какую часть суток проводит во сне папа и какую Коля?</a:t>
              </a:r>
              <a:endParaRPr lang="ru-RU" sz="2000" b="1" dirty="0">
                <a:solidFill>
                  <a:srgbClr val="066C45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Прямоугольник 39"/>
              <p:cNvSpPr/>
              <p:nvPr/>
            </p:nvSpPr>
            <p:spPr>
              <a:xfrm>
                <a:off x="130206" y="2132856"/>
                <a:ext cx="8823580" cy="2592288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r>
                  <a:rPr lang="ru-RU" sz="2400" dirty="0" smtClean="0">
                    <a:solidFill>
                      <a:schemeClr val="tx1"/>
                    </a:solidFill>
                    <a:ea typeface="Cambria Math" pitchFamily="18" charset="0"/>
                  </a:rPr>
                  <a:t>В сутках 24 часа. </a:t>
                </a:r>
              </a:p>
              <a:p>
                <a:r>
                  <a:rPr lang="ru-RU" sz="2400" dirty="0" smtClean="0">
                    <a:solidFill>
                      <a:schemeClr val="tx1"/>
                    </a:solidFill>
                    <a:ea typeface="Cambria Math" pitchFamily="18" charset="0"/>
                  </a:rPr>
                  <a:t>Так как папа спит 8 </a:t>
                </a:r>
                <a:r>
                  <a:rPr lang="ru-RU" sz="2400" dirty="0">
                    <a:solidFill>
                      <a:schemeClr val="tx1"/>
                    </a:solidFill>
                    <a:ea typeface="Cambria Math" pitchFamily="18" charset="0"/>
                  </a:rPr>
                  <a:t>ч</a:t>
                </a:r>
                <a:r>
                  <a:rPr lang="ru-RU" sz="2400" dirty="0" smtClean="0">
                    <a:solidFill>
                      <a:schemeClr val="tx1"/>
                    </a:solidFill>
                    <a:ea typeface="Cambria Math" pitchFamily="18" charset="0"/>
                  </a:rPr>
                  <a:t>асов, получаем: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ru-RU" sz="240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 pitchFamily="18" charset="0"/>
                          </a:rPr>
                        </m:ctrlPr>
                      </m:fPr>
                      <m:num>
                        <m:r>
                          <a:rPr lang="ru-RU" sz="24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 pitchFamily="18" charset="0"/>
                          </a:rPr>
                          <m:t>8</m:t>
                        </m:r>
                      </m:num>
                      <m:den>
                        <m:r>
                          <a:rPr lang="ru-RU" sz="24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 pitchFamily="18" charset="0"/>
                          </a:rPr>
                          <m:t>24</m:t>
                        </m:r>
                      </m:den>
                    </m:f>
                    <m:r>
                      <a:rPr lang="ru-RU" sz="2400" b="0" i="1" smtClean="0">
                        <a:solidFill>
                          <a:schemeClr val="tx1"/>
                        </a:solidFill>
                        <a:latin typeface="Cambria Math"/>
                        <a:ea typeface="Cambria Math" pitchFamily="18" charset="0"/>
                      </a:rPr>
                      <m:t>=</m:t>
                    </m:r>
                    <m:f>
                      <m:fPr>
                        <m:ctrlPr>
                          <a:rPr lang="ru-RU" sz="24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 pitchFamily="18" charset="0"/>
                          </a:rPr>
                        </m:ctrlPr>
                      </m:fPr>
                      <m:num>
                        <m:r>
                          <a:rPr lang="ru-RU" sz="24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 pitchFamily="18" charset="0"/>
                          </a:rPr>
                          <m:t>1</m:t>
                        </m:r>
                      </m:num>
                      <m:den>
                        <m:r>
                          <a:rPr lang="ru-RU" sz="24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 pitchFamily="18" charset="0"/>
                          </a:rPr>
                          <m:t>3</m:t>
                        </m:r>
                      </m:den>
                    </m:f>
                    <m:r>
                      <a:rPr lang="ru-RU" sz="2400" b="0" i="1" smtClean="0">
                        <a:solidFill>
                          <a:schemeClr val="tx1"/>
                        </a:solidFill>
                        <a:latin typeface="Cambria Math"/>
                        <a:ea typeface="Cambria Math" pitchFamily="18" charset="0"/>
                      </a:rPr>
                      <m:t> </m:t>
                    </m:r>
                    <m:d>
                      <m:dPr>
                        <m:ctrlPr>
                          <a:rPr lang="ru-RU" sz="24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 pitchFamily="18" charset="0"/>
                          </a:rPr>
                        </m:ctrlPr>
                      </m:dPr>
                      <m:e>
                        <m:r>
                          <a:rPr lang="ru-RU" sz="24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 pitchFamily="18" charset="0"/>
                          </a:rPr>
                          <m:t>часть</m:t>
                        </m:r>
                      </m:e>
                    </m:d>
                    <m:r>
                      <a:rPr lang="ru-RU" sz="2400" b="0" i="1" smtClean="0">
                        <a:solidFill>
                          <a:schemeClr val="tx1"/>
                        </a:solidFill>
                        <a:latin typeface="Cambria Math"/>
                        <a:ea typeface="Cambria Math" pitchFamily="18" charset="0"/>
                      </a:rPr>
                      <m:t> −суток проводит во сне папа</m:t>
                    </m:r>
                  </m:oMath>
                </a14:m>
                <a:r>
                  <a:rPr lang="ru-RU" sz="2400" b="0" dirty="0" smtClean="0">
                    <a:solidFill>
                      <a:schemeClr val="tx1"/>
                    </a:solidFill>
                    <a:latin typeface="Cambria Math" pitchFamily="18" charset="0"/>
                    <a:ea typeface="Cambria Math" pitchFamily="18" charset="0"/>
                  </a:rPr>
                  <a:t>;</a:t>
                </a:r>
              </a:p>
              <a:p>
                <a:endParaRPr lang="ru-RU" sz="2400" dirty="0" smtClean="0">
                  <a:solidFill>
                    <a:schemeClr val="tx1"/>
                  </a:solidFill>
                  <a:latin typeface="Cambria Math" pitchFamily="18" charset="0"/>
                  <a:ea typeface="Cambria Math" pitchFamily="18" charset="0"/>
                </a:endParaRPr>
              </a:p>
              <a:p>
                <a:r>
                  <a:rPr lang="ru-RU" sz="2400" dirty="0" smtClean="0">
                    <a:solidFill>
                      <a:schemeClr val="tx1"/>
                    </a:solidFill>
                    <a:latin typeface="Cambria Math" pitchFamily="18" charset="0"/>
                    <a:ea typeface="Cambria Math" pitchFamily="18" charset="0"/>
                  </a:rPr>
                  <a:t>Коля спит 10 часов, поэтому получаем: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ru-RU" sz="240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 pitchFamily="18" charset="0"/>
                          </a:rPr>
                        </m:ctrlPr>
                      </m:fPr>
                      <m:num>
                        <m:r>
                          <a:rPr lang="ru-RU" sz="24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 pitchFamily="18" charset="0"/>
                          </a:rPr>
                          <m:t>10</m:t>
                        </m:r>
                      </m:num>
                      <m:den>
                        <m:r>
                          <a:rPr lang="ru-RU" sz="24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 pitchFamily="18" charset="0"/>
                          </a:rPr>
                          <m:t>24</m:t>
                        </m:r>
                      </m:den>
                    </m:f>
                  </m:oMath>
                </a14:m>
                <a:r>
                  <a:rPr lang="ru-RU" sz="2400" dirty="0" smtClean="0">
                    <a:solidFill>
                      <a:schemeClr val="tx1"/>
                    </a:solidFill>
                    <a:latin typeface="Cambria Math" pitchFamily="18" charset="0"/>
                    <a:ea typeface="Cambria Math" pitchFamily="18" charset="0"/>
                  </a:rPr>
                  <a:t>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 pitchFamily="18" charset="0"/>
                          </a:rPr>
                        </m:ctrlPr>
                      </m:fPr>
                      <m:num>
                        <m:r>
                          <a:rPr lang="ru-RU" sz="24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 pitchFamily="18" charset="0"/>
                          </a:rPr>
                          <m:t>5</m:t>
                        </m:r>
                      </m:num>
                      <m:den>
                        <m:r>
                          <a:rPr lang="ru-RU" sz="24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 pitchFamily="18" charset="0"/>
                          </a:rPr>
                          <m:t>12  </m:t>
                        </m:r>
                      </m:den>
                    </m:f>
                    <m:r>
                      <a:rPr lang="ru-RU" sz="2400" b="0" i="1" smtClean="0">
                        <a:solidFill>
                          <a:schemeClr val="tx1"/>
                        </a:solidFill>
                        <a:latin typeface="Cambria Math"/>
                        <a:ea typeface="Cambria Math" pitchFamily="18" charset="0"/>
                      </a:rPr>
                      <m:t> </m:t>
                    </m:r>
                    <m:d>
                      <m:dPr>
                        <m:ctrlPr>
                          <a:rPr lang="ru-RU" sz="24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 pitchFamily="18" charset="0"/>
                          </a:rPr>
                        </m:ctrlPr>
                      </m:dPr>
                      <m:e>
                        <m:r>
                          <a:rPr lang="ru-RU" sz="24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 pitchFamily="18" charset="0"/>
                          </a:rPr>
                          <m:t>частей</m:t>
                        </m:r>
                      </m:e>
                    </m:d>
                    <m:r>
                      <a:rPr lang="ru-RU" sz="2400" b="0" i="1" smtClean="0">
                        <a:solidFill>
                          <a:schemeClr val="tx1"/>
                        </a:solidFill>
                        <a:latin typeface="Cambria Math"/>
                        <a:ea typeface="Cambria Math" pitchFamily="18" charset="0"/>
                      </a:rPr>
                      <m:t>−</m:t>
                    </m:r>
                  </m:oMath>
                </a14:m>
                <a:r>
                  <a:rPr lang="ru-RU" sz="2400" b="0" dirty="0" smtClean="0">
                    <a:solidFill>
                      <a:schemeClr val="tx1"/>
                    </a:solidFill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ru-RU" sz="2400" dirty="0" smtClean="0">
                    <a:solidFill>
                      <a:schemeClr val="tx1"/>
                    </a:solidFill>
                    <a:latin typeface="Cambria Math" pitchFamily="18" charset="0"/>
                    <a:ea typeface="Cambria Math" pitchFamily="18" charset="0"/>
                  </a:rPr>
                  <a:t>суток</a:t>
                </a:r>
                <a:r>
                  <a:rPr lang="ru-RU" sz="2400" dirty="0">
                    <a:solidFill>
                      <a:schemeClr val="tx1"/>
                    </a:solidFill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ru-RU" sz="2400" dirty="0" smtClean="0">
                    <a:solidFill>
                      <a:schemeClr val="tx1"/>
                    </a:solidFill>
                    <a:latin typeface="Cambria Math" pitchFamily="18" charset="0"/>
                    <a:ea typeface="Cambria Math" pitchFamily="18" charset="0"/>
                  </a:rPr>
                  <a:t>проводит во сне Коля.</a:t>
                </a:r>
                <a:endParaRPr lang="ru-RU" sz="2400" b="0" dirty="0" smtClean="0">
                  <a:solidFill>
                    <a:schemeClr val="tx1"/>
                  </a:solidFill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40" name="Прямоугольник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206" y="2132856"/>
                <a:ext cx="8823580" cy="2592288"/>
              </a:xfrm>
              <a:prstGeom prst="rect">
                <a:avLst/>
              </a:prstGeom>
              <a:blipFill rotWithShape="1">
                <a:blip r:embed="rId2"/>
                <a:stretch>
                  <a:fillRect l="-1035" t="-1878" b="-2113"/>
                </a:stretch>
              </a:blipFill>
              <a:ln w="63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Скругленный прямоугольник 38"/>
          <p:cNvSpPr/>
          <p:nvPr/>
        </p:nvSpPr>
        <p:spPr>
          <a:xfrm>
            <a:off x="7425933" y="1574951"/>
            <a:ext cx="1604600" cy="3240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66C45"/>
                </a:solidFill>
              </a:rPr>
              <a:t>решение</a:t>
            </a:r>
            <a:endParaRPr lang="ru-RU" sz="2400" dirty="0">
              <a:solidFill>
                <a:srgbClr val="066C4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0069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0" y="6408000"/>
            <a:ext cx="9144000" cy="331416"/>
            <a:chOff x="0" y="3645024"/>
            <a:chExt cx="9144000" cy="331416"/>
          </a:xfrm>
        </p:grpSpPr>
        <p:sp>
          <p:nvSpPr>
            <p:cNvPr id="6" name="Прямоугольник 5"/>
            <p:cNvSpPr/>
            <p:nvPr userDrawn="1"/>
          </p:nvSpPr>
          <p:spPr>
            <a:xfrm>
              <a:off x="0" y="3645024"/>
              <a:ext cx="9144000" cy="324000"/>
            </a:xfrm>
            <a:prstGeom prst="rect">
              <a:avLst/>
            </a:prstGeom>
            <a:solidFill>
              <a:schemeClr val="bg2">
                <a:lumMod val="50000"/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7" name="Прямая соединительная линия 6"/>
            <p:cNvCxnSpPr/>
            <p:nvPr userDrawn="1"/>
          </p:nvCxnSpPr>
          <p:spPr>
            <a:xfrm>
              <a:off x="0" y="3976440"/>
              <a:ext cx="9144000" cy="0"/>
            </a:xfrm>
            <a:prstGeom prst="line">
              <a:avLst/>
            </a:prstGeom>
            <a:ln w="25400">
              <a:solidFill>
                <a:schemeClr val="bg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/>
            <p:cNvCxnSpPr/>
            <p:nvPr userDrawn="1"/>
          </p:nvCxnSpPr>
          <p:spPr>
            <a:xfrm>
              <a:off x="0" y="3645024"/>
              <a:ext cx="9144000" cy="0"/>
            </a:xfrm>
            <a:prstGeom prst="line">
              <a:avLst/>
            </a:prstGeom>
            <a:ln w="25400">
              <a:solidFill>
                <a:schemeClr val="bg1"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Группа 8"/>
          <p:cNvGrpSpPr/>
          <p:nvPr/>
        </p:nvGrpSpPr>
        <p:grpSpPr>
          <a:xfrm>
            <a:off x="0" y="72000"/>
            <a:ext cx="9144000" cy="468000"/>
            <a:chOff x="0" y="3645024"/>
            <a:chExt cx="9144000" cy="468000"/>
          </a:xfrm>
        </p:grpSpPr>
        <p:sp>
          <p:nvSpPr>
            <p:cNvPr id="10" name="Прямоугольник 9"/>
            <p:cNvSpPr/>
            <p:nvPr userDrawn="1"/>
          </p:nvSpPr>
          <p:spPr>
            <a:xfrm>
              <a:off x="0" y="3645024"/>
              <a:ext cx="9144000" cy="468000"/>
            </a:xfrm>
            <a:prstGeom prst="rect">
              <a:avLst/>
            </a:prstGeom>
            <a:solidFill>
              <a:srgbClr val="066C45">
                <a:alpha val="9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267034"/>
                </a:solidFill>
              </a:endParaRPr>
            </a:p>
          </p:txBody>
        </p:sp>
        <p:cxnSp>
          <p:nvCxnSpPr>
            <p:cNvPr id="11" name="Прямая соединительная линия 10"/>
            <p:cNvCxnSpPr/>
            <p:nvPr userDrawn="1"/>
          </p:nvCxnSpPr>
          <p:spPr>
            <a:xfrm>
              <a:off x="0" y="4113024"/>
              <a:ext cx="9144000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 userDrawn="1"/>
          </p:nvCxnSpPr>
          <p:spPr>
            <a:xfrm>
              <a:off x="0" y="3645024"/>
              <a:ext cx="9144000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36000"/>
            <a:ext cx="9144000" cy="614040"/>
          </a:xfrm>
        </p:spPr>
        <p:txBody>
          <a:bodyPr>
            <a:normAutofit/>
          </a:bodyPr>
          <a:lstStyle/>
          <a:p>
            <a:r>
              <a:rPr lang="ru-RU" sz="2400" b="0" dirty="0">
                <a:ln>
                  <a:noFill/>
                </a:ln>
                <a:solidFill>
                  <a:schemeClr val="bg1"/>
                </a:solidFill>
                <a:effectLst/>
              </a:rPr>
              <a:t>Решаем задачи</a:t>
            </a:r>
            <a:endParaRPr lang="ru-RU" b="0" dirty="0">
              <a:ln>
                <a:solidFill>
                  <a:schemeClr val="bg1"/>
                </a:solidFill>
              </a:ln>
              <a:solidFill>
                <a:schemeClr val="accent6">
                  <a:lumMod val="75000"/>
                </a:schemeClr>
              </a:solidFill>
              <a:effectLst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6401076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dirty="0"/>
              <a:t>Вхождение в тему урока и создание условий для осознанного восприятия нового материала.</a:t>
            </a:r>
            <a:endParaRPr lang="ru-RU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3102" y="648000"/>
            <a:ext cx="8938240" cy="1268832"/>
          </a:xfrm>
          <a:prstGeom prst="rect">
            <a:avLst/>
          </a:prstGeom>
          <a:solidFill>
            <a:srgbClr val="066C4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000" b="1" dirty="0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6732240" y="1754832"/>
            <a:ext cx="1890162" cy="3240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66C45"/>
                </a:solidFill>
              </a:rPr>
              <a:t>Решение</a:t>
            </a:r>
            <a:endParaRPr lang="ru-RU" sz="2400" dirty="0">
              <a:solidFill>
                <a:srgbClr val="066C45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7" name="Прямоугольник 46"/>
              <p:cNvSpPr/>
              <p:nvPr/>
            </p:nvSpPr>
            <p:spPr>
              <a:xfrm>
                <a:off x="183554" y="2204864"/>
                <a:ext cx="8564910" cy="792088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:r>
                  <a:rPr lang="ru-RU" sz="2400" dirty="0">
                    <a:solidFill>
                      <a:schemeClr val="tx1"/>
                    </a:solidFill>
                    <a:ea typeface="Cambria Math" pitchFamily="18" charset="0"/>
                  </a:rPr>
                  <a:t>1)27 </a:t>
                </a:r>
                <a14:m>
                  <m:oMath xmlns:m="http://schemas.openxmlformats.org/officeDocument/2006/math">
                    <m:r>
                      <a:rPr lang="ru-RU" sz="2400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∙ </m:t>
                    </m:r>
                  </m:oMath>
                </a14:m>
                <a:r>
                  <a:rPr lang="ru-RU" sz="2400" dirty="0">
                    <a:solidFill>
                      <a:schemeClr val="tx1"/>
                    </a:solidFill>
                    <a:ea typeface="Cambria Math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solidFill>
                              <a:schemeClr val="tx1"/>
                            </a:solidFill>
                            <a:latin typeface="Cambria Math"/>
                            <a:ea typeface="Cambria Math" pitchFamily="18" charset="0"/>
                          </a:rPr>
                        </m:ctrlPr>
                      </m:fPr>
                      <m:num>
                        <m:r>
                          <a:rPr lang="ru-RU" sz="2400" i="1">
                            <a:solidFill>
                              <a:schemeClr val="tx1"/>
                            </a:solidFill>
                            <a:latin typeface="Cambria Math"/>
                            <a:ea typeface="Cambria Math" pitchFamily="18" charset="0"/>
                          </a:rPr>
                          <m:t>2</m:t>
                        </m:r>
                      </m:num>
                      <m:den>
                        <m:r>
                          <a:rPr lang="ru-RU" sz="2400" i="1">
                            <a:solidFill>
                              <a:schemeClr val="tx1"/>
                            </a:solidFill>
                            <a:latin typeface="Cambria Math"/>
                            <a:ea typeface="Cambria Math" pitchFamily="18" charset="0"/>
                          </a:rPr>
                          <m:t>3</m:t>
                        </m:r>
                      </m:den>
                    </m:f>
                    <m:r>
                      <a:rPr lang="ru-RU" sz="2400" i="1">
                        <a:solidFill>
                          <a:schemeClr val="tx1"/>
                        </a:solidFill>
                        <a:latin typeface="Cambria Math"/>
                        <a:ea typeface="Cambria Math" pitchFamily="18" charset="0"/>
                      </a:rPr>
                      <m:t>=</m:t>
                    </m:r>
                    <m:f>
                      <m:fPr>
                        <m:ctrlPr>
                          <a:rPr lang="ru-RU" sz="2400" i="1">
                            <a:solidFill>
                              <a:schemeClr val="tx1"/>
                            </a:solidFill>
                            <a:latin typeface="Cambria Math"/>
                            <a:ea typeface="Cambria Math" pitchFamily="18" charset="0"/>
                          </a:rPr>
                        </m:ctrlPr>
                      </m:fPr>
                      <m:num>
                        <m:r>
                          <a:rPr lang="ru-RU" sz="2400" i="1">
                            <a:solidFill>
                              <a:schemeClr val="tx1"/>
                            </a:solidFill>
                            <a:latin typeface="Cambria Math"/>
                            <a:ea typeface="Cambria Math" pitchFamily="18" charset="0"/>
                          </a:rPr>
                          <m:t>27</m:t>
                        </m:r>
                      </m:num>
                      <m:den>
                        <m:r>
                          <a:rPr lang="ru-RU" sz="2400" i="1">
                            <a:solidFill>
                              <a:schemeClr val="tx1"/>
                            </a:solidFill>
                            <a:latin typeface="Cambria Math"/>
                            <a:ea typeface="Cambria Math" pitchFamily="18" charset="0"/>
                          </a:rPr>
                          <m:t>1</m:t>
                        </m:r>
                      </m:den>
                    </m:f>
                    <m:r>
                      <a:rPr lang="ru-RU" sz="2400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∙</m:t>
                    </m:r>
                    <m:f>
                      <m:fPr>
                        <m:ctrlPr>
                          <a:rPr lang="ru-RU" sz="24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ru-RU" sz="24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num>
                      <m:den>
                        <m:r>
                          <a:rPr lang="ru-RU" sz="24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3</m:t>
                        </m:r>
                      </m:den>
                    </m:f>
                    <m:r>
                      <a:rPr lang="ru-RU" sz="2400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=18</m:t>
                    </m:r>
                    <m:r>
                      <a:rPr lang="ru-RU" sz="2400" i="1">
                        <a:solidFill>
                          <a:schemeClr val="tx1"/>
                        </a:solidFill>
                        <a:latin typeface="Cambria Math"/>
                        <a:ea typeface="Cambria Math" pitchFamily="18" charset="0"/>
                      </a:rPr>
                      <m:t> </m:t>
                    </m:r>
                    <m:d>
                      <m:dPr>
                        <m:ctrlPr>
                          <a:rPr lang="ru-RU" sz="2400" i="1">
                            <a:solidFill>
                              <a:schemeClr val="tx1"/>
                            </a:solidFill>
                            <a:latin typeface="Cambria Math"/>
                            <a:ea typeface="Cambria Math" pitchFamily="18" charset="0"/>
                          </a:rPr>
                        </m:ctrlPr>
                      </m:dPr>
                      <m:e>
                        <m:r>
                          <a:rPr lang="ru-RU" sz="2400" i="1">
                            <a:solidFill>
                              <a:schemeClr val="tx1"/>
                            </a:solidFill>
                            <a:latin typeface="Cambria Math"/>
                            <a:ea typeface="Cambria Math" pitchFamily="18" charset="0"/>
                          </a:rPr>
                          <m:t>женщин</m:t>
                        </m:r>
                      </m:e>
                    </m:d>
                    <m:r>
                      <a:rPr lang="ru-RU" sz="2400" i="1">
                        <a:solidFill>
                          <a:schemeClr val="tx1"/>
                        </a:solidFill>
                        <a:latin typeface="Cambria Math"/>
                        <a:ea typeface="Cambria Math" pitchFamily="18" charset="0"/>
                      </a:rPr>
                      <m:t> −находится в автобусе</m:t>
                    </m:r>
                  </m:oMath>
                </a14:m>
                <a:endParaRPr lang="ru-RU" sz="2400" dirty="0">
                  <a:solidFill>
                    <a:schemeClr val="tx1"/>
                  </a:solidFill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>
          <p:sp>
            <p:nvSpPr>
              <p:cNvPr id="47" name="Прямоугольник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554" y="2204864"/>
                <a:ext cx="8564910" cy="792088"/>
              </a:xfrm>
              <a:prstGeom prst="rect">
                <a:avLst/>
              </a:prstGeom>
              <a:blipFill rotWithShape="1">
                <a:blip r:embed="rId2"/>
                <a:stretch>
                  <a:fillRect l="-1067"/>
                </a:stretch>
              </a:blipFill>
              <a:ln w="63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Прямоугольник 35"/>
          <p:cNvSpPr/>
          <p:nvPr/>
        </p:nvSpPr>
        <p:spPr>
          <a:xfrm>
            <a:off x="121400" y="3212976"/>
            <a:ext cx="8901199" cy="1260144"/>
          </a:xfrm>
          <a:prstGeom prst="rect">
            <a:avLst/>
          </a:prstGeom>
          <a:solidFill>
            <a:srgbClr val="066C4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000" b="1" dirty="0"/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6700259" y="4473120"/>
            <a:ext cx="1890162" cy="3240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66C45"/>
                </a:solidFill>
              </a:rPr>
              <a:t>Решение</a:t>
            </a:r>
            <a:endParaRPr lang="ru-RU" sz="2400" dirty="0">
              <a:solidFill>
                <a:srgbClr val="066C45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9" name="Прямоугольник 38"/>
              <p:cNvSpPr/>
              <p:nvPr/>
            </p:nvSpPr>
            <p:spPr>
              <a:xfrm>
                <a:off x="207451" y="4959101"/>
                <a:ext cx="8541013" cy="792088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ru-RU" sz="2400" dirty="0">
                    <a:solidFill>
                      <a:schemeClr val="tx1"/>
                    </a:solidFill>
                    <a:ea typeface="Cambria Math" pitchFamily="18" charset="0"/>
                  </a:rPr>
                  <a:t>1)21 </a:t>
                </a:r>
                <a14:m>
                  <m:oMath xmlns:m="http://schemas.openxmlformats.org/officeDocument/2006/math">
                    <m:r>
                      <a:rPr lang="ru-RU" sz="2400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÷</m:t>
                    </m:r>
                  </m:oMath>
                </a14:m>
                <a:r>
                  <a:rPr lang="ru-RU" sz="2400" dirty="0">
                    <a:solidFill>
                      <a:schemeClr val="tx1"/>
                    </a:solidFill>
                    <a:ea typeface="Cambria Math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solidFill>
                              <a:schemeClr val="tx1"/>
                            </a:solidFill>
                            <a:latin typeface="Cambria Math"/>
                            <a:ea typeface="Cambria Math" pitchFamily="18" charset="0"/>
                          </a:rPr>
                        </m:ctrlPr>
                      </m:fPr>
                      <m:num>
                        <m:r>
                          <a:rPr lang="ru-RU" sz="2400" i="1">
                            <a:solidFill>
                              <a:schemeClr val="tx1"/>
                            </a:solidFill>
                            <a:latin typeface="Cambria Math"/>
                            <a:ea typeface="Cambria Math" pitchFamily="18" charset="0"/>
                          </a:rPr>
                          <m:t>3</m:t>
                        </m:r>
                      </m:num>
                      <m:den>
                        <m:r>
                          <a:rPr lang="ru-RU" sz="2400" i="1">
                            <a:solidFill>
                              <a:schemeClr val="tx1"/>
                            </a:solidFill>
                            <a:latin typeface="Cambria Math"/>
                            <a:ea typeface="Cambria Math" pitchFamily="18" charset="0"/>
                          </a:rPr>
                          <m:t>7</m:t>
                        </m:r>
                      </m:den>
                    </m:f>
                    <m:r>
                      <a:rPr lang="ru-RU" sz="2400" i="1">
                        <a:solidFill>
                          <a:schemeClr val="tx1"/>
                        </a:solidFill>
                        <a:latin typeface="Cambria Math"/>
                        <a:ea typeface="Cambria Math" pitchFamily="18" charset="0"/>
                      </a:rPr>
                      <m:t>=</m:t>
                    </m:r>
                    <m:f>
                      <m:fPr>
                        <m:ctrlPr>
                          <a:rPr lang="ru-RU" sz="2400" i="1">
                            <a:solidFill>
                              <a:schemeClr val="tx1"/>
                            </a:solidFill>
                            <a:latin typeface="Cambria Math"/>
                            <a:ea typeface="Cambria Math" pitchFamily="18" charset="0"/>
                          </a:rPr>
                        </m:ctrlPr>
                      </m:fPr>
                      <m:num>
                        <m:r>
                          <a:rPr lang="ru-RU" sz="2400" i="1">
                            <a:solidFill>
                              <a:schemeClr val="tx1"/>
                            </a:solidFill>
                            <a:latin typeface="Cambria Math"/>
                            <a:ea typeface="Cambria Math" pitchFamily="18" charset="0"/>
                          </a:rPr>
                          <m:t>21</m:t>
                        </m:r>
                      </m:num>
                      <m:den>
                        <m:r>
                          <a:rPr lang="ru-RU" sz="2400" i="1">
                            <a:solidFill>
                              <a:schemeClr val="tx1"/>
                            </a:solidFill>
                            <a:latin typeface="Cambria Math"/>
                            <a:ea typeface="Cambria Math" pitchFamily="18" charset="0"/>
                          </a:rPr>
                          <m:t>1</m:t>
                        </m:r>
                      </m:den>
                    </m:f>
                    <m:r>
                      <a:rPr lang="ru-RU" sz="2400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∙</m:t>
                    </m:r>
                    <m:f>
                      <m:fPr>
                        <m:ctrlPr>
                          <a:rPr lang="ru-RU" sz="24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ru-RU" sz="24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7</m:t>
                        </m:r>
                      </m:num>
                      <m:den>
                        <m:r>
                          <a:rPr lang="ru-RU" sz="24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3</m:t>
                        </m:r>
                      </m:den>
                    </m:f>
                    <m:r>
                      <a:rPr lang="ru-RU" sz="2400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=49</m:t>
                    </m:r>
                  </m:oMath>
                </a14:m>
                <a:r>
                  <a:rPr lang="ru-RU" sz="2400" dirty="0">
                    <a:solidFill>
                      <a:schemeClr val="tx1"/>
                    </a:solidFill>
                    <a:latin typeface="Cambria Math" pitchFamily="18" charset="0"/>
                    <a:ea typeface="Cambria Math" pitchFamily="18" charset="0"/>
                  </a:rPr>
                  <a:t> (деревьев) посадили школьники</a:t>
                </a:r>
              </a:p>
            </p:txBody>
          </p:sp>
        </mc:Choice>
        <mc:Fallback>
          <p:sp>
            <p:nvSpPr>
              <p:cNvPr id="39" name="Прямоугольник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451" y="4959101"/>
                <a:ext cx="8541013" cy="792088"/>
              </a:xfrm>
              <a:prstGeom prst="rect">
                <a:avLst/>
              </a:prstGeom>
              <a:blipFill rotWithShape="1">
                <a:blip r:embed="rId3"/>
                <a:stretch>
                  <a:fillRect l="-1070"/>
                </a:stretch>
              </a:blipFill>
              <a:ln w="63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Прямоугольник 20"/>
              <p:cNvSpPr/>
              <p:nvPr/>
            </p:nvSpPr>
            <p:spPr>
              <a:xfrm>
                <a:off x="183553" y="900028"/>
                <a:ext cx="8708927" cy="764776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rgbClr val="066C4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indent="450850" algn="just"/>
                <a:r>
                  <a:rPr lang="ru-RU" sz="2000" b="1" dirty="0" smtClean="0">
                    <a:solidFill>
                      <a:srgbClr val="066C45"/>
                    </a:solidFill>
                  </a:rPr>
                  <a:t>В автобусе 27 пассажиров,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000" b="1" i="1" smtClean="0">
                            <a:solidFill>
                              <a:srgbClr val="066C45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sz="2000" b="1" i="1" smtClean="0">
                            <a:solidFill>
                              <a:srgbClr val="066C45"/>
                            </a:solidFill>
                            <a:latin typeface="Cambria Math"/>
                          </a:rPr>
                          <m:t>𝟐</m:t>
                        </m:r>
                      </m:num>
                      <m:den>
                        <m:r>
                          <a:rPr lang="ru-RU" sz="2000" b="1" i="1" smtClean="0">
                            <a:solidFill>
                              <a:srgbClr val="066C45"/>
                            </a:solidFill>
                            <a:latin typeface="Cambria Math"/>
                          </a:rPr>
                          <m:t>𝟑</m:t>
                        </m:r>
                      </m:den>
                    </m:f>
                    <m:r>
                      <a:rPr lang="ru-RU" sz="2000" b="1" i="0" smtClean="0">
                        <a:solidFill>
                          <a:srgbClr val="066C45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ru-RU" sz="2000" b="1" dirty="0" smtClean="0">
                    <a:solidFill>
                      <a:srgbClr val="066C45"/>
                    </a:solidFill>
                  </a:rPr>
                  <a:t>из них женщины. Сколько женщин в автобусе?</a:t>
                </a:r>
                <a:endParaRPr lang="ru-RU" sz="2000" b="1" dirty="0">
                  <a:solidFill>
                    <a:srgbClr val="066C45"/>
                  </a:solidFill>
                </a:endParaRPr>
              </a:p>
            </p:txBody>
          </p:sp>
        </mc:Choice>
        <mc:Fallback>
          <p:sp>
            <p:nvSpPr>
              <p:cNvPr id="21" name="Прямоугольник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553" y="900028"/>
                <a:ext cx="8708927" cy="764776"/>
              </a:xfrm>
              <a:prstGeom prst="rect">
                <a:avLst/>
              </a:prstGeom>
              <a:blipFill rotWithShape="1">
                <a:blip r:embed="rId4"/>
                <a:stretch>
                  <a:fillRect l="-558" r="-558" b="-17054"/>
                </a:stretch>
              </a:blipFill>
              <a:ln w="25400">
                <a:solidFill>
                  <a:srgbClr val="066C45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Прямоугольник 21"/>
              <p:cNvSpPr/>
              <p:nvPr/>
            </p:nvSpPr>
            <p:spPr>
              <a:xfrm>
                <a:off x="207450" y="3356282"/>
                <a:ext cx="8685030" cy="973531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rgbClr val="066C4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indent="450850" algn="just"/>
                <a:r>
                  <a:rPr lang="ru-RU" sz="2000" b="1" dirty="0">
                    <a:solidFill>
                      <a:srgbClr val="066C45"/>
                    </a:solidFill>
                  </a:rPr>
                  <a:t>Весной пяти и шестиклассники высадили 21 сосну, что составляет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000" b="1" i="1">
                            <a:solidFill>
                              <a:srgbClr val="066C45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sz="2000" b="1" i="1">
                            <a:solidFill>
                              <a:srgbClr val="066C45"/>
                            </a:solidFill>
                            <a:latin typeface="Cambria Math"/>
                          </a:rPr>
                          <m:t>𝟑</m:t>
                        </m:r>
                      </m:num>
                      <m:den>
                        <m:r>
                          <a:rPr lang="ru-RU" sz="2000" b="1" i="1">
                            <a:solidFill>
                              <a:srgbClr val="066C45"/>
                            </a:solidFill>
                            <a:latin typeface="Cambria Math"/>
                          </a:rPr>
                          <m:t>𝟕</m:t>
                        </m:r>
                      </m:den>
                    </m:f>
                  </m:oMath>
                </a14:m>
                <a:r>
                  <a:rPr lang="ru-RU" sz="2000" b="1" dirty="0">
                    <a:solidFill>
                      <a:srgbClr val="066C45"/>
                    </a:solidFill>
                  </a:rPr>
                  <a:t>всех деревьев. Сколько всего деревьев посадили школьники</a:t>
                </a:r>
                <a:r>
                  <a:rPr lang="ru-RU" sz="2000" b="1" dirty="0" smtClean="0">
                    <a:solidFill>
                      <a:srgbClr val="066C45"/>
                    </a:solidFill>
                  </a:rPr>
                  <a:t>?</a:t>
                </a:r>
                <a:endParaRPr lang="ru-RU" sz="2000" b="1" dirty="0">
                  <a:solidFill>
                    <a:srgbClr val="066C45"/>
                  </a:solidFill>
                </a:endParaRPr>
              </a:p>
            </p:txBody>
          </p:sp>
        </mc:Choice>
        <mc:Fallback>
          <p:sp>
            <p:nvSpPr>
              <p:cNvPr id="22" name="Прямоугольник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450" y="3356282"/>
                <a:ext cx="8685030" cy="973531"/>
              </a:xfrm>
              <a:prstGeom prst="rect">
                <a:avLst/>
              </a:prstGeom>
              <a:blipFill rotWithShape="1">
                <a:blip r:embed="rId5"/>
                <a:stretch>
                  <a:fillRect l="-560" r="-630" b="-3067"/>
                </a:stretch>
              </a:blipFill>
              <a:ln w="25400">
                <a:solidFill>
                  <a:srgbClr val="066C45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32439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47" grpId="0" animBg="1"/>
      <p:bldP spid="3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0" y="6408000"/>
            <a:ext cx="9144000" cy="331416"/>
            <a:chOff x="0" y="3645024"/>
            <a:chExt cx="9144000" cy="331416"/>
          </a:xfrm>
        </p:grpSpPr>
        <p:sp>
          <p:nvSpPr>
            <p:cNvPr id="6" name="Прямоугольник 5"/>
            <p:cNvSpPr/>
            <p:nvPr userDrawn="1"/>
          </p:nvSpPr>
          <p:spPr>
            <a:xfrm>
              <a:off x="0" y="3645024"/>
              <a:ext cx="9144000" cy="324000"/>
            </a:xfrm>
            <a:prstGeom prst="rect">
              <a:avLst/>
            </a:prstGeom>
            <a:solidFill>
              <a:schemeClr val="bg2">
                <a:lumMod val="50000"/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7" name="Прямая соединительная линия 6"/>
            <p:cNvCxnSpPr/>
            <p:nvPr userDrawn="1"/>
          </p:nvCxnSpPr>
          <p:spPr>
            <a:xfrm>
              <a:off x="0" y="3976440"/>
              <a:ext cx="9144000" cy="0"/>
            </a:xfrm>
            <a:prstGeom prst="line">
              <a:avLst/>
            </a:prstGeom>
            <a:ln w="25400">
              <a:solidFill>
                <a:schemeClr val="bg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/>
            <p:cNvCxnSpPr/>
            <p:nvPr userDrawn="1"/>
          </p:nvCxnSpPr>
          <p:spPr>
            <a:xfrm>
              <a:off x="0" y="3645024"/>
              <a:ext cx="9144000" cy="0"/>
            </a:xfrm>
            <a:prstGeom prst="line">
              <a:avLst/>
            </a:prstGeom>
            <a:ln w="25400">
              <a:solidFill>
                <a:schemeClr val="bg1"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Группа 8"/>
          <p:cNvGrpSpPr/>
          <p:nvPr/>
        </p:nvGrpSpPr>
        <p:grpSpPr>
          <a:xfrm>
            <a:off x="0" y="72000"/>
            <a:ext cx="9144000" cy="468000"/>
            <a:chOff x="0" y="3645024"/>
            <a:chExt cx="9144000" cy="468000"/>
          </a:xfrm>
        </p:grpSpPr>
        <p:sp>
          <p:nvSpPr>
            <p:cNvPr id="10" name="Прямоугольник 9"/>
            <p:cNvSpPr/>
            <p:nvPr userDrawn="1"/>
          </p:nvSpPr>
          <p:spPr>
            <a:xfrm>
              <a:off x="0" y="3645024"/>
              <a:ext cx="9144000" cy="468000"/>
            </a:xfrm>
            <a:prstGeom prst="rect">
              <a:avLst/>
            </a:prstGeom>
            <a:solidFill>
              <a:srgbClr val="066C45">
                <a:alpha val="9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267034"/>
                </a:solidFill>
              </a:endParaRPr>
            </a:p>
          </p:txBody>
        </p:sp>
        <p:cxnSp>
          <p:nvCxnSpPr>
            <p:cNvPr id="11" name="Прямая соединительная линия 10"/>
            <p:cNvCxnSpPr/>
            <p:nvPr userDrawn="1"/>
          </p:nvCxnSpPr>
          <p:spPr>
            <a:xfrm>
              <a:off x="0" y="4113024"/>
              <a:ext cx="9144000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 userDrawn="1"/>
          </p:nvCxnSpPr>
          <p:spPr>
            <a:xfrm>
              <a:off x="0" y="3645024"/>
              <a:ext cx="9144000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36000"/>
            <a:ext cx="9144000" cy="614040"/>
          </a:xfrm>
        </p:spPr>
        <p:txBody>
          <a:bodyPr>
            <a:normAutofit/>
          </a:bodyPr>
          <a:lstStyle/>
          <a:p>
            <a:r>
              <a:rPr lang="ru-RU" sz="2400" b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Тема урока</a:t>
            </a:r>
            <a:endParaRPr lang="ru-RU" b="0" dirty="0">
              <a:ln>
                <a:solidFill>
                  <a:schemeClr val="bg1"/>
                </a:solidFill>
              </a:ln>
              <a:solidFill>
                <a:schemeClr val="accent6">
                  <a:lumMod val="75000"/>
                </a:schemeClr>
              </a:solidFill>
              <a:effectLst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6401076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dirty="0" err="1"/>
              <a:t>Метапредмет</a:t>
            </a:r>
            <a:r>
              <a:rPr lang="ru-RU" sz="1600" dirty="0"/>
              <a:t> – Задача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251477" y="716652"/>
            <a:ext cx="46627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800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294441" y="1207024"/>
            <a:ext cx="1629158" cy="3240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66C45"/>
                </a:solidFill>
              </a:rPr>
              <a:t>подсказка</a:t>
            </a:r>
            <a:endParaRPr lang="ru-RU" sz="2400" dirty="0">
              <a:solidFill>
                <a:srgbClr val="066C45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52110" y="706416"/>
            <a:ext cx="13644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rgbClr val="C00000"/>
                </a:solidFill>
              </a:rPr>
              <a:t>р</a:t>
            </a:r>
            <a:r>
              <a:rPr lang="ru-RU" sz="2400" dirty="0" smtClean="0">
                <a:solidFill>
                  <a:srgbClr val="C00000"/>
                </a:solidFill>
              </a:rPr>
              <a:t>ешение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768068" y="2248533"/>
            <a:ext cx="10727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>задача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7206063" y="2828665"/>
            <a:ext cx="1629158" cy="3240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66C45"/>
                </a:solidFill>
              </a:rPr>
              <a:t>подсказка</a:t>
            </a:r>
            <a:endParaRPr lang="ru-RU" sz="2400" dirty="0">
              <a:solidFill>
                <a:srgbClr val="066C45"/>
              </a:solidFill>
            </a:endParaRPr>
          </a:p>
        </p:txBody>
      </p:sp>
      <p:pic>
        <p:nvPicPr>
          <p:cNvPr id="24" name="Рисунок 23" descr="https://s0.showslide.ru/s_slide/3bbc/5baaf0da-b6ec-4a61-97bc-99b5c6898f94.jpe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5" t="17917" r="48854" b="60000"/>
          <a:stretch/>
        </p:blipFill>
        <p:spPr bwMode="auto">
          <a:xfrm>
            <a:off x="133350" y="638856"/>
            <a:ext cx="4438650" cy="15144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5" name="Рисунок 24" descr="https://s0.showslide.ru/s_slide/3bbc/5baaf0da-b6ec-4a61-97bc-99b5c6898f94.jpe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0" t="58611" r="45208" b="13334"/>
          <a:stretch/>
        </p:blipFill>
        <p:spPr bwMode="auto">
          <a:xfrm>
            <a:off x="1915602" y="2153331"/>
            <a:ext cx="4667250" cy="19240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6" name="TextBox 14"/>
          <p:cNvSpPr txBox="1"/>
          <p:nvPr/>
        </p:nvSpPr>
        <p:spPr>
          <a:xfrm>
            <a:off x="82868" y="4869160"/>
            <a:ext cx="89782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 smtClean="0">
                <a:solidFill>
                  <a:srgbClr val="066C45"/>
                </a:solidFill>
                <a:latin typeface="Arial Black" pitchFamily="34" charset="0"/>
              </a:rPr>
              <a:t>«РЕШЕНИЕ ТЕКСТОВЫХ ЗАДАЧ СОДЕРЖАЩИХ ДРОБИ. ОСНВНЫЕ ЗАДАЧИ НА ДРОБИ».</a:t>
            </a:r>
            <a:endParaRPr lang="ru-RU" sz="2400" dirty="0">
              <a:solidFill>
                <a:srgbClr val="066C45"/>
              </a:solidFill>
              <a:latin typeface="Arial Black" pitchFamily="34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723516" y="4365104"/>
            <a:ext cx="2552339" cy="3240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66C45"/>
                </a:solidFill>
              </a:rPr>
              <a:t>Тема урока</a:t>
            </a:r>
            <a:endParaRPr lang="ru-RU" sz="2400" b="1" dirty="0">
              <a:solidFill>
                <a:srgbClr val="066C4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7859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15" grpId="0"/>
      <p:bldP spid="18" grpId="0"/>
      <p:bldP spid="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0" y="6408000"/>
            <a:ext cx="9144000" cy="331416"/>
            <a:chOff x="0" y="3645024"/>
            <a:chExt cx="9144000" cy="331416"/>
          </a:xfrm>
        </p:grpSpPr>
        <p:sp>
          <p:nvSpPr>
            <p:cNvPr id="6" name="Прямоугольник 5"/>
            <p:cNvSpPr/>
            <p:nvPr userDrawn="1"/>
          </p:nvSpPr>
          <p:spPr>
            <a:xfrm>
              <a:off x="0" y="3645024"/>
              <a:ext cx="9144000" cy="324000"/>
            </a:xfrm>
            <a:prstGeom prst="rect">
              <a:avLst/>
            </a:prstGeom>
            <a:solidFill>
              <a:schemeClr val="bg2">
                <a:lumMod val="50000"/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7" name="Прямая соединительная линия 6"/>
            <p:cNvCxnSpPr/>
            <p:nvPr userDrawn="1"/>
          </p:nvCxnSpPr>
          <p:spPr>
            <a:xfrm>
              <a:off x="0" y="3976440"/>
              <a:ext cx="9144000" cy="0"/>
            </a:xfrm>
            <a:prstGeom prst="line">
              <a:avLst/>
            </a:prstGeom>
            <a:ln w="25400">
              <a:solidFill>
                <a:schemeClr val="bg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/>
            <p:cNvCxnSpPr/>
            <p:nvPr userDrawn="1"/>
          </p:nvCxnSpPr>
          <p:spPr>
            <a:xfrm>
              <a:off x="0" y="3645024"/>
              <a:ext cx="9144000" cy="0"/>
            </a:xfrm>
            <a:prstGeom prst="line">
              <a:avLst/>
            </a:prstGeom>
            <a:ln w="25400">
              <a:solidFill>
                <a:schemeClr val="bg1"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Группа 8"/>
          <p:cNvGrpSpPr/>
          <p:nvPr/>
        </p:nvGrpSpPr>
        <p:grpSpPr>
          <a:xfrm>
            <a:off x="0" y="72000"/>
            <a:ext cx="9144000" cy="468000"/>
            <a:chOff x="0" y="3645024"/>
            <a:chExt cx="9144000" cy="468000"/>
          </a:xfrm>
        </p:grpSpPr>
        <p:sp>
          <p:nvSpPr>
            <p:cNvPr id="10" name="Прямоугольник 9"/>
            <p:cNvSpPr/>
            <p:nvPr userDrawn="1"/>
          </p:nvSpPr>
          <p:spPr>
            <a:xfrm>
              <a:off x="0" y="3645024"/>
              <a:ext cx="9144000" cy="468000"/>
            </a:xfrm>
            <a:prstGeom prst="rect">
              <a:avLst/>
            </a:prstGeom>
            <a:solidFill>
              <a:srgbClr val="066C45">
                <a:alpha val="9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267034"/>
                </a:solidFill>
              </a:endParaRPr>
            </a:p>
          </p:txBody>
        </p:sp>
        <p:cxnSp>
          <p:nvCxnSpPr>
            <p:cNvPr id="11" name="Прямая соединительная линия 10"/>
            <p:cNvCxnSpPr/>
            <p:nvPr userDrawn="1"/>
          </p:nvCxnSpPr>
          <p:spPr>
            <a:xfrm>
              <a:off x="0" y="4113024"/>
              <a:ext cx="9144000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 userDrawn="1"/>
          </p:nvCxnSpPr>
          <p:spPr>
            <a:xfrm>
              <a:off x="0" y="3645024"/>
              <a:ext cx="9144000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36000"/>
            <a:ext cx="9144000" cy="614040"/>
          </a:xfrm>
        </p:spPr>
        <p:txBody>
          <a:bodyPr>
            <a:normAutofit/>
          </a:bodyPr>
          <a:lstStyle/>
          <a:p>
            <a:r>
              <a:rPr lang="ru-RU" sz="2400" b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Цель нашего урока</a:t>
            </a:r>
            <a:endParaRPr lang="ru-RU" b="0" dirty="0">
              <a:ln>
                <a:solidFill>
                  <a:schemeClr val="bg1"/>
                </a:solidFill>
              </a:ln>
              <a:solidFill>
                <a:schemeClr val="accent6">
                  <a:lumMod val="75000"/>
                </a:schemeClr>
              </a:solidFill>
              <a:effectLst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6401076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dirty="0"/>
              <a:t>целеполагание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251477" y="716652"/>
            <a:ext cx="46627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Чем предстоит заниматься?</a:t>
            </a:r>
            <a:endParaRPr lang="ru-RU" sz="2800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430565" y="4203283"/>
            <a:ext cx="1629158" cy="3240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66C45"/>
                </a:solidFill>
              </a:rPr>
              <a:t>подсказка</a:t>
            </a:r>
            <a:endParaRPr lang="ru-RU" sz="2400" dirty="0">
              <a:solidFill>
                <a:srgbClr val="066C45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430565" y="3334144"/>
            <a:ext cx="8691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>часть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232113" y="4627439"/>
            <a:ext cx="9701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>целое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7304433" y="5484539"/>
            <a:ext cx="1629158" cy="3240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66C45"/>
                </a:solidFill>
              </a:rPr>
              <a:t>подсказка</a:t>
            </a:r>
            <a:endParaRPr lang="ru-RU" sz="2400" dirty="0">
              <a:solidFill>
                <a:srgbClr val="066C45"/>
              </a:solidFill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645" y="3346183"/>
            <a:ext cx="3914775" cy="118110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645" y="4627439"/>
            <a:ext cx="5715000" cy="1181100"/>
          </a:xfrm>
          <a:prstGeom prst="rect">
            <a:avLst/>
          </a:prstGeom>
        </p:spPr>
      </p:pic>
      <p:sp>
        <p:nvSpPr>
          <p:cNvPr id="3" name="Выгнутая влево стрелка 2"/>
          <p:cNvSpPr/>
          <p:nvPr/>
        </p:nvSpPr>
        <p:spPr>
          <a:xfrm>
            <a:off x="900000" y="3703211"/>
            <a:ext cx="457045" cy="1648144"/>
          </a:xfrm>
          <a:prstGeom prst="curvedRightArrow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2" name="Выгнутая влево стрелка 21"/>
          <p:cNvSpPr/>
          <p:nvPr/>
        </p:nvSpPr>
        <p:spPr>
          <a:xfrm rot="10800000" flipH="1">
            <a:off x="441412" y="3684919"/>
            <a:ext cx="458588" cy="1648144"/>
          </a:xfrm>
          <a:prstGeom prst="curvedRightArrow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-14626" y="1484784"/>
            <a:ext cx="9173280" cy="61555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Закрепление знаний и навыков решения задач</a:t>
            </a:r>
            <a:endParaRPr lang="ru-RU" sz="3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87618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5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0" y="6408000"/>
            <a:ext cx="9144000" cy="331416"/>
            <a:chOff x="0" y="3645024"/>
            <a:chExt cx="9144000" cy="331416"/>
          </a:xfrm>
        </p:grpSpPr>
        <p:sp>
          <p:nvSpPr>
            <p:cNvPr id="6" name="Прямоугольник 5"/>
            <p:cNvSpPr/>
            <p:nvPr userDrawn="1"/>
          </p:nvSpPr>
          <p:spPr>
            <a:xfrm>
              <a:off x="0" y="3645024"/>
              <a:ext cx="9144000" cy="324000"/>
            </a:xfrm>
            <a:prstGeom prst="rect">
              <a:avLst/>
            </a:prstGeom>
            <a:solidFill>
              <a:schemeClr val="bg2">
                <a:lumMod val="50000"/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7" name="Прямая соединительная линия 6"/>
            <p:cNvCxnSpPr/>
            <p:nvPr userDrawn="1"/>
          </p:nvCxnSpPr>
          <p:spPr>
            <a:xfrm>
              <a:off x="0" y="3976440"/>
              <a:ext cx="9144000" cy="0"/>
            </a:xfrm>
            <a:prstGeom prst="line">
              <a:avLst/>
            </a:prstGeom>
            <a:ln w="25400">
              <a:solidFill>
                <a:schemeClr val="bg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/>
            <p:cNvCxnSpPr/>
            <p:nvPr userDrawn="1"/>
          </p:nvCxnSpPr>
          <p:spPr>
            <a:xfrm>
              <a:off x="0" y="3645024"/>
              <a:ext cx="9144000" cy="0"/>
            </a:xfrm>
            <a:prstGeom prst="line">
              <a:avLst/>
            </a:prstGeom>
            <a:ln w="25400">
              <a:solidFill>
                <a:schemeClr val="bg1"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Группа 8"/>
          <p:cNvGrpSpPr/>
          <p:nvPr/>
        </p:nvGrpSpPr>
        <p:grpSpPr>
          <a:xfrm>
            <a:off x="0" y="72000"/>
            <a:ext cx="9144000" cy="468000"/>
            <a:chOff x="0" y="3645024"/>
            <a:chExt cx="9144000" cy="468000"/>
          </a:xfrm>
        </p:grpSpPr>
        <p:sp>
          <p:nvSpPr>
            <p:cNvPr id="10" name="Прямоугольник 9"/>
            <p:cNvSpPr/>
            <p:nvPr userDrawn="1"/>
          </p:nvSpPr>
          <p:spPr>
            <a:xfrm>
              <a:off x="0" y="3645024"/>
              <a:ext cx="9144000" cy="468000"/>
            </a:xfrm>
            <a:prstGeom prst="rect">
              <a:avLst/>
            </a:prstGeom>
            <a:solidFill>
              <a:srgbClr val="066C45">
                <a:alpha val="9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267034"/>
                </a:solidFill>
              </a:endParaRPr>
            </a:p>
          </p:txBody>
        </p:sp>
        <p:cxnSp>
          <p:nvCxnSpPr>
            <p:cNvPr id="11" name="Прямая соединительная линия 10"/>
            <p:cNvCxnSpPr/>
            <p:nvPr userDrawn="1"/>
          </p:nvCxnSpPr>
          <p:spPr>
            <a:xfrm>
              <a:off x="0" y="4113024"/>
              <a:ext cx="9144000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 userDrawn="1"/>
          </p:nvCxnSpPr>
          <p:spPr>
            <a:xfrm>
              <a:off x="0" y="3645024"/>
              <a:ext cx="9144000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36000"/>
            <a:ext cx="9144000" cy="614040"/>
          </a:xfrm>
        </p:spPr>
        <p:txBody>
          <a:bodyPr>
            <a:normAutofit/>
          </a:bodyPr>
          <a:lstStyle/>
          <a:p>
            <a:r>
              <a:rPr lang="ru-RU" sz="2400" b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Вспомни правила</a:t>
            </a:r>
            <a:endParaRPr lang="ru-RU" b="0" dirty="0">
              <a:ln>
                <a:solidFill>
                  <a:schemeClr val="bg1"/>
                </a:solidFill>
              </a:ln>
              <a:solidFill>
                <a:schemeClr val="accent6">
                  <a:lumMod val="75000"/>
                </a:schemeClr>
              </a:solidFill>
              <a:effectLst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6401076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dirty="0"/>
              <a:t>Организация и самоорганизация учащихся. Организация обратной связи</a:t>
            </a:r>
            <a:endParaRPr lang="ru-RU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945" y="1076049"/>
            <a:ext cx="6876000" cy="153755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3358340"/>
            <a:ext cx="6876000" cy="158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516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0" y="6408000"/>
            <a:ext cx="9144000" cy="331416"/>
            <a:chOff x="0" y="3645024"/>
            <a:chExt cx="9144000" cy="331416"/>
          </a:xfrm>
        </p:grpSpPr>
        <p:sp>
          <p:nvSpPr>
            <p:cNvPr id="6" name="Прямоугольник 5"/>
            <p:cNvSpPr/>
            <p:nvPr userDrawn="1"/>
          </p:nvSpPr>
          <p:spPr>
            <a:xfrm>
              <a:off x="0" y="3645024"/>
              <a:ext cx="9144000" cy="324000"/>
            </a:xfrm>
            <a:prstGeom prst="rect">
              <a:avLst/>
            </a:prstGeom>
            <a:solidFill>
              <a:schemeClr val="bg2">
                <a:lumMod val="50000"/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7" name="Прямая соединительная линия 6"/>
            <p:cNvCxnSpPr/>
            <p:nvPr userDrawn="1"/>
          </p:nvCxnSpPr>
          <p:spPr>
            <a:xfrm>
              <a:off x="0" y="3976440"/>
              <a:ext cx="9144000" cy="0"/>
            </a:xfrm>
            <a:prstGeom prst="line">
              <a:avLst/>
            </a:prstGeom>
            <a:ln w="25400">
              <a:solidFill>
                <a:schemeClr val="bg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/>
            <p:cNvCxnSpPr/>
            <p:nvPr userDrawn="1"/>
          </p:nvCxnSpPr>
          <p:spPr>
            <a:xfrm>
              <a:off x="0" y="3645024"/>
              <a:ext cx="9144000" cy="0"/>
            </a:xfrm>
            <a:prstGeom prst="line">
              <a:avLst/>
            </a:prstGeom>
            <a:ln w="25400">
              <a:solidFill>
                <a:schemeClr val="bg1"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Группа 8"/>
          <p:cNvGrpSpPr/>
          <p:nvPr/>
        </p:nvGrpSpPr>
        <p:grpSpPr>
          <a:xfrm>
            <a:off x="0" y="72000"/>
            <a:ext cx="9144000" cy="468000"/>
            <a:chOff x="0" y="3645024"/>
            <a:chExt cx="9144000" cy="468000"/>
          </a:xfrm>
        </p:grpSpPr>
        <p:sp>
          <p:nvSpPr>
            <p:cNvPr id="10" name="Прямоугольник 9"/>
            <p:cNvSpPr/>
            <p:nvPr userDrawn="1"/>
          </p:nvSpPr>
          <p:spPr>
            <a:xfrm>
              <a:off x="0" y="3645024"/>
              <a:ext cx="9144000" cy="468000"/>
            </a:xfrm>
            <a:prstGeom prst="rect">
              <a:avLst/>
            </a:prstGeom>
            <a:solidFill>
              <a:srgbClr val="066C45">
                <a:alpha val="9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267034"/>
                </a:solidFill>
              </a:endParaRPr>
            </a:p>
          </p:txBody>
        </p:sp>
        <p:cxnSp>
          <p:nvCxnSpPr>
            <p:cNvPr id="11" name="Прямая соединительная линия 10"/>
            <p:cNvCxnSpPr/>
            <p:nvPr userDrawn="1"/>
          </p:nvCxnSpPr>
          <p:spPr>
            <a:xfrm>
              <a:off x="0" y="4113024"/>
              <a:ext cx="9144000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 userDrawn="1"/>
          </p:nvCxnSpPr>
          <p:spPr>
            <a:xfrm>
              <a:off x="0" y="3645024"/>
              <a:ext cx="9144000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36000"/>
            <a:ext cx="9144000" cy="614040"/>
          </a:xfrm>
        </p:spPr>
        <p:txBody>
          <a:bodyPr>
            <a:normAutofit/>
          </a:bodyPr>
          <a:lstStyle/>
          <a:p>
            <a:r>
              <a:rPr lang="ru-RU" sz="2400" b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Математический диктант</a:t>
            </a:r>
            <a:endParaRPr lang="ru-RU" b="0" dirty="0">
              <a:ln>
                <a:solidFill>
                  <a:schemeClr val="bg1"/>
                </a:solidFill>
              </a:ln>
              <a:solidFill>
                <a:schemeClr val="accent6">
                  <a:lumMod val="75000"/>
                </a:schemeClr>
              </a:solidFill>
              <a:effectLst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6401076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dirty="0"/>
              <a:t>Вхождение в тему урока и создание условий для осознанного восприятия нового материала.</a:t>
            </a:r>
            <a:endParaRPr lang="ru-RU" sz="1600" dirty="0">
              <a:solidFill>
                <a:schemeClr val="tx2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Прямоугольник 17"/>
              <p:cNvSpPr/>
              <p:nvPr/>
            </p:nvSpPr>
            <p:spPr>
              <a:xfrm>
                <a:off x="107505" y="1268760"/>
                <a:ext cx="4320480" cy="620760"/>
              </a:xfrm>
              <a:prstGeom prst="rect">
                <a:avLst/>
              </a:prstGeom>
              <a:solidFill>
                <a:srgbClr val="066C45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ru-RU" sz="2000" dirty="0">
                    <a:latin typeface="Cambria Math" pitchFamily="18" charset="0"/>
                    <a:ea typeface="Cambria Math" pitchFamily="18" charset="0"/>
                  </a:rPr>
                  <a:t>1)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000" i="1">
                            <a:latin typeface="Cambria Math"/>
                            <a:ea typeface="Cambria Math" pitchFamily="18" charset="0"/>
                          </a:rPr>
                        </m:ctrlPr>
                      </m:fPr>
                      <m:num>
                        <m:r>
                          <a:rPr lang="ru-RU" sz="2000" i="1">
                            <a:latin typeface="Cambria Math"/>
                            <a:ea typeface="Cambria Math" pitchFamily="18" charset="0"/>
                          </a:rPr>
                          <m:t>2</m:t>
                        </m:r>
                      </m:num>
                      <m:den>
                        <m:r>
                          <a:rPr lang="ru-RU" sz="2000" i="1">
                            <a:latin typeface="Cambria Math"/>
                            <a:ea typeface="Cambria Math" pitchFamily="18" charset="0"/>
                          </a:rPr>
                          <m:t>5</m:t>
                        </m:r>
                      </m:den>
                    </m:f>
                    <m:r>
                      <a:rPr lang="ru-RU" sz="2000" i="1">
                        <a:latin typeface="Cambria Math"/>
                        <a:ea typeface="Cambria Math" pitchFamily="18" charset="0"/>
                      </a:rPr>
                      <m:t> </m:t>
                    </m:r>
                  </m:oMath>
                </a14:m>
                <a:r>
                  <a:rPr lang="ru-RU" sz="2000" dirty="0">
                    <a:latin typeface="Cambria Math" pitchFamily="18" charset="0"/>
                    <a:ea typeface="Cambria Math" pitchFamily="18" charset="0"/>
                  </a:rPr>
                  <a:t>от 30</a:t>
                </a:r>
                <a:r>
                  <a:rPr lang="ru-RU" sz="2000" dirty="0" smtClean="0">
                    <a:latin typeface="Cambria Math" pitchFamily="18" charset="0"/>
                    <a:ea typeface="Cambria Math" pitchFamily="18" charset="0"/>
                  </a:rPr>
                  <a:t>;</a:t>
                </a:r>
                <a:endParaRPr lang="ru-RU" sz="2000" dirty="0"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18" name="Прямоугольник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5" y="1268760"/>
                <a:ext cx="4320480" cy="620760"/>
              </a:xfrm>
              <a:prstGeom prst="rect">
                <a:avLst/>
              </a:prstGeom>
              <a:blipFill rotWithShape="1">
                <a:blip r:embed="rId2"/>
                <a:stretch>
                  <a:fillRect l="-1264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Скругленный прямоугольник 22"/>
          <p:cNvSpPr/>
          <p:nvPr/>
        </p:nvSpPr>
        <p:spPr>
          <a:xfrm>
            <a:off x="4538595" y="1242088"/>
            <a:ext cx="666026" cy="3240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66C45"/>
                </a:solidFill>
              </a:rPr>
              <a:t>?</a:t>
            </a:r>
            <a:endParaRPr lang="ru-RU" sz="2400" dirty="0">
              <a:solidFill>
                <a:srgbClr val="066C45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Прямоугольник 46"/>
              <p:cNvSpPr/>
              <p:nvPr/>
            </p:nvSpPr>
            <p:spPr>
              <a:xfrm>
                <a:off x="5307218" y="1256165"/>
                <a:ext cx="3664177" cy="792088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ru-RU" sz="2400" dirty="0" smtClean="0">
                    <a:solidFill>
                      <a:schemeClr val="tx1"/>
                    </a:solidFill>
                    <a:latin typeface="Cambria Math" pitchFamily="18" charset="0"/>
                    <a:ea typeface="Cambria Math" pitchFamily="18" charset="0"/>
                  </a:rPr>
                  <a:t> 30 </a:t>
                </a:r>
                <a14:m>
                  <m:oMath xmlns:m="http://schemas.openxmlformats.org/officeDocument/2006/math">
                    <m:r>
                      <a:rPr lang="ru-RU" sz="240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∙</m:t>
                    </m:r>
                    <m:r>
                      <a:rPr lang="ru-RU" sz="24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 </m:t>
                    </m:r>
                    <m:f>
                      <m:fPr>
                        <m:ctrlPr>
                          <a:rPr lang="ru-RU" sz="24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ru-RU" sz="24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num>
                      <m:den>
                        <m:r>
                          <a:rPr lang="ru-RU" sz="24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5</m:t>
                        </m:r>
                      </m:den>
                    </m:f>
                    <m:r>
                      <a:rPr lang="ru-RU" sz="24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ru-RU" sz="24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ru-RU" sz="24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30</m:t>
                        </m:r>
                      </m:num>
                      <m:den>
                        <m:r>
                          <a:rPr lang="ru-RU" sz="24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1</m:t>
                        </m:r>
                      </m:den>
                    </m:f>
                    <m:r>
                      <a:rPr lang="ru-RU" sz="24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∙</m:t>
                    </m:r>
                    <m:f>
                      <m:fPr>
                        <m:ctrlPr>
                          <a:rPr lang="ru-RU" sz="24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ru-RU" sz="24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num>
                      <m:den>
                        <m:r>
                          <a:rPr lang="ru-RU" sz="24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5</m:t>
                        </m:r>
                      </m:den>
                    </m:f>
                    <m:r>
                      <a:rPr lang="ru-RU" sz="24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=12</m:t>
                    </m:r>
                  </m:oMath>
                </a14:m>
                <a:r>
                  <a:rPr lang="ru-RU" sz="2400" dirty="0" smtClean="0">
                    <a:solidFill>
                      <a:schemeClr val="tx1"/>
                    </a:solidFill>
                    <a:latin typeface="Cambria Math" pitchFamily="18" charset="0"/>
                    <a:ea typeface="Cambria Math" pitchFamily="18" charset="0"/>
                  </a:rPr>
                  <a:t>      </a:t>
                </a:r>
                <a:endParaRPr lang="ru-RU" sz="2400" dirty="0">
                  <a:solidFill>
                    <a:schemeClr val="tx1"/>
                  </a:solidFill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47" name="Прямоугольник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7218" y="1256165"/>
                <a:ext cx="3664177" cy="792088"/>
              </a:xfrm>
              <a:prstGeom prst="rect">
                <a:avLst/>
              </a:prstGeom>
              <a:blipFill rotWithShape="1">
                <a:blip r:embed="rId3"/>
                <a:stretch>
                  <a:fillRect l="-831"/>
                </a:stretch>
              </a:blipFill>
              <a:ln w="63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Прямоугольник 35"/>
              <p:cNvSpPr/>
              <p:nvPr/>
            </p:nvSpPr>
            <p:spPr>
              <a:xfrm>
                <a:off x="107505" y="2852936"/>
                <a:ext cx="4320480" cy="576064"/>
              </a:xfrm>
              <a:prstGeom prst="rect">
                <a:avLst/>
              </a:prstGeom>
              <a:solidFill>
                <a:srgbClr val="066C45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ru-RU" sz="2000" dirty="0">
                    <a:latin typeface="Cambria Math" pitchFamily="18" charset="0"/>
                    <a:ea typeface="Cambria Math" pitchFamily="18" charset="0"/>
                  </a:rPr>
                  <a:t>2)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000" i="1">
                            <a:latin typeface="Cambria Math"/>
                            <a:ea typeface="Cambria Math" pitchFamily="18" charset="0"/>
                          </a:rPr>
                        </m:ctrlPr>
                      </m:fPr>
                      <m:num>
                        <m:r>
                          <a:rPr lang="ru-RU" sz="2000" i="1">
                            <a:latin typeface="Cambria Math"/>
                            <a:ea typeface="Cambria Math" pitchFamily="18" charset="0"/>
                          </a:rPr>
                          <m:t>2</m:t>
                        </m:r>
                      </m:num>
                      <m:den>
                        <m:r>
                          <a:rPr lang="ru-RU" sz="2000" i="1">
                            <a:latin typeface="Cambria Math"/>
                            <a:ea typeface="Cambria Math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ru-RU" sz="2000" dirty="0">
                    <a:latin typeface="Cambria Math" pitchFamily="18" charset="0"/>
                    <a:ea typeface="Cambria Math" pitchFamily="18" charset="0"/>
                  </a:rPr>
                  <a:t>  </a:t>
                </a:r>
                <a:r>
                  <a:rPr lang="ru-RU" sz="2000" dirty="0" smtClean="0">
                    <a:latin typeface="Cambria Math" pitchFamily="18" charset="0"/>
                    <a:ea typeface="Cambria Math" pitchFamily="18" charset="0"/>
                  </a:rPr>
                  <a:t>- это </a:t>
                </a:r>
                <a:r>
                  <a:rPr lang="ru-RU" sz="2000" dirty="0">
                    <a:latin typeface="Cambria Math" pitchFamily="18" charset="0"/>
                    <a:ea typeface="Cambria Math" pitchFamily="18" charset="0"/>
                  </a:rPr>
                  <a:t>18</a:t>
                </a:r>
                <a:r>
                  <a:rPr lang="ru-RU" sz="2000" dirty="0" smtClean="0">
                    <a:latin typeface="Cambria Math" pitchFamily="18" charset="0"/>
                    <a:ea typeface="Cambria Math" pitchFamily="18" charset="0"/>
                  </a:rPr>
                  <a:t>;</a:t>
                </a:r>
                <a:endParaRPr lang="ru-RU" sz="2000" dirty="0"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36" name="Прямоугольник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5" y="2852936"/>
                <a:ext cx="4320480" cy="576064"/>
              </a:xfrm>
              <a:prstGeom prst="rect">
                <a:avLst/>
              </a:prstGeom>
              <a:blipFill rotWithShape="1">
                <a:blip r:embed="rId4"/>
                <a:stretch>
                  <a:fillRect l="-1264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Скругленный прямоугольник 37"/>
          <p:cNvSpPr/>
          <p:nvPr/>
        </p:nvSpPr>
        <p:spPr>
          <a:xfrm>
            <a:off x="4538595" y="2852936"/>
            <a:ext cx="666026" cy="3240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66C45"/>
                </a:solidFill>
              </a:rPr>
              <a:t>?</a:t>
            </a:r>
            <a:endParaRPr lang="ru-RU" sz="2400" dirty="0">
              <a:solidFill>
                <a:srgbClr val="066C45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Прямоугольник 38"/>
              <p:cNvSpPr/>
              <p:nvPr/>
            </p:nvSpPr>
            <p:spPr>
              <a:xfrm>
                <a:off x="5296367" y="2847774"/>
                <a:ext cx="3685881" cy="792088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ru-RU" sz="2400" dirty="0" smtClean="0">
                    <a:solidFill>
                      <a:schemeClr val="tx1"/>
                    </a:solidFill>
                    <a:latin typeface="Cambria Math" pitchFamily="18" charset="0"/>
                    <a:ea typeface="Cambria Math" pitchFamily="18" charset="0"/>
                  </a:rPr>
                  <a:t> 18 </a:t>
                </a:r>
                <a14:m>
                  <m:oMath xmlns:m="http://schemas.openxmlformats.org/officeDocument/2006/math">
                    <m:r>
                      <a:rPr lang="ru-RU" sz="240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÷</m:t>
                    </m:r>
                    <m:r>
                      <a:rPr lang="ru-RU" sz="2400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 </m:t>
                    </m:r>
                    <m:f>
                      <m:fPr>
                        <m:ctrlPr>
                          <a:rPr lang="ru-RU" sz="24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ru-RU" sz="24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num>
                      <m:den>
                        <m:r>
                          <a:rPr lang="ru-RU" sz="24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3</m:t>
                        </m:r>
                      </m:den>
                    </m:f>
                    <m:r>
                      <a:rPr lang="ru-RU" sz="2400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ru-RU" sz="24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ru-RU" sz="24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18</m:t>
                        </m:r>
                      </m:num>
                      <m:den>
                        <m:r>
                          <a:rPr lang="ru-RU" sz="24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1</m:t>
                        </m:r>
                      </m:den>
                    </m:f>
                    <m:r>
                      <a:rPr lang="ru-RU" sz="2400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∙</m:t>
                    </m:r>
                    <m:f>
                      <m:fPr>
                        <m:ctrlPr>
                          <a:rPr lang="ru-RU" sz="24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ru-RU" sz="24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3</m:t>
                        </m:r>
                      </m:num>
                      <m:den>
                        <m:r>
                          <a:rPr lang="ru-RU" sz="24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den>
                    </m:f>
                    <m:r>
                      <a:rPr lang="ru-RU" sz="2400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ru-RU" sz="24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27</m:t>
                    </m:r>
                  </m:oMath>
                </a14:m>
                <a:endParaRPr lang="ru-RU" sz="2400" dirty="0">
                  <a:solidFill>
                    <a:schemeClr val="tx1"/>
                  </a:solidFill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39" name="Прямоугольник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6367" y="2847774"/>
                <a:ext cx="3685881" cy="792088"/>
              </a:xfrm>
              <a:prstGeom prst="rect">
                <a:avLst/>
              </a:prstGeom>
              <a:blipFill rotWithShape="1">
                <a:blip r:embed="rId5"/>
                <a:stretch>
                  <a:fillRect l="-826"/>
                </a:stretch>
              </a:blipFill>
              <a:ln w="63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Прямоугольник 41"/>
              <p:cNvSpPr/>
              <p:nvPr/>
            </p:nvSpPr>
            <p:spPr>
              <a:xfrm>
                <a:off x="107505" y="4343167"/>
                <a:ext cx="4320480" cy="1152132"/>
              </a:xfrm>
              <a:prstGeom prst="rect">
                <a:avLst/>
              </a:prstGeom>
              <a:solidFill>
                <a:srgbClr val="066C45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ru-RU" sz="2000" dirty="0">
                    <a:latin typeface="Cambria Math" pitchFamily="18" charset="0"/>
                    <a:ea typeface="Cambria Math" pitchFamily="18" charset="0"/>
                  </a:rPr>
                  <a:t>3) За неделю лиса утащила 15 кур, что составило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000" i="1">
                            <a:latin typeface="Cambria Math"/>
                            <a:ea typeface="Cambria Math" pitchFamily="18" charset="0"/>
                          </a:rPr>
                        </m:ctrlPr>
                      </m:fPr>
                      <m:num>
                        <m:r>
                          <a:rPr lang="ru-RU" sz="2000" i="1">
                            <a:latin typeface="Cambria Math"/>
                            <a:ea typeface="Cambria Math" pitchFamily="18" charset="0"/>
                          </a:rPr>
                          <m:t>3</m:t>
                        </m:r>
                      </m:num>
                      <m:den>
                        <m:r>
                          <a:rPr lang="ru-RU" sz="2000" i="1">
                            <a:latin typeface="Cambria Math"/>
                            <a:ea typeface="Cambria Math" pitchFamily="18" charset="0"/>
                          </a:rPr>
                          <m:t>8</m:t>
                        </m:r>
                      </m:den>
                    </m:f>
                    <m:r>
                      <a:rPr lang="ru-RU" sz="2000" i="1">
                        <a:latin typeface="Cambria Math"/>
                        <a:ea typeface="Cambria Math" pitchFamily="18" charset="0"/>
                      </a:rPr>
                      <m:t> </m:t>
                    </m:r>
                  </m:oMath>
                </a14:m>
                <a:r>
                  <a:rPr lang="ru-RU" sz="2000" dirty="0">
                    <a:latin typeface="Cambria Math" pitchFamily="18" charset="0"/>
                    <a:ea typeface="Cambria Math" pitchFamily="18" charset="0"/>
                  </a:rPr>
                  <a:t>всех кур. Сколько всего кур в курятнике</a:t>
                </a:r>
                <a:r>
                  <a:rPr lang="ru-RU" sz="2000" dirty="0" smtClean="0">
                    <a:latin typeface="Cambria Math" pitchFamily="18" charset="0"/>
                    <a:ea typeface="Cambria Math" pitchFamily="18" charset="0"/>
                  </a:rPr>
                  <a:t>?</a:t>
                </a:r>
                <a:endParaRPr lang="ru-RU" sz="2000" dirty="0"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42" name="Прямоугольник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5" y="4343167"/>
                <a:ext cx="4320480" cy="1152132"/>
              </a:xfrm>
              <a:prstGeom prst="rect">
                <a:avLst/>
              </a:prstGeom>
              <a:blipFill rotWithShape="1">
                <a:blip r:embed="rId6"/>
                <a:stretch>
                  <a:fillRect l="-1264" t="-518" b="-7772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Скругленный прямоугольник 43"/>
          <p:cNvSpPr/>
          <p:nvPr/>
        </p:nvSpPr>
        <p:spPr>
          <a:xfrm>
            <a:off x="4572000" y="4343167"/>
            <a:ext cx="666026" cy="3240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66C45"/>
                </a:solidFill>
              </a:rPr>
              <a:t>?</a:t>
            </a:r>
            <a:endParaRPr lang="ru-RU" sz="2400" dirty="0">
              <a:solidFill>
                <a:srgbClr val="066C45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Прямоугольник 44"/>
              <p:cNvSpPr/>
              <p:nvPr/>
            </p:nvSpPr>
            <p:spPr>
              <a:xfrm>
                <a:off x="5353235" y="4271123"/>
                <a:ext cx="3707585" cy="792088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ru-RU" sz="2400" dirty="0" smtClean="0">
                    <a:solidFill>
                      <a:schemeClr val="tx1"/>
                    </a:solidFill>
                    <a:latin typeface="Cambria Math" pitchFamily="18" charset="0"/>
                    <a:ea typeface="Cambria Math" pitchFamily="18" charset="0"/>
                  </a:rPr>
                  <a:t>15 </a:t>
                </a:r>
                <a14:m>
                  <m:oMath xmlns:m="http://schemas.openxmlformats.org/officeDocument/2006/math">
                    <m:r>
                      <a:rPr lang="ru-RU" sz="240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÷</m:t>
                    </m:r>
                    <m:f>
                      <m:fPr>
                        <m:ctrlPr>
                          <a:rPr lang="ru-RU" sz="24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ru-RU" sz="24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3</m:t>
                        </m:r>
                      </m:num>
                      <m:den>
                        <m:r>
                          <a:rPr lang="ru-RU" sz="24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8</m:t>
                        </m:r>
                      </m:den>
                    </m:f>
                    <m:r>
                      <a:rPr lang="ru-RU" sz="2400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ru-RU" sz="24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ru-RU" sz="24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1</m:t>
                        </m:r>
                        <m:r>
                          <a:rPr lang="ru-RU" sz="24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5</m:t>
                        </m:r>
                      </m:num>
                      <m:den>
                        <m:r>
                          <a:rPr lang="ru-RU" sz="24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1</m:t>
                        </m:r>
                      </m:den>
                    </m:f>
                    <m:r>
                      <a:rPr lang="ru-RU" sz="2400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∙</m:t>
                    </m:r>
                    <m:f>
                      <m:fPr>
                        <m:ctrlPr>
                          <a:rPr lang="ru-RU" sz="24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ru-RU" sz="24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8</m:t>
                        </m:r>
                      </m:num>
                      <m:den>
                        <m:r>
                          <a:rPr lang="ru-RU" sz="24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3</m:t>
                        </m:r>
                      </m:den>
                    </m:f>
                    <m:r>
                      <a:rPr lang="ru-RU" sz="2400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ru-RU" sz="24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40</m:t>
                    </m:r>
                  </m:oMath>
                </a14:m>
                <a:endParaRPr lang="ru-RU" sz="2400" dirty="0">
                  <a:solidFill>
                    <a:schemeClr val="tx1"/>
                  </a:solidFill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45" name="Прямоугольник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3235" y="4271123"/>
                <a:ext cx="3707585" cy="792088"/>
              </a:xfrm>
              <a:prstGeom prst="rect">
                <a:avLst/>
              </a:prstGeom>
              <a:blipFill rotWithShape="1">
                <a:blip r:embed="rId7"/>
                <a:stretch>
                  <a:fillRect l="-2463"/>
                </a:stretch>
              </a:blipFill>
              <a:ln w="63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84575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7" grpId="0" animBg="1"/>
      <p:bldP spid="39" grpId="0" animBg="1"/>
      <p:bldP spid="4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0" y="6408000"/>
            <a:ext cx="9144000" cy="331416"/>
            <a:chOff x="0" y="3645024"/>
            <a:chExt cx="9144000" cy="331416"/>
          </a:xfrm>
        </p:grpSpPr>
        <p:sp>
          <p:nvSpPr>
            <p:cNvPr id="6" name="Прямоугольник 5"/>
            <p:cNvSpPr/>
            <p:nvPr userDrawn="1"/>
          </p:nvSpPr>
          <p:spPr>
            <a:xfrm>
              <a:off x="0" y="3645024"/>
              <a:ext cx="9144000" cy="324000"/>
            </a:xfrm>
            <a:prstGeom prst="rect">
              <a:avLst/>
            </a:prstGeom>
            <a:solidFill>
              <a:schemeClr val="bg2">
                <a:lumMod val="50000"/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7" name="Прямая соединительная линия 6"/>
            <p:cNvCxnSpPr/>
            <p:nvPr userDrawn="1"/>
          </p:nvCxnSpPr>
          <p:spPr>
            <a:xfrm>
              <a:off x="0" y="3976440"/>
              <a:ext cx="9144000" cy="0"/>
            </a:xfrm>
            <a:prstGeom prst="line">
              <a:avLst/>
            </a:prstGeom>
            <a:ln w="25400">
              <a:solidFill>
                <a:schemeClr val="bg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/>
            <p:cNvCxnSpPr/>
            <p:nvPr userDrawn="1"/>
          </p:nvCxnSpPr>
          <p:spPr>
            <a:xfrm>
              <a:off x="0" y="3645024"/>
              <a:ext cx="9144000" cy="0"/>
            </a:xfrm>
            <a:prstGeom prst="line">
              <a:avLst/>
            </a:prstGeom>
            <a:ln w="25400">
              <a:solidFill>
                <a:schemeClr val="bg1"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Группа 8"/>
          <p:cNvGrpSpPr/>
          <p:nvPr/>
        </p:nvGrpSpPr>
        <p:grpSpPr>
          <a:xfrm>
            <a:off x="0" y="72000"/>
            <a:ext cx="9144000" cy="468000"/>
            <a:chOff x="0" y="3645024"/>
            <a:chExt cx="9144000" cy="468000"/>
          </a:xfrm>
        </p:grpSpPr>
        <p:sp>
          <p:nvSpPr>
            <p:cNvPr id="10" name="Прямоугольник 9"/>
            <p:cNvSpPr/>
            <p:nvPr userDrawn="1"/>
          </p:nvSpPr>
          <p:spPr>
            <a:xfrm>
              <a:off x="0" y="3645024"/>
              <a:ext cx="9144000" cy="468000"/>
            </a:xfrm>
            <a:prstGeom prst="rect">
              <a:avLst/>
            </a:prstGeom>
            <a:solidFill>
              <a:srgbClr val="066C45">
                <a:alpha val="9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267034"/>
                </a:solidFill>
              </a:endParaRPr>
            </a:p>
          </p:txBody>
        </p:sp>
        <p:cxnSp>
          <p:nvCxnSpPr>
            <p:cNvPr id="11" name="Прямая соединительная линия 10"/>
            <p:cNvCxnSpPr/>
            <p:nvPr userDrawn="1"/>
          </p:nvCxnSpPr>
          <p:spPr>
            <a:xfrm>
              <a:off x="0" y="4113024"/>
              <a:ext cx="9144000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 userDrawn="1"/>
          </p:nvCxnSpPr>
          <p:spPr>
            <a:xfrm>
              <a:off x="0" y="3645024"/>
              <a:ext cx="9144000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36000"/>
            <a:ext cx="9144000" cy="614040"/>
          </a:xfrm>
        </p:spPr>
        <p:txBody>
          <a:bodyPr>
            <a:normAutofit/>
          </a:bodyPr>
          <a:lstStyle/>
          <a:p>
            <a:r>
              <a:rPr lang="ru-RU" sz="2400" b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Математический диктант (продолжение)</a:t>
            </a:r>
            <a:endParaRPr lang="ru-RU" b="0" dirty="0">
              <a:ln>
                <a:solidFill>
                  <a:schemeClr val="bg1"/>
                </a:solidFill>
              </a:ln>
              <a:solidFill>
                <a:schemeClr val="accent6">
                  <a:lumMod val="75000"/>
                </a:schemeClr>
              </a:solidFill>
              <a:effectLst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6401076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dirty="0"/>
              <a:t>Вхождение в тему урока и создание условий для осознанного восприятия нового материала.</a:t>
            </a:r>
            <a:endParaRPr lang="ru-RU" sz="1600" dirty="0">
              <a:solidFill>
                <a:schemeClr val="tx2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Прямоугольник 17"/>
              <p:cNvSpPr/>
              <p:nvPr/>
            </p:nvSpPr>
            <p:spPr>
              <a:xfrm>
                <a:off x="107505" y="764704"/>
                <a:ext cx="4320480" cy="1124816"/>
              </a:xfrm>
              <a:prstGeom prst="rect">
                <a:avLst/>
              </a:prstGeom>
              <a:solidFill>
                <a:srgbClr val="066C45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ru-RU" sz="2000" dirty="0">
                    <a:latin typeface="Cambria Math" pitchFamily="18" charset="0"/>
                    <a:ea typeface="Cambria Math" pitchFamily="18" charset="0"/>
                  </a:rPr>
                  <a:t>4) Оля прочитала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000" i="1">
                            <a:latin typeface="Cambria Math"/>
                            <a:ea typeface="Cambria Math" pitchFamily="18" charset="0"/>
                          </a:rPr>
                        </m:ctrlPr>
                      </m:fPr>
                      <m:num>
                        <m:r>
                          <a:rPr lang="ru-RU" sz="2000" i="1">
                            <a:latin typeface="Cambria Math"/>
                            <a:ea typeface="Cambria Math" pitchFamily="18" charset="0"/>
                          </a:rPr>
                          <m:t>3</m:t>
                        </m:r>
                      </m:num>
                      <m:den>
                        <m:r>
                          <a:rPr lang="ru-RU" sz="2000" i="1">
                            <a:latin typeface="Cambria Math"/>
                            <a:ea typeface="Cambria Math" pitchFamily="18" charset="0"/>
                          </a:rPr>
                          <m:t>4</m:t>
                        </m:r>
                      </m:den>
                    </m:f>
                    <m:r>
                      <a:rPr lang="ru-RU" sz="2000" i="1">
                        <a:latin typeface="Cambria Math"/>
                        <a:ea typeface="Cambria Math" pitchFamily="18" charset="0"/>
                      </a:rPr>
                      <m:t> </m:t>
                    </m:r>
                  </m:oMath>
                </a14:m>
                <a:r>
                  <a:rPr lang="ru-RU" sz="2000" dirty="0">
                    <a:latin typeface="Cambria Math" pitchFamily="18" charset="0"/>
                    <a:ea typeface="Cambria Math" pitchFamily="18" charset="0"/>
                  </a:rPr>
                  <a:t> книги. Сколько страниц прочитала Оля, если в книге всего 120 страниц</a:t>
                </a:r>
                <a:r>
                  <a:rPr lang="ru-RU" sz="2000" dirty="0" smtClean="0">
                    <a:latin typeface="Cambria Math" pitchFamily="18" charset="0"/>
                    <a:ea typeface="Cambria Math" pitchFamily="18" charset="0"/>
                  </a:rPr>
                  <a:t>?</a:t>
                </a:r>
                <a:endParaRPr lang="ru-RU" sz="2000" dirty="0"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18" name="Прямоугольник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5" y="764704"/>
                <a:ext cx="4320480" cy="1124816"/>
              </a:xfrm>
              <a:prstGeom prst="rect">
                <a:avLst/>
              </a:prstGeom>
              <a:blipFill rotWithShape="1">
                <a:blip r:embed="rId2"/>
                <a:stretch>
                  <a:fillRect l="-1264" r="-702" b="-8466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Скругленный прямоугольник 22"/>
          <p:cNvSpPr/>
          <p:nvPr/>
        </p:nvSpPr>
        <p:spPr>
          <a:xfrm>
            <a:off x="4538595" y="765133"/>
            <a:ext cx="666026" cy="3240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66C45"/>
                </a:solidFill>
              </a:rPr>
              <a:t>?</a:t>
            </a:r>
            <a:endParaRPr lang="ru-RU" sz="2400" dirty="0">
              <a:solidFill>
                <a:srgbClr val="066C45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Прямоугольник 46"/>
              <p:cNvSpPr/>
              <p:nvPr/>
            </p:nvSpPr>
            <p:spPr>
              <a:xfrm>
                <a:off x="5286032" y="764704"/>
                <a:ext cx="3664177" cy="792088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ru-RU" sz="2400" dirty="0">
                    <a:solidFill>
                      <a:schemeClr val="tx1"/>
                    </a:solidFill>
                    <a:latin typeface="Cambria Math" pitchFamily="18" charset="0"/>
                    <a:ea typeface="Cambria Math" pitchFamily="18" charset="0"/>
                  </a:rPr>
                  <a:t> 120 </a:t>
                </a:r>
                <a14:m>
                  <m:oMath xmlns:m="http://schemas.openxmlformats.org/officeDocument/2006/math">
                    <m:r>
                      <a:rPr lang="ru-RU" sz="2400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∙</m:t>
                    </m:r>
                    <m:f>
                      <m:fPr>
                        <m:ctrlPr>
                          <a:rPr lang="ru-RU" sz="24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ru-RU" sz="24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3</m:t>
                        </m:r>
                      </m:num>
                      <m:den>
                        <m:r>
                          <a:rPr lang="ru-RU" sz="24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4</m:t>
                        </m:r>
                      </m:den>
                    </m:f>
                    <m:r>
                      <a:rPr lang="ru-RU" sz="2400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ru-RU" sz="24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ru-RU" sz="24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120</m:t>
                        </m:r>
                      </m:num>
                      <m:den>
                        <m:r>
                          <a:rPr lang="ru-RU" sz="24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1</m:t>
                        </m:r>
                      </m:den>
                    </m:f>
                    <m:r>
                      <a:rPr lang="ru-RU" sz="2400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∙</m:t>
                    </m:r>
                    <m:f>
                      <m:fPr>
                        <m:ctrlPr>
                          <a:rPr lang="ru-RU" sz="24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ru-RU" sz="24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3</m:t>
                        </m:r>
                      </m:num>
                      <m:den>
                        <m:r>
                          <a:rPr lang="ru-RU" sz="24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4</m:t>
                        </m:r>
                      </m:den>
                    </m:f>
                    <m:r>
                      <a:rPr lang="ru-RU" sz="2400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=90</m:t>
                    </m:r>
                  </m:oMath>
                </a14:m>
                <a:endParaRPr lang="ru-RU" sz="2400" dirty="0">
                  <a:solidFill>
                    <a:schemeClr val="tx1"/>
                  </a:solidFill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47" name="Прямоугольник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6032" y="764704"/>
                <a:ext cx="3664177" cy="792088"/>
              </a:xfrm>
              <a:prstGeom prst="rect">
                <a:avLst/>
              </a:prstGeom>
              <a:blipFill rotWithShape="1">
                <a:blip r:embed="rId3"/>
                <a:stretch>
                  <a:fillRect l="-664"/>
                </a:stretch>
              </a:blipFill>
              <a:ln w="63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Прямоугольник 35"/>
          <p:cNvSpPr/>
          <p:nvPr/>
        </p:nvSpPr>
        <p:spPr>
          <a:xfrm>
            <a:off x="107505" y="2132856"/>
            <a:ext cx="4320480" cy="936104"/>
          </a:xfrm>
          <a:prstGeom prst="rect">
            <a:avLst/>
          </a:prstGeom>
          <a:solidFill>
            <a:srgbClr val="066C4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>
                <a:latin typeface="Cambria Math" pitchFamily="18" charset="0"/>
                <a:ea typeface="Cambria Math" pitchFamily="18" charset="0"/>
              </a:rPr>
              <a:t>5) Из 30 высаженных семян взошло 23. Какая часть высаженных семян взошла</a:t>
            </a:r>
            <a:r>
              <a:rPr lang="ru-RU" sz="2000" dirty="0" smtClean="0">
                <a:latin typeface="Cambria Math" pitchFamily="18" charset="0"/>
                <a:ea typeface="Cambria Math" pitchFamily="18" charset="0"/>
              </a:rPr>
              <a:t>?</a:t>
            </a:r>
            <a:endParaRPr lang="ru-RU" sz="2000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4515069" y="2132856"/>
            <a:ext cx="666026" cy="3240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66C45"/>
                </a:solidFill>
              </a:rPr>
              <a:t>?</a:t>
            </a:r>
            <a:endParaRPr lang="ru-RU" sz="2400" dirty="0">
              <a:solidFill>
                <a:srgbClr val="066C45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Прямоугольник 38"/>
              <p:cNvSpPr/>
              <p:nvPr/>
            </p:nvSpPr>
            <p:spPr>
              <a:xfrm>
                <a:off x="5296367" y="2132856"/>
                <a:ext cx="3685881" cy="792088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4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 pitchFamily="18" charset="0"/>
                            </a:rPr>
                          </m:ctrlPr>
                        </m:fPr>
                        <m:num>
                          <m:r>
                            <a:rPr lang="ru-RU" sz="24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 pitchFamily="18" charset="0"/>
                            </a:rPr>
                            <m:t>23</m:t>
                          </m:r>
                        </m:num>
                        <m:den>
                          <m:r>
                            <a:rPr lang="ru-RU" sz="24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 pitchFamily="18" charset="0"/>
                            </a:rPr>
                            <m:t>30</m:t>
                          </m:r>
                        </m:den>
                      </m:f>
                    </m:oMath>
                  </m:oMathPara>
                </a14:m>
                <a:endParaRPr lang="ru-RU" sz="2400" dirty="0">
                  <a:solidFill>
                    <a:schemeClr val="tx1"/>
                  </a:solidFill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39" name="Прямоугольник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6367" y="2132856"/>
                <a:ext cx="3685881" cy="79208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 w="63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Скругленный прямоугольник 43"/>
          <p:cNvSpPr/>
          <p:nvPr/>
        </p:nvSpPr>
        <p:spPr>
          <a:xfrm>
            <a:off x="115043" y="3554898"/>
            <a:ext cx="2841717" cy="3240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66C45"/>
                </a:solidFill>
              </a:rPr>
              <a:t>Оценка за диктант</a:t>
            </a:r>
            <a:endParaRPr lang="ru-RU" sz="2400" dirty="0">
              <a:solidFill>
                <a:srgbClr val="066C45"/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2051720" y="4262834"/>
            <a:ext cx="3707585" cy="1678158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«5» – нет ошибок</a:t>
            </a:r>
          </a:p>
          <a:p>
            <a:r>
              <a:rPr lang="ru-RU" sz="2400" dirty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«4» – 1 ошибка</a:t>
            </a:r>
          </a:p>
          <a:p>
            <a:r>
              <a:rPr lang="ru-RU" sz="2400" dirty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«3» – 2-3 ошибки</a:t>
            </a:r>
          </a:p>
          <a:p>
            <a:r>
              <a:rPr lang="ru-RU" sz="2400" dirty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«2» – более 3 ошибок      </a:t>
            </a:r>
          </a:p>
        </p:txBody>
      </p:sp>
    </p:spTree>
    <p:extLst>
      <p:ext uri="{BB962C8B-B14F-4D97-AF65-F5344CB8AC3E}">
        <p14:creationId xmlns:p14="http://schemas.microsoft.com/office/powerpoint/2010/main" val="2002777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7" grpId="0" animBg="1"/>
      <p:bldP spid="39" grpId="0" animBg="1"/>
      <p:bldP spid="4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3000" y="-922338"/>
            <a:ext cx="11430000" cy="8572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8230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8220</TotalTime>
  <Words>877</Words>
  <Application>Microsoft Office PowerPoint</Application>
  <PresentationFormat>Экран (4:3)</PresentationFormat>
  <Paragraphs>112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Устный счет</vt:lpstr>
      <vt:lpstr>Решаем задачи</vt:lpstr>
      <vt:lpstr>Решаем задачи</vt:lpstr>
      <vt:lpstr>Тема урока</vt:lpstr>
      <vt:lpstr>Цель нашего урока</vt:lpstr>
      <vt:lpstr>Вспомни правила</vt:lpstr>
      <vt:lpstr>Математический диктант</vt:lpstr>
      <vt:lpstr>Математический диктант (продолжение)</vt:lpstr>
      <vt:lpstr>Презентация PowerPoint</vt:lpstr>
      <vt:lpstr>Решаем задачи, уровня выше среднего</vt:lpstr>
      <vt:lpstr>Решаем задачи, уровня выше среднего</vt:lpstr>
      <vt:lpstr>Подведем итоги</vt:lpstr>
      <vt:lpstr>Подведем итоги</vt:lpstr>
      <vt:lpstr>Решаем задачи (дополнительное задание)</vt:lpstr>
      <vt:lpstr>Самостоятельная работа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svg</dc:creator>
  <cp:lastModifiedBy>User</cp:lastModifiedBy>
  <cp:revision>1078</cp:revision>
  <dcterms:created xsi:type="dcterms:W3CDTF">2015-06-18T09:54:57Z</dcterms:created>
  <dcterms:modified xsi:type="dcterms:W3CDTF">2024-04-16T14:51:12Z</dcterms:modified>
</cp:coreProperties>
</file>