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62" r:id="rId3"/>
    <p:sldId id="293" r:id="rId4"/>
    <p:sldId id="295" r:id="rId5"/>
    <p:sldId id="303" r:id="rId6"/>
    <p:sldId id="320" r:id="rId7"/>
    <p:sldId id="298" r:id="rId8"/>
    <p:sldId id="299" r:id="rId9"/>
    <p:sldId id="300" r:id="rId10"/>
    <p:sldId id="310" r:id="rId11"/>
    <p:sldId id="290" r:id="rId12"/>
    <p:sldId id="301" r:id="rId13"/>
    <p:sldId id="264" r:id="rId14"/>
    <p:sldId id="312" r:id="rId15"/>
    <p:sldId id="305" r:id="rId16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38D14-212F-4EBE-8C41-1A1F222F1B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4F0480-A91D-46D4-A624-D17F2B835F90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800" dirty="0"/>
            <a:t>1 этап – выдвижение претендентов на присуждение премий в рамках Общественных слушаний учителей (12</a:t>
          </a:r>
          <a:r>
            <a:rPr lang="ru-RU" sz="1800" b="1" dirty="0"/>
            <a:t>.04.2024 – 30.04.2024)</a:t>
          </a:r>
          <a:r>
            <a:rPr lang="ru-RU" sz="1800" dirty="0"/>
            <a:t>. </a:t>
          </a:r>
          <a:r>
            <a:rPr lang="ru-RU" sz="1800" i="1" dirty="0"/>
            <a:t>На протоколах должны стоять даты с 12.04.2024 по 22.04.2024 г.</a:t>
          </a:r>
          <a:r>
            <a:rPr lang="en-US" sz="1800" i="1" dirty="0"/>
            <a:t> </a:t>
          </a:r>
          <a:endParaRPr lang="ru-RU" sz="1700" dirty="0"/>
        </a:p>
      </dgm:t>
    </dgm:pt>
    <dgm:pt modelId="{15E94BC5-D73E-4B79-A22B-05A6AF532F01}" type="parTrans" cxnId="{56E0EE43-F9E9-4F60-8BFC-53E28C9771B1}">
      <dgm:prSet/>
      <dgm:spPr/>
      <dgm:t>
        <a:bodyPr/>
        <a:lstStyle/>
        <a:p>
          <a:endParaRPr lang="ru-RU"/>
        </a:p>
      </dgm:t>
    </dgm:pt>
    <dgm:pt modelId="{3C928CEA-687B-49E4-9CC4-D607E419DAF6}" type="sibTrans" cxnId="{56E0EE43-F9E9-4F60-8BFC-53E28C9771B1}">
      <dgm:prSet/>
      <dgm:spPr/>
      <dgm:t>
        <a:bodyPr/>
        <a:lstStyle/>
        <a:p>
          <a:endParaRPr lang="ru-RU"/>
        </a:p>
      </dgm:t>
    </dgm:pt>
    <dgm:pt modelId="{F4EE3AD4-C4B7-4989-B410-3AF3FFDB3895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dirty="0"/>
            <a:t>2 этап – техническая экспертиза поступивших документов и материалов (</a:t>
          </a:r>
          <a:r>
            <a:rPr lang="ru-RU" sz="2000" b="1" dirty="0"/>
            <a:t>01.05.2024 – 20.05.2024</a:t>
          </a:r>
          <a:r>
            <a:rPr lang="ru-RU" sz="2000" dirty="0"/>
            <a:t>). </a:t>
          </a:r>
        </a:p>
      </dgm:t>
    </dgm:pt>
    <dgm:pt modelId="{D1713A79-727E-46DB-99D3-30B76C326519}" type="parTrans" cxnId="{34C2AA76-1219-476A-8A19-9CE433F401F0}">
      <dgm:prSet/>
      <dgm:spPr/>
      <dgm:t>
        <a:bodyPr/>
        <a:lstStyle/>
        <a:p>
          <a:endParaRPr lang="ru-RU"/>
        </a:p>
      </dgm:t>
    </dgm:pt>
    <dgm:pt modelId="{EE91950C-D98B-4CAD-916C-DCBE6B940BCC}" type="sibTrans" cxnId="{34C2AA76-1219-476A-8A19-9CE433F401F0}">
      <dgm:prSet/>
      <dgm:spPr/>
      <dgm:t>
        <a:bodyPr/>
        <a:lstStyle/>
        <a:p>
          <a:endParaRPr lang="ru-RU"/>
        </a:p>
      </dgm:t>
    </dgm:pt>
    <dgm:pt modelId="{6056EC72-6835-4448-ACB4-22F2B4B14214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dirty="0"/>
            <a:t>3 этап – содержательная экспертиза поступивших документов и материалов </a:t>
          </a:r>
          <a:r>
            <a:rPr lang="ru-RU" sz="2000" b="1" dirty="0"/>
            <a:t>(24.05.2024 – 21.06.2024).</a:t>
          </a:r>
          <a:endParaRPr lang="ru-RU" sz="2000" dirty="0"/>
        </a:p>
      </dgm:t>
    </dgm:pt>
    <dgm:pt modelId="{141F52A2-3181-437B-AC7A-562C7C8563A1}" type="parTrans" cxnId="{599A9F14-1B4E-4505-B6EC-DEADB49C1CCD}">
      <dgm:prSet/>
      <dgm:spPr/>
      <dgm:t>
        <a:bodyPr/>
        <a:lstStyle/>
        <a:p>
          <a:endParaRPr lang="ru-RU"/>
        </a:p>
      </dgm:t>
    </dgm:pt>
    <dgm:pt modelId="{EEC1B34E-FD0B-413C-A084-F0E5540528E1}" type="sibTrans" cxnId="{599A9F14-1B4E-4505-B6EC-DEADB49C1CCD}">
      <dgm:prSet/>
      <dgm:spPr/>
      <dgm:t>
        <a:bodyPr/>
        <a:lstStyle/>
        <a:p>
          <a:endParaRPr lang="ru-RU"/>
        </a:p>
      </dgm:t>
    </dgm:pt>
    <dgm:pt modelId="{178C89EE-9F63-4085-A534-7F8C9958E6B3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800" dirty="0"/>
            <a:t>4 этап – подведение Республиканской конкурсной комиссией итогов конкурса, формирование списка победителей конкурса (21</a:t>
          </a:r>
          <a:r>
            <a:rPr lang="ru-RU" sz="1800" b="1" dirty="0"/>
            <a:t>.06.2024 – 30.06.2024</a:t>
          </a:r>
          <a:r>
            <a:rPr lang="ru-RU" sz="1800" dirty="0"/>
            <a:t>). </a:t>
          </a:r>
        </a:p>
      </dgm:t>
    </dgm:pt>
    <dgm:pt modelId="{C044BDF7-2F06-4A95-87B9-314D2FAE5418}" type="parTrans" cxnId="{6D3E6FDB-FC6A-45D8-9560-68741F1BDD5B}">
      <dgm:prSet/>
      <dgm:spPr/>
      <dgm:t>
        <a:bodyPr/>
        <a:lstStyle/>
        <a:p>
          <a:endParaRPr lang="ru-RU"/>
        </a:p>
      </dgm:t>
    </dgm:pt>
    <dgm:pt modelId="{1C7A302F-F0D3-430E-AB83-8BAA5CCD0359}" type="sibTrans" cxnId="{6D3E6FDB-FC6A-45D8-9560-68741F1BDD5B}">
      <dgm:prSet/>
      <dgm:spPr/>
      <dgm:t>
        <a:bodyPr/>
        <a:lstStyle/>
        <a:p>
          <a:endParaRPr lang="ru-RU"/>
        </a:p>
      </dgm:t>
    </dgm:pt>
    <dgm:pt modelId="{32A24A2E-F4BC-4E34-872D-6BE3F0FF3314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dirty="0"/>
            <a:t>5 этап – утверждение списка учителей – победителей конкурса </a:t>
          </a:r>
          <a:r>
            <a:rPr lang="ru-RU" sz="2000" b="1" dirty="0"/>
            <a:t>(21.06.2024 – 30.06.2024).</a:t>
          </a:r>
          <a:endParaRPr lang="ru-RU" sz="2000" dirty="0"/>
        </a:p>
      </dgm:t>
    </dgm:pt>
    <dgm:pt modelId="{A9B14067-0666-40E5-B0A6-E01A3FAE048D}" type="parTrans" cxnId="{3AFAE6AA-4C21-47DD-9396-5A0D41DFABE7}">
      <dgm:prSet/>
      <dgm:spPr/>
      <dgm:t>
        <a:bodyPr/>
        <a:lstStyle/>
        <a:p>
          <a:endParaRPr lang="ru-RU"/>
        </a:p>
      </dgm:t>
    </dgm:pt>
    <dgm:pt modelId="{E4E97D47-2576-4E44-813C-F3D794F76E8E}" type="sibTrans" cxnId="{3AFAE6AA-4C21-47DD-9396-5A0D41DFABE7}">
      <dgm:prSet/>
      <dgm:spPr/>
      <dgm:t>
        <a:bodyPr/>
        <a:lstStyle/>
        <a:p>
          <a:endParaRPr lang="ru-RU"/>
        </a:p>
      </dgm:t>
    </dgm:pt>
    <dgm:pt modelId="{16C206C7-BDC7-4BA2-AD85-5FF9C3D871E2}" type="pres">
      <dgm:prSet presAssocID="{8E738D14-212F-4EBE-8C41-1A1F222F1B39}" presName="linear" presStyleCnt="0">
        <dgm:presLayoutVars>
          <dgm:animLvl val="lvl"/>
          <dgm:resizeHandles val="exact"/>
        </dgm:presLayoutVars>
      </dgm:prSet>
      <dgm:spPr/>
    </dgm:pt>
    <dgm:pt modelId="{838013E8-1801-4102-B10E-E358C1C22243}" type="pres">
      <dgm:prSet presAssocID="{274F0480-A91D-46D4-A624-D17F2B835F9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A6D1130-15A0-4DBD-889D-D95D1F8F61FC}" type="pres">
      <dgm:prSet presAssocID="{3C928CEA-687B-49E4-9CC4-D607E419DAF6}" presName="spacer" presStyleCnt="0"/>
      <dgm:spPr/>
    </dgm:pt>
    <dgm:pt modelId="{2B59BB29-CDC4-4F6F-8DC9-17BC45D1D72F}" type="pres">
      <dgm:prSet presAssocID="{F4EE3AD4-C4B7-4989-B410-3AF3FFDB389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B78EBC1-0AA7-4C06-BDE9-DEA2D3F34F92}" type="pres">
      <dgm:prSet presAssocID="{EE91950C-D98B-4CAD-916C-DCBE6B940BCC}" presName="spacer" presStyleCnt="0"/>
      <dgm:spPr/>
    </dgm:pt>
    <dgm:pt modelId="{160B0DCD-843C-4C2E-8464-C87A14EB41E8}" type="pres">
      <dgm:prSet presAssocID="{6056EC72-6835-4448-ACB4-22F2B4B1421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B048BA5-B7B4-49E3-9F3C-D0C4206DC2E9}" type="pres">
      <dgm:prSet presAssocID="{EEC1B34E-FD0B-413C-A084-F0E5540528E1}" presName="spacer" presStyleCnt="0"/>
      <dgm:spPr/>
    </dgm:pt>
    <dgm:pt modelId="{43402079-7A61-4F37-8379-62379BAB8A1F}" type="pres">
      <dgm:prSet presAssocID="{178C89EE-9F63-4085-A534-7F8C9958E6B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0242634-112B-43F3-A1AD-92C81B00C629}" type="pres">
      <dgm:prSet presAssocID="{1C7A302F-F0D3-430E-AB83-8BAA5CCD0359}" presName="spacer" presStyleCnt="0"/>
      <dgm:spPr/>
    </dgm:pt>
    <dgm:pt modelId="{4D278E82-E4F7-4807-86A2-C9EF3DE0DCB3}" type="pres">
      <dgm:prSet presAssocID="{32A24A2E-F4BC-4E34-872D-6BE3F0FF331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98E4900-81B5-4F82-9DCD-A745A70F2A62}" type="presOf" srcId="{6056EC72-6835-4448-ACB4-22F2B4B14214}" destId="{160B0DCD-843C-4C2E-8464-C87A14EB41E8}" srcOrd="0" destOrd="0" presId="urn:microsoft.com/office/officeart/2005/8/layout/vList2"/>
    <dgm:cxn modelId="{599A9F14-1B4E-4505-B6EC-DEADB49C1CCD}" srcId="{8E738D14-212F-4EBE-8C41-1A1F222F1B39}" destId="{6056EC72-6835-4448-ACB4-22F2B4B14214}" srcOrd="2" destOrd="0" parTransId="{141F52A2-3181-437B-AC7A-562C7C8563A1}" sibTransId="{EEC1B34E-FD0B-413C-A084-F0E5540528E1}"/>
    <dgm:cxn modelId="{CDD4B83A-7F42-4AED-BF44-86305706F2D7}" type="presOf" srcId="{274F0480-A91D-46D4-A624-D17F2B835F90}" destId="{838013E8-1801-4102-B10E-E358C1C22243}" srcOrd="0" destOrd="0" presId="urn:microsoft.com/office/officeart/2005/8/layout/vList2"/>
    <dgm:cxn modelId="{B2245C62-C22C-4F29-BC8B-B979A90BE915}" type="presOf" srcId="{F4EE3AD4-C4B7-4989-B410-3AF3FFDB3895}" destId="{2B59BB29-CDC4-4F6F-8DC9-17BC45D1D72F}" srcOrd="0" destOrd="0" presId="urn:microsoft.com/office/officeart/2005/8/layout/vList2"/>
    <dgm:cxn modelId="{56E0EE43-F9E9-4F60-8BFC-53E28C9771B1}" srcId="{8E738D14-212F-4EBE-8C41-1A1F222F1B39}" destId="{274F0480-A91D-46D4-A624-D17F2B835F90}" srcOrd="0" destOrd="0" parTransId="{15E94BC5-D73E-4B79-A22B-05A6AF532F01}" sibTransId="{3C928CEA-687B-49E4-9CC4-D607E419DAF6}"/>
    <dgm:cxn modelId="{34C2AA76-1219-476A-8A19-9CE433F401F0}" srcId="{8E738D14-212F-4EBE-8C41-1A1F222F1B39}" destId="{F4EE3AD4-C4B7-4989-B410-3AF3FFDB3895}" srcOrd="1" destOrd="0" parTransId="{D1713A79-727E-46DB-99D3-30B76C326519}" sibTransId="{EE91950C-D98B-4CAD-916C-DCBE6B940BCC}"/>
    <dgm:cxn modelId="{15E2747B-4E23-4E37-BA07-BB3DF8662D69}" type="presOf" srcId="{178C89EE-9F63-4085-A534-7F8C9958E6B3}" destId="{43402079-7A61-4F37-8379-62379BAB8A1F}" srcOrd="0" destOrd="0" presId="urn:microsoft.com/office/officeart/2005/8/layout/vList2"/>
    <dgm:cxn modelId="{3AFAE6AA-4C21-47DD-9396-5A0D41DFABE7}" srcId="{8E738D14-212F-4EBE-8C41-1A1F222F1B39}" destId="{32A24A2E-F4BC-4E34-872D-6BE3F0FF3314}" srcOrd="4" destOrd="0" parTransId="{A9B14067-0666-40E5-B0A6-E01A3FAE048D}" sibTransId="{E4E97D47-2576-4E44-813C-F3D794F76E8E}"/>
    <dgm:cxn modelId="{DDF87BD3-282E-434A-AC93-FC6E0AF14182}" type="presOf" srcId="{8E738D14-212F-4EBE-8C41-1A1F222F1B39}" destId="{16C206C7-BDC7-4BA2-AD85-5FF9C3D871E2}" srcOrd="0" destOrd="0" presId="urn:microsoft.com/office/officeart/2005/8/layout/vList2"/>
    <dgm:cxn modelId="{6D3E6FDB-FC6A-45D8-9560-68741F1BDD5B}" srcId="{8E738D14-212F-4EBE-8C41-1A1F222F1B39}" destId="{178C89EE-9F63-4085-A534-7F8C9958E6B3}" srcOrd="3" destOrd="0" parTransId="{C044BDF7-2F06-4A95-87B9-314D2FAE5418}" sibTransId="{1C7A302F-F0D3-430E-AB83-8BAA5CCD0359}"/>
    <dgm:cxn modelId="{1DD20CF5-C55E-4CF0-B454-BA3C1C531AEE}" type="presOf" srcId="{32A24A2E-F4BC-4E34-872D-6BE3F0FF3314}" destId="{4D278E82-E4F7-4807-86A2-C9EF3DE0DCB3}" srcOrd="0" destOrd="0" presId="urn:microsoft.com/office/officeart/2005/8/layout/vList2"/>
    <dgm:cxn modelId="{C76EE7D8-087F-41B5-9006-B7DA09E77954}" type="presParOf" srcId="{16C206C7-BDC7-4BA2-AD85-5FF9C3D871E2}" destId="{838013E8-1801-4102-B10E-E358C1C22243}" srcOrd="0" destOrd="0" presId="urn:microsoft.com/office/officeart/2005/8/layout/vList2"/>
    <dgm:cxn modelId="{86486D31-C077-4317-9D8D-01AC5EBAFFF7}" type="presParOf" srcId="{16C206C7-BDC7-4BA2-AD85-5FF9C3D871E2}" destId="{FA6D1130-15A0-4DBD-889D-D95D1F8F61FC}" srcOrd="1" destOrd="0" presId="urn:microsoft.com/office/officeart/2005/8/layout/vList2"/>
    <dgm:cxn modelId="{EA114A41-935F-479C-9824-FAA227FADD30}" type="presParOf" srcId="{16C206C7-BDC7-4BA2-AD85-5FF9C3D871E2}" destId="{2B59BB29-CDC4-4F6F-8DC9-17BC45D1D72F}" srcOrd="2" destOrd="0" presId="urn:microsoft.com/office/officeart/2005/8/layout/vList2"/>
    <dgm:cxn modelId="{8206C923-0A2E-4BD6-874B-5048655CD965}" type="presParOf" srcId="{16C206C7-BDC7-4BA2-AD85-5FF9C3D871E2}" destId="{DB78EBC1-0AA7-4C06-BDE9-DEA2D3F34F92}" srcOrd="3" destOrd="0" presId="urn:microsoft.com/office/officeart/2005/8/layout/vList2"/>
    <dgm:cxn modelId="{B7A97F8C-E725-49BE-8923-8A1E2B2D07C6}" type="presParOf" srcId="{16C206C7-BDC7-4BA2-AD85-5FF9C3D871E2}" destId="{160B0DCD-843C-4C2E-8464-C87A14EB41E8}" srcOrd="4" destOrd="0" presId="urn:microsoft.com/office/officeart/2005/8/layout/vList2"/>
    <dgm:cxn modelId="{5F8EEDE5-B97A-4970-8608-D926BC7874FB}" type="presParOf" srcId="{16C206C7-BDC7-4BA2-AD85-5FF9C3D871E2}" destId="{6B048BA5-B7B4-49E3-9F3C-D0C4206DC2E9}" srcOrd="5" destOrd="0" presId="urn:microsoft.com/office/officeart/2005/8/layout/vList2"/>
    <dgm:cxn modelId="{9D3A774A-3C6F-4904-AAD8-36D7BEAF8426}" type="presParOf" srcId="{16C206C7-BDC7-4BA2-AD85-5FF9C3D871E2}" destId="{43402079-7A61-4F37-8379-62379BAB8A1F}" srcOrd="6" destOrd="0" presId="urn:microsoft.com/office/officeart/2005/8/layout/vList2"/>
    <dgm:cxn modelId="{5A281587-734B-4FFC-BC30-6EB064F9580C}" type="presParOf" srcId="{16C206C7-BDC7-4BA2-AD85-5FF9C3D871E2}" destId="{00242634-112B-43F3-A1AD-92C81B00C629}" srcOrd="7" destOrd="0" presId="urn:microsoft.com/office/officeart/2005/8/layout/vList2"/>
    <dgm:cxn modelId="{5C9CDB3C-C8C6-43B8-A23E-7584BD3800A6}" type="presParOf" srcId="{16C206C7-BDC7-4BA2-AD85-5FF9C3D871E2}" destId="{4D278E82-E4F7-4807-86A2-C9EF3DE0DCB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013E8-1801-4102-B10E-E358C1C22243}">
      <dsp:nvSpPr>
        <dsp:cNvPr id="0" name=""/>
        <dsp:cNvSpPr/>
      </dsp:nvSpPr>
      <dsp:spPr>
        <a:xfrm>
          <a:off x="0" y="15385"/>
          <a:ext cx="8928992" cy="108927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/>
            <a:t>1 этап – выдвижение претендентов на присуждение премий в рамках Общественных слушаний учителей (12</a:t>
          </a:r>
          <a:r>
            <a:rPr lang="ru-RU" sz="1800" b="1" kern="1200" dirty="0"/>
            <a:t>.04.2024 – 30.04.2024)</a:t>
          </a:r>
          <a:r>
            <a:rPr lang="ru-RU" sz="1800" kern="1200" dirty="0"/>
            <a:t>. </a:t>
          </a:r>
          <a:r>
            <a:rPr lang="ru-RU" sz="1800" i="1" kern="1200" dirty="0"/>
            <a:t>На протоколах должны стоять даты с 12.04.2024 по 22.04.2024 г.</a:t>
          </a:r>
          <a:r>
            <a:rPr lang="en-US" sz="1800" i="1" kern="1200" dirty="0"/>
            <a:t> </a:t>
          </a:r>
          <a:endParaRPr lang="ru-RU" sz="1700" kern="1200" dirty="0"/>
        </a:p>
      </dsp:txBody>
      <dsp:txXfrm>
        <a:off x="53174" y="68559"/>
        <a:ext cx="8822644" cy="982922"/>
      </dsp:txXfrm>
    </dsp:sp>
    <dsp:sp modelId="{2B59BB29-CDC4-4F6F-8DC9-17BC45D1D72F}">
      <dsp:nvSpPr>
        <dsp:cNvPr id="0" name=""/>
        <dsp:cNvSpPr/>
      </dsp:nvSpPr>
      <dsp:spPr>
        <a:xfrm>
          <a:off x="0" y="1159376"/>
          <a:ext cx="8928992" cy="108927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/>
            <a:t>2 этап – техническая экспертиза поступивших документов и материалов (</a:t>
          </a:r>
          <a:r>
            <a:rPr lang="ru-RU" sz="2000" b="1" kern="1200" dirty="0"/>
            <a:t>01.05.2024 – 20.05.2024</a:t>
          </a:r>
          <a:r>
            <a:rPr lang="ru-RU" sz="2000" kern="1200" dirty="0"/>
            <a:t>). </a:t>
          </a:r>
        </a:p>
      </dsp:txBody>
      <dsp:txXfrm>
        <a:off x="53174" y="1212550"/>
        <a:ext cx="8822644" cy="982922"/>
      </dsp:txXfrm>
    </dsp:sp>
    <dsp:sp modelId="{160B0DCD-843C-4C2E-8464-C87A14EB41E8}">
      <dsp:nvSpPr>
        <dsp:cNvPr id="0" name=""/>
        <dsp:cNvSpPr/>
      </dsp:nvSpPr>
      <dsp:spPr>
        <a:xfrm>
          <a:off x="0" y="2303366"/>
          <a:ext cx="8928992" cy="108927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/>
            <a:t>3 этап – содержательная экспертиза поступивших документов и материалов </a:t>
          </a:r>
          <a:r>
            <a:rPr lang="ru-RU" sz="2000" b="1" kern="1200" dirty="0"/>
            <a:t>(24.05.2024 – 21.06.2024).</a:t>
          </a:r>
          <a:endParaRPr lang="ru-RU" sz="2000" kern="1200" dirty="0"/>
        </a:p>
      </dsp:txBody>
      <dsp:txXfrm>
        <a:off x="53174" y="2356540"/>
        <a:ext cx="8822644" cy="982922"/>
      </dsp:txXfrm>
    </dsp:sp>
    <dsp:sp modelId="{43402079-7A61-4F37-8379-62379BAB8A1F}">
      <dsp:nvSpPr>
        <dsp:cNvPr id="0" name=""/>
        <dsp:cNvSpPr/>
      </dsp:nvSpPr>
      <dsp:spPr>
        <a:xfrm>
          <a:off x="0" y="3447356"/>
          <a:ext cx="8928992" cy="108927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/>
            <a:t>4 этап – подведение Республиканской конкурсной комиссией итогов конкурса, формирование списка победителей конкурса (21</a:t>
          </a:r>
          <a:r>
            <a:rPr lang="ru-RU" sz="1800" b="1" kern="1200" dirty="0"/>
            <a:t>.06.2024 – 30.06.2024</a:t>
          </a:r>
          <a:r>
            <a:rPr lang="ru-RU" sz="1800" kern="1200" dirty="0"/>
            <a:t>). </a:t>
          </a:r>
        </a:p>
      </dsp:txBody>
      <dsp:txXfrm>
        <a:off x="53174" y="3500530"/>
        <a:ext cx="8822644" cy="982922"/>
      </dsp:txXfrm>
    </dsp:sp>
    <dsp:sp modelId="{4D278E82-E4F7-4807-86A2-C9EF3DE0DCB3}">
      <dsp:nvSpPr>
        <dsp:cNvPr id="0" name=""/>
        <dsp:cNvSpPr/>
      </dsp:nvSpPr>
      <dsp:spPr>
        <a:xfrm>
          <a:off x="0" y="4591346"/>
          <a:ext cx="8928992" cy="108927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/>
            <a:t>5 этап – утверждение списка учителей – победителей конкурса </a:t>
          </a:r>
          <a:r>
            <a:rPr lang="ru-RU" sz="2000" b="1" kern="1200" dirty="0"/>
            <a:t>(21.06.2024 – 30.06.2024).</a:t>
          </a:r>
          <a:endParaRPr lang="ru-RU" sz="2000" kern="1200" dirty="0"/>
        </a:p>
      </dsp:txBody>
      <dsp:txXfrm>
        <a:off x="53174" y="4644520"/>
        <a:ext cx="8822644" cy="982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7B0A2-DC55-4235-BFE4-88ADA573EA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93175-E877-4113-9DC6-C2A49141E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436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3C81-B572-4361-81C6-B2A6FA0A263A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D0CCA-5FFE-4173-8E79-482B5BB682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8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449A0B8A-826D-4D09-A4E9-33FF729F6FD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12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F6EC-73EC-4525-824E-423FD141497C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5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6202-301E-4321-8C71-D24C5F9444AF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8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F6F-27D7-4250-A205-BF51B9481368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0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4169B-1A17-4DBA-A0E9-142B80F49346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AB1D-7BC1-4403-ABF5-311CA65711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652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48D2-6278-42E2-A06A-9FA1421BB909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7AF3-F910-4FB4-B744-51A45D172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590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3F92-1ACE-4B52-A5FA-B5562056238E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759F4-A332-4697-B6B8-E9B3052BA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0561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58AA-3FFA-40D0-89A3-9841E1F565B7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442C-CD0B-4B55-93DC-91AA71205D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6014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18F40-A26A-4991-B66B-DC85EAE24767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A018-9925-4FC1-BC69-CB205E7DC2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994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ADFE-CA5F-42E4-998F-ED1D4AED1E61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BF566-C64A-4696-9035-1D042E7787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921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DD3B-144D-4302-A4E7-BD1C051ADE66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AEA8-0518-4A79-B61D-CB360D7F37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1108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9090-7C26-437A-962A-8053D05FFAE7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BB096-DECF-408B-B251-22C7F4EB36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68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502B-4EA1-4222-8CB3-BE1FDF71B6EA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7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E94F-7348-40FE-B0EF-6D960196117F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CAF1-32EF-4A3B-8DB8-5B85F8FFD9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2601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849B-D5E3-4642-99B8-7321937277B3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9AE9-93AD-4F9B-B2CA-8B72821975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97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2838-EF74-4F5C-B4E5-3B3DC188DB75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EECAE-4993-4809-8E3F-D6D44F1CD0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6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91A-9561-4897-8A0E-89997CBD62C6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0B09-2AA7-42CB-BAA2-EB21F6B096E5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8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64E9-515B-4360-906F-91141B489C9A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2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04C3-C4C6-49F0-9996-CDC1839FE004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70EF-DB47-41DE-BE14-D2112256DA8E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3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EB3E-9EB8-4B8A-AC21-7724C6BE6123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4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FA20-EEA6-4C70-B13C-7AE6A895E4DD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6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7446-402C-455F-AF40-B77CD1FD265C}" type="datetime1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571C-5D9C-495C-B8F1-60B7E8B4E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8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71C5B-F966-4965-BACC-4F2E53BF699C}" type="datetime1">
              <a:rPr lang="ru-RU" smtClean="0"/>
              <a:pPr>
                <a:defRPr/>
              </a:pPr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FACF66-FE09-4110-B92C-199A589DD3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902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9924" y="466005"/>
            <a:ext cx="7772400" cy="22590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Разъяснения по Правилам проведения конкурса на присуждение премии лучшим учителям  РТ за достижения в педагогической деятельности в 2024 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0AB1D-7BC1-4403-ABF5-311CA657118D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102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631950" y="1125539"/>
            <a:ext cx="8578850" cy="561657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2000" b="1" u="sng" dirty="0"/>
              <a:t>Рекомендации по оформлению приложений</a:t>
            </a:r>
            <a:r>
              <a:rPr lang="ru-RU" altLang="ru-RU" sz="2000" b="1" dirty="0"/>
              <a:t>:</a:t>
            </a:r>
          </a:p>
          <a:p>
            <a:pPr algn="ctr">
              <a:buFont typeface="Arial" panose="020B0604020202020204" pitchFamily="34" charset="0"/>
              <a:buNone/>
            </a:pPr>
            <a:endParaRPr lang="ru-RU" altLang="ru-RU" sz="2000" b="1" dirty="0"/>
          </a:p>
          <a:p>
            <a:r>
              <a:rPr lang="ru-RU" altLang="ru-RU" sz="2000" dirty="0"/>
              <a:t>Все документы должны быть читабельными, с четкими печатями</a:t>
            </a:r>
          </a:p>
          <a:p>
            <a:r>
              <a:rPr lang="ru-RU" altLang="ru-RU" sz="2000" dirty="0"/>
              <a:t>Возможно размещать 2 документа на одном листе с одной печатью и подписью «Копия верна»</a:t>
            </a:r>
          </a:p>
          <a:p>
            <a:r>
              <a:rPr lang="ru-RU" altLang="ru-RU" sz="2000" dirty="0"/>
              <a:t>Если документ загружен в перевернутом виде, размыты печать, текст – </a:t>
            </a:r>
            <a:r>
              <a:rPr lang="ru-RU" altLang="ru-RU" sz="2000" b="1" dirty="0"/>
              <a:t>возврат на доработку</a:t>
            </a:r>
            <a:r>
              <a:rPr lang="ru-RU" altLang="ru-RU" sz="2000" dirty="0"/>
              <a:t>!</a:t>
            </a:r>
          </a:p>
          <a:p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4576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2183482" y="0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проведения отбора: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48815"/>
              </p:ext>
            </p:extLst>
          </p:nvPr>
        </p:nvGraphicFramePr>
        <p:xfrm>
          <a:off x="2135560" y="620688"/>
          <a:ext cx="8928992" cy="5696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3"/>
          <p:cNvSpPr txBox="1"/>
          <p:nvPr/>
        </p:nvSpPr>
        <p:spPr>
          <a:xfrm>
            <a:off x="11546677" y="6441365"/>
            <a:ext cx="501985" cy="503799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marL="0" algn="r" defTabSz="914333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3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r>
              <a:rPr lang="ru-RU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5750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30941" y="45858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/>
              <a:t>П.5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36865" y="1446243"/>
            <a:ext cx="72341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u="sng" dirty="0"/>
              <a:t>Загрузка каждого критерия (условия) по отдельности, на последней странице </a:t>
            </a:r>
            <a:r>
              <a:rPr lang="ru-RU" altLang="ru-RU" sz="2400" u="sng" dirty="0">
                <a:solidFill>
                  <a:srgbClr val="FF0000"/>
                </a:solidFill>
              </a:rPr>
              <a:t>каждого </a:t>
            </a:r>
            <a:r>
              <a:rPr lang="ru-RU" altLang="ru-RU" sz="2400" u="sng" dirty="0"/>
              <a:t>критерия (условия) – подпись учителя, вторая-подпись директора, печать, дата</a:t>
            </a:r>
            <a:r>
              <a:rPr lang="ru-RU" altLang="ru-RU" sz="2400" dirty="0"/>
              <a:t>: </a:t>
            </a:r>
            <a:r>
              <a:rPr lang="ru-RU" altLang="ru-RU" sz="2400" b="1" dirty="0">
                <a:solidFill>
                  <a:srgbClr val="FF0000"/>
                </a:solidFill>
              </a:rPr>
              <a:t>30.04.2024</a:t>
            </a:r>
          </a:p>
          <a:p>
            <a:endParaRPr lang="ru-RU" altLang="ru-RU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400" dirty="0"/>
              <a:t>Условие 1 (</a:t>
            </a:r>
            <a:r>
              <a:rPr lang="ru-RU" altLang="ru-RU" sz="2400" dirty="0">
                <a:solidFill>
                  <a:srgbClr val="FF0000"/>
                </a:solidFill>
              </a:rPr>
              <a:t>последняя страница – подпись учителя, вторая подпись – директора, печать, дата 30.04.2024</a:t>
            </a:r>
            <a:r>
              <a:rPr lang="ru-RU" altLang="ru-RU" sz="2400" dirty="0"/>
              <a:t>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3588" y="4599446"/>
            <a:ext cx="75147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результатах профессиональной деятельности претендента состоит из 6 Условий (критериев)  </a:t>
            </a:r>
          </a:p>
          <a:p>
            <a:pPr lvl="0" algn="just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наименования копировать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 изменять и не сокращать!!! 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9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665017"/>
            <a:ext cx="8229600" cy="611961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ДОСТИЖЕНИЯХ УЧИТЕЛЯ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981200" y="1268414"/>
            <a:ext cx="8229600" cy="49688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/>
              <a:t>Условие 1.</a:t>
            </a:r>
            <a:r>
              <a:rPr lang="ru-RU" altLang="ru-RU" sz="2400" dirty="0"/>
              <a:t> Наличие у учителя собственной методической разработки по преподаваемому предмету, имеющей положительное заключение по итогам апробации  в профессиональном сообществе </a:t>
            </a:r>
            <a:r>
              <a:rPr lang="ru-RU" altLang="ru-RU" sz="2400" i="1" dirty="0">
                <a:solidFill>
                  <a:srgbClr val="FF0000"/>
                </a:solidFill>
              </a:rPr>
              <a:t>(не сокращать! Строго по Положению!)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/>
              <a:t>В конце каждого условия: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400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dirty="0"/>
              <a:t>Учитель (предмет)		</a:t>
            </a:r>
            <a:r>
              <a:rPr lang="ru-RU" altLang="ru-RU" sz="2400" i="1" dirty="0"/>
              <a:t>(подпись)</a:t>
            </a:r>
            <a:r>
              <a:rPr lang="ru-RU" altLang="ru-RU" sz="2400" dirty="0"/>
              <a:t>		      ФИО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dirty="0"/>
              <a:t>Директор МБОУ «СОШ № __»   </a:t>
            </a:r>
            <a:r>
              <a:rPr lang="ru-RU" altLang="ru-RU" sz="2400" i="1" dirty="0"/>
              <a:t>(подпись)                     </a:t>
            </a:r>
            <a:r>
              <a:rPr lang="ru-RU" altLang="ru-RU" sz="2400" dirty="0"/>
              <a:t>ФИО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МП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Дата 30.04.2024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72752" y="17865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П.5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C571C-5D9C-495C-B8F1-60B7E8B4E9A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21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altLang="ru-RU" sz="2400" b="1"/>
            </a:br>
            <a:r>
              <a:rPr lang="ru-RU" altLang="ru-RU" sz="2000" b="1">
                <a:solidFill>
                  <a:srgbClr val="FF0000"/>
                </a:solidFill>
              </a:rPr>
              <a:t>КОНКУРС НА ПРИСУЖДЕНИЕ ПРЕМИЙ ЛУЧШИМ УЧИТЕЛЯМ РЕСПУБЛИКИ</a:t>
            </a:r>
            <a:br>
              <a:rPr lang="ru-RU" altLang="ru-RU" sz="2000" b="1">
                <a:solidFill>
                  <a:srgbClr val="FF0000"/>
                </a:solidFill>
              </a:rPr>
            </a:br>
            <a:r>
              <a:rPr lang="ru-RU" altLang="ru-RU" sz="2000" b="1">
                <a:solidFill>
                  <a:srgbClr val="FF0000"/>
                </a:solidFill>
              </a:rPr>
              <a:t>ТАТАРСТАН ЗА ДОСТИЖЕНИЯ В ПЕДАГОГИЧЕСКОЙ ДЕЯТЕЛЬНОСТИ</a:t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/>
          </a:bodyPr>
          <a:lstStyle/>
          <a:p>
            <a:r>
              <a:rPr lang="ru-RU" altLang="ru-RU" sz="2000" dirty="0"/>
              <a:t>Результаты показывать за </a:t>
            </a:r>
            <a:r>
              <a:rPr lang="ru-RU" altLang="ru-RU" sz="2000" b="1" dirty="0">
                <a:solidFill>
                  <a:srgbClr val="FF0000"/>
                </a:solidFill>
              </a:rPr>
              <a:t>3 года</a:t>
            </a:r>
            <a:r>
              <a:rPr lang="ru-RU" altLang="ru-RU" sz="2000" b="1" dirty="0"/>
              <a:t>, </a:t>
            </a:r>
            <a:r>
              <a:rPr lang="ru-RU" altLang="ru-RU" sz="2000" dirty="0"/>
              <a:t>начиная с сентября 2020: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 dirty="0"/>
              <a:t>2020/2021 </a:t>
            </a:r>
            <a:r>
              <a:rPr lang="ru-RU" altLang="ru-RU" sz="2000" dirty="0" err="1"/>
              <a:t>уч.год</a:t>
            </a:r>
            <a:endParaRPr lang="ru-RU" altLang="ru-RU" sz="2000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 dirty="0"/>
              <a:t>2021/2022 </a:t>
            </a:r>
            <a:r>
              <a:rPr lang="ru-RU" altLang="ru-RU" sz="2000" dirty="0" err="1"/>
              <a:t>уч.год</a:t>
            </a:r>
            <a:endParaRPr lang="ru-RU" altLang="ru-RU" sz="2000" dirty="0"/>
          </a:p>
          <a:p>
            <a:pPr>
              <a:buNone/>
            </a:pPr>
            <a:r>
              <a:rPr lang="ru-RU" altLang="ru-RU" sz="2000" dirty="0"/>
              <a:t>2022/2023 </a:t>
            </a:r>
            <a:r>
              <a:rPr lang="ru-RU" altLang="ru-RU" sz="2000" dirty="0" err="1"/>
              <a:t>уч.год</a:t>
            </a:r>
            <a:endParaRPr lang="ru-RU" altLang="ru-RU" sz="2000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 dirty="0"/>
              <a:t>Результаты олимпиад – за 2021,2022,2023, 2024 год</a:t>
            </a:r>
          </a:p>
          <a:p>
            <a:r>
              <a:rPr lang="ru-RU" altLang="ru-RU" sz="2000" dirty="0"/>
              <a:t>Должна прослеживаться </a:t>
            </a:r>
            <a:r>
              <a:rPr lang="ru-RU" altLang="ru-RU" sz="2000" b="1" dirty="0"/>
              <a:t>позитивная динамика </a:t>
            </a:r>
            <a:r>
              <a:rPr lang="ru-RU" altLang="ru-RU" sz="2000" dirty="0"/>
              <a:t>увеличения количества творческих работ, конкурсов и олимпиад и повышения их качества</a:t>
            </a:r>
          </a:p>
          <a:p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4791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EditPoints="1"/>
          </p:cNvSpPr>
          <p:nvPr>
            <p:ph sz="quarter" idx="1"/>
          </p:nvPr>
        </p:nvSpPr>
        <p:spPr>
          <a:xfrm>
            <a:off x="407368" y="2204864"/>
            <a:ext cx="11449272" cy="381642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28 ноября 2018 г. № 679 «О премиях лучшим учителям за достижения в педагогической деятельности»;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29 декабря 2018 г. № 1739 «О мерах по реализации Указа Президента Российской Федерации от 28 ноября 2018 г. № 679 «О премиях лучшим учителям за достижения в педагогической деятельности» и признании утратившим силу постановления Правительства Российской Федерации от 20 мая 2017 г. № 606»;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14 февраля 2020 г. № 143 «О внесении изменений в Правила проведения конкурса на присуждение премий лучшим учителям за достижения в педагогической деятельности, включающие в том числе условия участия в нем»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одзаголовок 2"/>
          <p:cNvSpPr txBox="1"/>
          <p:nvPr/>
        </p:nvSpPr>
        <p:spPr>
          <a:xfrm>
            <a:off x="1775520" y="476672"/>
            <a:ext cx="9865096" cy="130373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федеральные нормативно-правовые акты, регулирующие Правила проведения конкурса в 20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году</a:t>
            </a:r>
          </a:p>
          <a:p>
            <a:endParaRPr lang="ru-RU" sz="1800" dirty="0"/>
          </a:p>
        </p:txBody>
      </p:sp>
      <p:sp>
        <p:nvSpPr>
          <p:cNvPr id="8" name="Номер слайда 3"/>
          <p:cNvSpPr txBox="1"/>
          <p:nvPr/>
        </p:nvSpPr>
        <p:spPr>
          <a:xfrm>
            <a:off x="11546677" y="6441365"/>
            <a:ext cx="501985" cy="503799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marL="0" algn="r" defTabSz="914333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3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r>
              <a:rPr lang="ru-RU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86115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 noEditPoints="1"/>
          </p:cNvSpPr>
          <p:nvPr>
            <p:ph sz="quarter" idx="1"/>
          </p:nvPr>
        </p:nvSpPr>
        <p:spPr>
          <a:xfrm>
            <a:off x="263352" y="1772816"/>
            <a:ext cx="11737304" cy="4668549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Республики Татарстан от 13.03.2020 № под-387/20 «Об утверждении Сетевого графика по проведению конкурса на присуждение премий лучшим учителям Республики Татарстан за достижения в педагогической деятельности в 2020 году»;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Кабинета Министров Республики Татарстан от 28.03.2018 №181 (в редакции от 22.03.2019 № 206) «О проведении конкурса на присуждение премий лучшим учителям Республики Татарстан за достижения в педагогической деятельности»;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Республики Татарстан от 30.03.2020 № под-495/20 «Об утверждении Положения о Республиканской конкурсной комиссии в рамках конкурса на присуждение премий лучшим учителям Республики Татарстан за достижения в педагогической деятельности в 2020 году»;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Республики Татарстан от 30.03.2020 № под-494/20 «Об утверждении Положения о порядке проведения в Республике Татарстан конкурса на присуждение премий лучшим учителям за достижения в педагогической деятельности в 2020 году». </a:t>
            </a:r>
          </a:p>
        </p:txBody>
      </p:sp>
      <p:sp>
        <p:nvSpPr>
          <p:cNvPr id="9" name="Подзаголовок 2"/>
          <p:cNvSpPr txBox="1"/>
          <p:nvPr/>
        </p:nvSpPr>
        <p:spPr>
          <a:xfrm>
            <a:off x="2351584" y="548680"/>
            <a:ext cx="7920880" cy="51164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Республиканские нормативно-правовые акты: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3"/>
          <p:cNvSpPr txBox="1"/>
          <p:nvPr/>
        </p:nvSpPr>
        <p:spPr>
          <a:xfrm>
            <a:off x="11546677" y="6441365"/>
            <a:ext cx="501985" cy="503799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marL="0" algn="r" defTabSz="914333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3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r>
              <a:rPr lang="ru-RU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524559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4913" y="933960"/>
            <a:ext cx="10756669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конкурсе принимают участие только учителя-предметники с нагрузкой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18ч и более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работающие в одном ОУ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3 лет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(подтверждается копией трудовой книжки).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Желающие принять участие в данном конкурсе представляют большой пакет документов: в сканированном виде (через Личный кабинет на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tatar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).При условии победы в Конкурсе,  представляют папку документов в печатном виде.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Согласно сетевому графику Министерства образования РТ конкурсный отбор будет проходить в следующие сроки: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12 - 22 апреля 2024г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даты проведения в ОУ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пед.советов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выдвижению кандидатов для участия в Конкурсе (кроме субботы, воскресенья)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(вторник) апреля 2024г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(примерная, обязательно изменится) дата проведения общественных слушаний претендентов на уровне района (презентация опыта работы претендента согласно критериям)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мая 2023г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начало загрузки сканов документов в систему через Личные кабинеты на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tatar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Загрузка документов в систему на уровне района с 1.05.2024 по 09.05.2024 (желательно)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87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ЗАЯВКА УЧАСТНИКА конкурса на присуждение премий лучшим учителям РТ за достижения в педагогической деятельности в 2024 </a:t>
            </a:r>
            <a:r>
              <a:rPr lang="ru-RU" dirty="0" err="1"/>
              <a:t>годуhttps</a:t>
            </a:r>
            <a:r>
              <a:rPr lang="ru-RU" dirty="0"/>
              <a:t>://</a:t>
            </a:r>
            <a:r>
              <a:rPr lang="ru-RU" dirty="0" err="1"/>
              <a:t>forms.yandex.ru</a:t>
            </a:r>
            <a:r>
              <a:rPr lang="ru-RU" dirty="0"/>
              <a:t>/</a:t>
            </a:r>
            <a:r>
              <a:rPr lang="ru-RU" dirty="0" err="1"/>
              <a:t>cloud</a:t>
            </a:r>
            <a:r>
              <a:rPr lang="ru-RU" dirty="0"/>
              <a:t>/65f1537e5056902c6f70d7e1/до</a:t>
            </a:r>
          </a:p>
          <a:p>
            <a:r>
              <a:rPr lang="ru-RU" dirty="0"/>
              <a:t>Заполнить до 25 марта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71C-5D9C-495C-B8F1-60B7E8B4E9A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 idx="4294967295"/>
          </p:nvPr>
        </p:nvSpPr>
        <p:spPr>
          <a:xfrm>
            <a:off x="2567608" y="548680"/>
            <a:ext cx="7772400" cy="508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участия (критерии отбора) в 20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 noEditPoints="1"/>
          </p:cNvSpPr>
          <p:nvPr>
            <p:ph sz="quarter" idx="4294967295"/>
          </p:nvPr>
        </p:nvSpPr>
        <p:spPr>
          <a:xfrm>
            <a:off x="479376" y="1700808"/>
            <a:ext cx="11628783" cy="432048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1 (критерий 1)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учителя собственной методической разработки по преподаваемому предмету, имеющей положительное заключение по итогам апробации в профессиональном сообществе; 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2 (критерий 2)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высокие (с позитивной динамикой за последние 3 года) результаты учебных достижений обучающихся, которые обучаются у учителя;  </a:t>
            </a:r>
          </a:p>
          <a:p>
            <a:pPr algn="just" fontAlgn="base" hangingPunct="0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3 (критерий 3)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высокие результаты внеурочной деятельности обучающихся по учебному предмету, который преподает учитель;</a:t>
            </a:r>
          </a:p>
          <a:p>
            <a:pPr algn="just" fontAlgn="base" hangingPunct="0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4 (критерий 4)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учителем условий для адресной работы с различными категориями обучающихся (одаренные дети, дети из социально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(общественно опасным) поведением);</a:t>
            </a:r>
          </a:p>
          <a:p>
            <a:pPr algn="just" fontAlgn="base" hangingPunct="0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5 (критерий 5)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высокого качества организации образовательного процесса на основе эффективного использования учителем различных образовательных технологий, в том числе дистанционных образовательных технологий или электронного обучения;</a:t>
            </a:r>
          </a:p>
          <a:p>
            <a:pPr algn="just" fontAlgn="base" hangingPunct="0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6 (критерий 6)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непрерывность профессионального развития учителя.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3"/>
          <p:cNvSpPr txBox="1"/>
          <p:nvPr/>
        </p:nvSpPr>
        <p:spPr>
          <a:xfrm>
            <a:off x="11546677" y="6441365"/>
            <a:ext cx="501985" cy="503799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marL="0" algn="r" defTabSz="914333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3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1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1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 noEditPoints="1"/>
          </p:cNvSpPr>
          <p:nvPr>
            <p:ph sz="quarter" idx="1"/>
          </p:nvPr>
        </p:nvSpPr>
        <p:spPr>
          <a:xfrm>
            <a:off x="2279576" y="116632"/>
            <a:ext cx="9721080" cy="2204864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платформе «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образование в Республике Татарстан»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активизируется вкладка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«КОНКУРС НА ПРИСУЖДЕНИЕ ПРЕМИЙ ЛУЧШИМ УЧИТЕЛЯМ РТ».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материалы подавать в читабельном виде, с четкими оттисками и печатями. При подаче материалов в перевернутом виде  они будут возращены на доработку. 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03512" y="2348880"/>
            <a:ext cx="8820472" cy="3960441"/>
          </a:xfrm>
          <a:prstGeom prst="rect">
            <a:avLst/>
          </a:prstGeom>
        </p:spPr>
      </p:pic>
      <p:sp>
        <p:nvSpPr>
          <p:cNvPr id="6" name="Номер слайда 3"/>
          <p:cNvSpPr txBox="1"/>
          <p:nvPr/>
        </p:nvSpPr>
        <p:spPr>
          <a:xfrm>
            <a:off x="11546677" y="6441365"/>
            <a:ext cx="501985" cy="503799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marL="0" algn="r" defTabSz="914333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3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1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7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3575720" y="260648"/>
            <a:ext cx="5184576" cy="78296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4 статуса:</a:t>
            </a:r>
          </a:p>
        </p:txBody>
      </p:sp>
      <p:sp>
        <p:nvSpPr>
          <p:cNvPr id="7" name="Объект 3"/>
          <p:cNvSpPr txBox="1"/>
          <p:nvPr/>
        </p:nvSpPr>
        <p:spPr>
          <a:xfrm>
            <a:off x="1847528" y="2780928"/>
            <a:ext cx="8363272" cy="32388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Объект 3"/>
          <p:cNvSpPr txBox="1"/>
          <p:nvPr/>
        </p:nvSpPr>
        <p:spPr>
          <a:xfrm>
            <a:off x="3215680" y="1340768"/>
            <a:ext cx="8276456" cy="46070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25" indent="0" algn="just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рассмотрении, 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ru-RU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допущены, </a:t>
            </a:r>
          </a:p>
          <a:p>
            <a:pPr marL="619125" indent="0" algn="just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допущены, </a:t>
            </a:r>
          </a:p>
          <a:p>
            <a:pPr marL="619125" indent="0" algn="just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направлены на доработку. 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может убедиться в том, что его документы приняты, только когда появится статус «Допущены».</a:t>
            </a:r>
          </a:p>
        </p:txBody>
      </p:sp>
      <p:sp>
        <p:nvSpPr>
          <p:cNvPr id="3" name="Кольцо 2"/>
          <p:cNvSpPr/>
          <p:nvPr/>
        </p:nvSpPr>
        <p:spPr>
          <a:xfrm>
            <a:off x="3287688" y="1556792"/>
            <a:ext cx="488193" cy="476647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3287688" y="2852936"/>
            <a:ext cx="702307" cy="57606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ольцо 8"/>
          <p:cNvSpPr/>
          <p:nvPr/>
        </p:nvSpPr>
        <p:spPr>
          <a:xfrm>
            <a:off x="3431704" y="3501008"/>
            <a:ext cx="488193" cy="515094"/>
          </a:xfrm>
          <a:prstGeom prst="donu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омер слайда 3"/>
          <p:cNvSpPr txBox="1"/>
          <p:nvPr/>
        </p:nvSpPr>
        <p:spPr>
          <a:xfrm>
            <a:off x="11546677" y="6441365"/>
            <a:ext cx="501985" cy="503799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marL="0" algn="r" defTabSz="914333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3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1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0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FF0000"/>
                </a:solidFill>
              </a:rPr>
              <a:t>Даты на документах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40079" y="1600201"/>
            <a:ext cx="10985863" cy="4924425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/>
              <a:t>Дата протокола педсовета </a:t>
            </a:r>
            <a:r>
              <a:rPr lang="ru-RU" altLang="ru-RU" b="1" dirty="0">
                <a:solidFill>
                  <a:srgbClr val="FF0000"/>
                </a:solidFill>
              </a:rPr>
              <a:t>12,15, 16,17, 18, 19, 22 АПРЕЛЯ</a:t>
            </a:r>
          </a:p>
          <a:p>
            <a:pPr lvl="0">
              <a:buNone/>
            </a:pPr>
            <a:r>
              <a:rPr lang="ru-RU" altLang="ru-RU" dirty="0">
                <a:solidFill>
                  <a:srgbClr val="7030A0"/>
                </a:solidFill>
              </a:rPr>
              <a:t>Дата общественных слушаний </a:t>
            </a:r>
            <a:r>
              <a:rPr lang="ru-RU" altLang="ru-RU" b="1" dirty="0">
                <a:solidFill>
                  <a:srgbClr val="FF0000"/>
                </a:solidFill>
              </a:rPr>
              <a:t>23 АПРЕЛЯ </a:t>
            </a:r>
            <a:r>
              <a:rPr lang="ru-RU" altLang="ru-RU" b="1" dirty="0">
                <a:solidFill>
                  <a:srgbClr val="7030A0"/>
                </a:solidFill>
              </a:rPr>
              <a:t>(примерно, документ</a:t>
            </a:r>
            <a:r>
              <a:rPr lang="en-US" altLang="ru-RU" b="1" dirty="0">
                <a:solidFill>
                  <a:srgbClr val="7030A0"/>
                </a:solidFill>
              </a:rPr>
              <a:t>: </a:t>
            </a:r>
            <a:r>
              <a:rPr lang="ru-RU" altLang="ru-RU" b="1" dirty="0">
                <a:solidFill>
                  <a:srgbClr val="7030A0"/>
                </a:solidFill>
              </a:rPr>
              <a:t>РС)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/>
              <a:t>Дата на остальных документах -</a:t>
            </a:r>
            <a:r>
              <a:rPr lang="ru-RU" altLang="ru-RU" b="1" dirty="0">
                <a:solidFill>
                  <a:srgbClr val="FF0000"/>
                </a:solidFill>
              </a:rPr>
              <a:t>30.04.2024г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dirty="0"/>
              <a:t>На подтверждающих документах </a:t>
            </a:r>
            <a:r>
              <a:rPr lang="ru-RU" altLang="ru-RU" i="1" dirty="0">
                <a:solidFill>
                  <a:srgbClr val="0070C0"/>
                </a:solidFill>
              </a:rPr>
              <a:t>«Копия верна», подпись и печать директора (ФИО), дата -</a:t>
            </a:r>
            <a:r>
              <a:rPr lang="ru-RU" altLang="ru-RU" b="1" i="1" dirty="0">
                <a:solidFill>
                  <a:srgbClr val="FF0000"/>
                </a:solidFill>
              </a:rPr>
              <a:t>30.04.2024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i="1" dirty="0">
                <a:solidFill>
                  <a:srgbClr val="0070C0"/>
                </a:solidFill>
              </a:rPr>
              <a:t>Согласие на обработку данных действует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i="1" dirty="0">
                <a:solidFill>
                  <a:srgbClr val="0070C0"/>
                </a:solidFill>
              </a:rPr>
              <a:t>С </a:t>
            </a:r>
            <a:r>
              <a:rPr lang="ru-RU" altLang="ru-RU" b="1" i="1" dirty="0">
                <a:solidFill>
                  <a:srgbClr val="FF0000"/>
                </a:solidFill>
              </a:rPr>
              <a:t>30.04.2024</a:t>
            </a:r>
            <a:r>
              <a:rPr lang="ru-RU" altLang="ru-RU" b="1" i="1" dirty="0">
                <a:solidFill>
                  <a:srgbClr val="0070C0"/>
                </a:solidFill>
              </a:rPr>
              <a:t> по </a:t>
            </a:r>
            <a:r>
              <a:rPr lang="ru-RU" altLang="ru-RU" b="1" i="1" dirty="0">
                <a:solidFill>
                  <a:srgbClr val="FF0000"/>
                </a:solidFill>
              </a:rPr>
              <a:t>01.01.2030. Заполняется в электронном виде! </a:t>
            </a:r>
            <a:r>
              <a:rPr lang="ru-RU" altLang="ru-RU" dirty="0"/>
              <a:t>(подпись ручкой)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4989" y="5762143"/>
            <a:ext cx="8856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Все копии на каждом листе подтверждаются записью «Копия верна», подпись, Фамилия ИО и печать директора, дата </a:t>
            </a:r>
            <a:r>
              <a:rPr lang="ru-RU" b="1" dirty="0">
                <a:solidFill>
                  <a:srgbClr val="FF0000"/>
                </a:solidFill>
              </a:rPr>
              <a:t>30.04.2024</a:t>
            </a:r>
          </a:p>
        </p:txBody>
      </p:sp>
    </p:spTree>
    <p:extLst>
      <p:ext uri="{BB962C8B-B14F-4D97-AF65-F5344CB8AC3E}">
        <p14:creationId xmlns:p14="http://schemas.microsoft.com/office/powerpoint/2010/main" val="919952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1229</Words>
  <Application>Microsoft Office PowerPoint</Application>
  <PresentationFormat>Широкоэкранный</PresentationFormat>
  <Paragraphs>93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Wingdings 2</vt:lpstr>
      <vt:lpstr>Тема Office</vt:lpstr>
      <vt:lpstr>1_Тема Office</vt:lpstr>
      <vt:lpstr>Разъяснения по Правилам проведения конкурса на присуждение премии лучшим учителям  РТ за достижения в педагогической деятельности в 2024 году</vt:lpstr>
      <vt:lpstr>Презентация PowerPoint</vt:lpstr>
      <vt:lpstr>Презентация PowerPoint</vt:lpstr>
      <vt:lpstr>Презентация PowerPoint</vt:lpstr>
      <vt:lpstr>заявка</vt:lpstr>
      <vt:lpstr>Условия участия (критерии отбора) в 2024 году</vt:lpstr>
      <vt:lpstr>Презентация PowerPoint</vt:lpstr>
      <vt:lpstr>Возможно 4 статуса:</vt:lpstr>
      <vt:lpstr>Даты на документах</vt:lpstr>
      <vt:lpstr>Презентация PowerPoint</vt:lpstr>
      <vt:lpstr>Этапы проведения отбора:</vt:lpstr>
      <vt:lpstr>Презентация PowerPoint</vt:lpstr>
      <vt:lpstr>ИНФОРМАЦИЯ О ДОСТИЖЕНИЯХ УЧИТЕЛЯ</vt:lpstr>
      <vt:lpstr> КОНКУРС НА ПРИСУЖДЕНИЕ ПРЕМИЙ ЛУЧШИМ УЧИТЕЛЯМ РЕСПУБЛИКИ ТАТАРСТАН ЗА ДОСТИЖЕНИЯ В ПЕДАГОГИЧЕСКОЙ ДЕЯТЕЛЬНОСТИ </vt:lpstr>
    </vt:vector>
  </TitlesOfParts>
  <Company>UMSIMOS9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Разъяснения по Правилам проведения конкурса на присуждение премии лучшим учителям  РТ за достижения в педагогической деятельности в 2022 году</dc:title>
  <dc:creator>UMS-IMO-9</dc:creator>
  <cp:lastModifiedBy>UMS-IMO-21</cp:lastModifiedBy>
  <cp:revision>43</cp:revision>
  <cp:lastPrinted>2023-04-18T14:10:47Z</cp:lastPrinted>
  <dcterms:created xsi:type="dcterms:W3CDTF">2022-04-21T12:07:19Z</dcterms:created>
  <dcterms:modified xsi:type="dcterms:W3CDTF">2024-04-19T11:16:33Z</dcterms:modified>
</cp:coreProperties>
</file>