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316" r:id="rId4"/>
    <p:sldId id="259" r:id="rId5"/>
    <p:sldId id="260" r:id="rId6"/>
    <p:sldId id="261" r:id="rId7"/>
    <p:sldId id="310" r:id="rId8"/>
    <p:sldId id="311" r:id="rId9"/>
    <p:sldId id="301" r:id="rId10"/>
    <p:sldId id="308" r:id="rId11"/>
    <p:sldId id="317" r:id="rId12"/>
    <p:sldId id="303" r:id="rId13"/>
    <p:sldId id="302" r:id="rId14"/>
    <p:sldId id="314" r:id="rId15"/>
    <p:sldId id="318" r:id="rId16"/>
    <p:sldId id="319" r:id="rId17"/>
    <p:sldId id="320" r:id="rId18"/>
    <p:sldId id="321" r:id="rId19"/>
    <p:sldId id="322" r:id="rId20"/>
    <p:sldId id="325" r:id="rId21"/>
    <p:sldId id="323" r:id="rId22"/>
    <p:sldId id="263" r:id="rId23"/>
    <p:sldId id="264" r:id="rId24"/>
    <p:sldId id="265" r:id="rId25"/>
    <p:sldId id="286" r:id="rId26"/>
    <p:sldId id="268" r:id="rId27"/>
    <p:sldId id="269" r:id="rId28"/>
    <p:sldId id="298" r:id="rId29"/>
    <p:sldId id="275" r:id="rId30"/>
    <p:sldId id="276" r:id="rId31"/>
    <p:sldId id="331" r:id="rId32"/>
    <p:sldId id="337" r:id="rId33"/>
    <p:sldId id="340" r:id="rId34"/>
    <p:sldId id="339" r:id="rId35"/>
    <p:sldId id="338" r:id="rId36"/>
    <p:sldId id="273" r:id="rId37"/>
    <p:sldId id="279" r:id="rId38"/>
    <p:sldId id="277" r:id="rId39"/>
    <p:sldId id="272" r:id="rId40"/>
    <p:sldId id="271" r:id="rId41"/>
    <p:sldId id="299" r:id="rId42"/>
    <p:sldId id="300" r:id="rId43"/>
    <p:sldId id="285" r:id="rId44"/>
    <p:sldId id="281" r:id="rId45"/>
    <p:sldId id="327" r:id="rId46"/>
    <p:sldId id="330" r:id="rId47"/>
    <p:sldId id="329" r:id="rId48"/>
    <p:sldId id="326" r:id="rId49"/>
    <p:sldId id="287" r:id="rId50"/>
    <p:sldId id="28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2200" autoAdjust="0"/>
    <p:restoredTop sz="94660"/>
  </p:normalViewPr>
  <p:slideViewPr>
    <p:cSldViewPr>
      <p:cViewPr varScale="1">
        <p:scale>
          <a:sx n="50" d="100"/>
          <a:sy n="50" d="100"/>
        </p:scale>
        <p:origin x="-8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1CE13-BAE7-4E03-9331-48BDF4BA8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DD81-9D21-4650-B053-43FCC967B37E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D84CC-84E4-476B-ACFF-9B1667376D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0.jpe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2.gif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gif"/><Relationship Id="rId9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8.png"/><Relationship Id="rId4" Type="http://schemas.openxmlformats.org/officeDocument/2006/relationships/image" Target="../media/image45.gif"/><Relationship Id="rId9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braintools.ru/article/691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mtClean="0"/>
              <a:t>	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Семинар –практикум для родителей</a:t>
            </a:r>
            <a:br>
              <a:rPr lang="ru-RU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mtClean="0"/>
              <a:t/>
            </a:r>
            <a:br>
              <a:rPr lang="ru-RU" smtClean="0"/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«Развитие фонематического восприятия, анализа и синтеза  как основа профилактики и коррекции устной и письменной речи у детей младшего школьного возраста».</a:t>
            </a:r>
          </a:p>
          <a:p>
            <a:pPr algn="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Учитель-логопед: Худякова Т.А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Нарушение слуха.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ребенок не в состоянии расслышать звук, он не может его запомнить и правильно воспроизвести. Поэтому в некоторых случаях причиной нарушения фонематического слуха становится тугоухость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Неблагоприятная речевая среда.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если родители мало разговаривают с ребенком, не читают ему книжки или ограничивают его в общении с окружающими, малыш практически не слышит правильной речи, не может тренировать свой речевой слух и улавливать правильное произношение фонем в различных словах. </a:t>
            </a:r>
          </a:p>
          <a:p>
            <a:pPr lvl="1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Неправильное произношение слов самими родителями.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Users\Татьяна\Downloads\x_aac3ad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7575"/>
            <a:ext cx="8001056" cy="650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развития  фонематического восприятия: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071546"/>
            <a:ext cx="9501222" cy="578645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овладении речью главная роль принадлежит слуху.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ранних стадиях онтогенеза, еще в период эмбрионального развития, закладывается предварительная способность к восприятию звуков человеческой речи, к фонематическому слуху.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Ребенок рождается с очень незрелым мозгом, вес которого составляет 350-400г.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Способность воспринимать и различать звуки речи (фонемы) формируется постепенно, в процессе естественного развития.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Ребёнок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 реагировать на любые звуки со 2-4 недели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 момента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рожденияЭто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так называемый период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дофонемного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2— 3 мес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у ребенка возникает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гуление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 3 — 4 мес. — лепет.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данном возрасте происходит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первичное развитие фонематического слуха: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ребенок прислушивается к звукам, отыскивает источник звука, поворачивает голову к говорящему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 6 мес.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лепете ребенка появляются четкие звуки, но они еще недостаточно устойчивы и произносятся в коротких звукосочетаниях. Среди гласных ясно звучит звук а, среди согласных —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б, м, к, т.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это время ребенок хорошо понимает интонацию взрослого и реагирует на тон голоса.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  первому году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ребенок хорошо произносит простые по артикуляции звуки: гласные — а, у,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согласные —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б, м,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к, г.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втором году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жизни дети начинают активно произносить звуки э,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и, но твердые согласные у них звучат как мягкие —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них возрастает способность к подражанию речи взрослых, интенсивно развивается понимание речи других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К этому времени ребенок начинает активно и самостоятельно употреблять в речи простые по структуре слова.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третьем году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жизни подвижность артикуляционного аппарата повышается, но произношение ребенка еще не соответствует норме. В этом возрасте ребенок пытается приблизить свое произношение к общепринятому, трудные по артикуляции звуки он заменяет простыми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Фонематическое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восприятие в это время уже хорошо развито: дети почти не смешивают слова, близкие по звучанию, и пытаются сохранить слоговую структуру слова.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785794"/>
            <a:ext cx="9144064" cy="607220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 четвертом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жизни происходит дальнейшее укрепление артикуляционного аппарата, движения мышц становятся более координированными. В речи появляются твердые согласные, шипящие звуки, правильно произносятся слова со стечением нескольких согласных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время дети отмечают ошибки в произношении других, легко различают близкие по звучанию звукосочетания и слова, т. е. у них происходит дальнейшее развитие фонематического восприятия.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пятом году жизни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детей увеличивается подвижность артикуляционного аппарата. Большинство детей правильно произносят шипящие звуки, сонорные — 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ръ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 некоторых из них остается неустойчивым произношение свистящих и шипящих звуков, они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взаимозаменяются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простых словах дети четко произносят данные группы звуков, а в сложных и малознакомых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заменяют.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Фонематические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процессы у детей к пяти годам совершенствуются: они узнают звук в потоке речи, могут подобрать слово на заданный звук, различают повышение или понижение громкости речи и замедление или ускорение темпа.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785794"/>
            <a:ext cx="9144064" cy="6072206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шести годам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способны правильно произносить все звуки родного языка и слова различной слоговой структуры. Хорошо развитый фонематический слух позволяет ребенку выделить слоги или слова с заданным звуком из группы других слов, дифференцировать близкие по звучанию фонемы.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Произносительная сторона речи ребенка седьмого года жизни максимально приближается к речи взрослых, с учетом норм литературного произношения.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правило, ребенок имеет достаточно развитое фонематическое восприятие, владеет некоторыми навыками звукового анализа (определяет количество и последовательность звуков в слове), что является предпосылкой к овладению грамотой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моменту поступления в школу у ребенка сформировано звукопроизношение, хорошо развиты все стороны речи, что дает ему возможность успешно овладевать программным материалом в школе. </a:t>
            </a: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090" y="-119080"/>
            <a:ext cx="9366090" cy="697708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Письменные работы детей с фонематическим нарушением речи.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Личные фотографии\ноябрь 2016\IMG_20161214_1947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8858280" cy="4989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807249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85926"/>
            <a:ext cx="8215370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Личные фотографии\ноябрь 2016\IMG_20161214_194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8501122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Татьяна\Desktop\Личные фотографии\ноябрь 2016\IMG_20161214_194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850112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236" y="0"/>
            <a:ext cx="920623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Уже в дошкольном возрасте дети с нарушением речи не справляются с программными требованиями детского сада и к моменту поступления в школу не достигают нужного уровня готовности к школьному обучению. У детей наблюдается целый ряд пробелов в развитии фонематической стороны речи. Задержка в формировании фонематического уровня у дошкольников к моменту школьного обучения затрудняет овладение программой по русскому языку, может приводить к нарушениям формирования языковых процессов анализа и синтеза, к расстройствам письменной речи. Поэтому своевременное выявление, изучение и коррекция речевых нарушений у детей с нарушением фонематического восприятия именно в дошкольном возрасте является необходимым условием подготовки этой категории детей к школьному обучению.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Занимаясь вопросом о развитии фонематического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восприятия,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я пришла к выводу, что готовность ребенка дифференцировать на слух фонемы родного языка должно формироваться задолго до поступления в школу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Татьяна\Desktop\Личные фотографии\ноябрь 2016\IMG_20161214_195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8574020" cy="4744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850109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Необходимое условие для предупреждения фонематического нарушения: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слухового внимания, слуховой памяти;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умения дифференцировать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коррелирующие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оппозиционные фонемы из групп шипящих и свистящих, глухих и звонких, сонорных, твердых и мягких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согласных;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предпосылок для освоения простых и сложных форм звукового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анализа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синтеза;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предупреждение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логопедических ошибок на письме и чтении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Основные этапы развития фонематического восприятия.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1 этап-Развитие неречевого слуха </a:t>
            </a:r>
          </a:p>
          <a:p>
            <a:pPr algn="just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( 2 младшая, средняя группа)</a:t>
            </a:r>
          </a:p>
          <a:p>
            <a:pPr algn="just">
              <a:buNone/>
            </a:pP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 этап -Развитие речевого слуха </a:t>
            </a:r>
          </a:p>
          <a:p>
            <a:pPr algn="just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(старшая группа)</a:t>
            </a:r>
          </a:p>
          <a:p>
            <a:pPr algn="just">
              <a:buNone/>
            </a:pP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3 этап -Развитие навыка звукового анализа  и синтеза.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(подготовительная группа)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Развитие неречевого слуха.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этапе в процессе специальных игр и упражнений 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детей развивают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способность узнавать и различать неречевые звуки.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Эти занятия способствуют развитию слухового внимания и слуховой памяти (без чего невозможно успешно научить детей дифференцировать фонемы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«Найди игрушку»</a:t>
            </a:r>
          </a:p>
          <a:p>
            <a:pPr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«У кого колокольчик»</a:t>
            </a:r>
          </a:p>
          <a:p>
            <a:pPr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«Угадай, кто играет»</a:t>
            </a:r>
          </a:p>
          <a:p>
            <a:pPr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«Звучащие инструменты»</a:t>
            </a:r>
          </a:p>
          <a:p>
            <a:pPr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«Расскажи, что ты слышишь»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«Звери , и их детеныши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«Кто слышит больше </a:t>
            </a:r>
            <a:r>
              <a:rPr lang="ru-RU" sz="2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звуков?»</a:t>
            </a:r>
            <a:endParaRPr lang="ru-RU" sz="21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«Назови звуки улицы”,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«Звуки леса»,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«Отгадай, что звучит».  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«Найди предмет по звучанию»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«Ладушки»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«Морзянка”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«Чей голос?”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«Кто позвал?».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«Разговор шёпотом». 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Развитие речевого слуха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ЗП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500174"/>
            <a:ext cx="8462963" cy="513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ИА!!!                           АУ!!!</a:t>
            </a:r>
          </a:p>
          <a:p>
            <a:endParaRPr lang="ru-RU" dirty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ИИИ!!!</a:t>
            </a:r>
          </a:p>
          <a:p>
            <a:endParaRPr lang="ru-RU" dirty="0" smtClean="0"/>
          </a:p>
          <a:p>
            <a:endParaRPr lang="ru-RU" dirty="0"/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УА!!!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Picture 7" descr="C:\Users\Татьяна\Downloads\м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714488"/>
            <a:ext cx="2143130" cy="2143130"/>
          </a:xfrm>
          <a:prstGeom prst="rect">
            <a:avLst/>
          </a:prstGeom>
          <a:noFill/>
        </p:spPr>
      </p:pic>
      <p:pic>
        <p:nvPicPr>
          <p:cNvPr id="12" name="Picture 6" descr="C:\Users\Татьяна\Desktop\Анимашки\Картинки  и анимашки для создания презентаций\Анимашки Дети\1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786190"/>
            <a:ext cx="1788697" cy="2000264"/>
          </a:xfrm>
          <a:prstGeom prst="rect">
            <a:avLst/>
          </a:prstGeom>
          <a:noFill/>
        </p:spPr>
      </p:pic>
      <p:pic>
        <p:nvPicPr>
          <p:cNvPr id="13" name="Picture 13" descr="C:\Documents and Settings\av@tar\Мои документы\Мои рисунки\Рисунок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857232"/>
            <a:ext cx="1312860" cy="23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5" descr="C:\Users\Татьяна\Desktop\Анимашки\Картинки  и анимашки для создания презентаций\Анимашки Дети\2.gif"/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643570" y="3929066"/>
            <a:ext cx="2476513" cy="2476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Выделение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звука в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словах в разных позициях.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79ea0bcc56d6.pn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285721" y="1857364"/>
            <a:ext cx="2358194" cy="1960426"/>
          </a:xfrm>
          <a:prstGeom prst="rect">
            <a:avLst/>
          </a:prstGeom>
        </p:spPr>
      </p:pic>
      <p:pic>
        <p:nvPicPr>
          <p:cNvPr id="5" name="Picture 2" descr="C:\Users\Татьяна\Downloads\игол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2643182"/>
            <a:ext cx="1550671" cy="1571626"/>
          </a:xfrm>
          <a:prstGeom prst="rect">
            <a:avLst/>
          </a:prstGeom>
          <a:noFill/>
        </p:spPr>
      </p:pic>
      <p:pic>
        <p:nvPicPr>
          <p:cNvPr id="6" name="Рисунок 5" descr="73b9f5faab9d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14678" y="3214686"/>
            <a:ext cx="1643074" cy="1428760"/>
          </a:xfrm>
          <a:prstGeom prst="rect">
            <a:avLst/>
          </a:prstGeom>
        </p:spPr>
      </p:pic>
      <p:pic>
        <p:nvPicPr>
          <p:cNvPr id="3075" name="Picture 3" descr="C:\Users\Татьяна\Desktop\Анимашки\Картинки  и анимашки для создания презентаций\разные картинки\8d509ade330e5147efc761a2eb2206cb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4500569"/>
            <a:ext cx="2657485" cy="1977663"/>
          </a:xfrm>
          <a:prstGeom prst="rect">
            <a:avLst/>
          </a:prstGeom>
          <a:noFill/>
        </p:spPr>
      </p:pic>
      <p:pic>
        <p:nvPicPr>
          <p:cNvPr id="13" name="Picture 13" descr="C:\Documents and Settings\av@tar\Мои документы\Мои рисунки\Рисунок3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4071942"/>
            <a:ext cx="1785950" cy="23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" descr="4c47694dcb48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1500174"/>
            <a:ext cx="195766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Выделение заданного звука из ряда звуков.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8918202" cy="482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Словесные игры: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«Хлопни- если услышишь заданный звук»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 правильное слово»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Тапка-хапка-сапка-шапка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Кошка-кофка-котка-козка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Фанки-санки-шанки-панки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«Придумай слово на заданный звук или слог»: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А- аист, арбуз, апельсин…</a:t>
            </a:r>
          </a:p>
          <a:p>
            <a:pPr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У-утка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улитка, утюг….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МА-…машина, мама, мак 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«Поймай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звук-верни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слог или слово»: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А,М– АМ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О,С,А-ОСА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Татьяна\Downloads\sm.as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5910"/>
            <a:ext cx="8358246" cy="6300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911741"/>
          </a:xfrm>
        </p:spPr>
        <p:txBody>
          <a:bodyPr/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Доскажи словечко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Найди предмет на этот звук»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«Где спрятался звук?»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«Повтори цепочку слогов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Дифференциация гласных-согласных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54357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«Повтори за мной»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–воспроизведение слогов и слов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«Хлопни-топни»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«Добавь нужный слог» 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…, лам…,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…, шла….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«Шифровальщики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-напиши букву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«Вставь пропущенную букву»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….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атон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«Внимательные ушки»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Бапушка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кубила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пананы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«Звонкий - глухой»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придумать слово на заданный звук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«Слушай и выбирай»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  перед ребёнком разложены картинки, среди которых есть парные по звучанию, надо найти и выбрать (миска – маска, ком – дом, колено – полено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рифмовками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взрослый предлагает послушать и найти неправильное слово: Отругала мама зайку – не надел под свитер ГАЙКУ.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«Подбери по звучанию»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взрослый называет  по 3 слова,  и просит ребёнка выбрать два слова, которые звучат  похоже.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бак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дом, мак    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ветка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листок,клетка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       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банан,банка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баран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«Сломанный телефон»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0191" cy="69056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048" y="553703"/>
            <a:ext cx="8134754" cy="1145009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1800" dirty="0" smtClean="0">
                <a:latin typeface="Arial Black" panose="020B0A04020102020204" pitchFamily="34" charset="0"/>
              </a:rPr>
              <a:t>Зайчик </a:t>
            </a:r>
            <a:r>
              <a:rPr lang="ru-RU" sz="1800" dirty="0">
                <a:latin typeface="Arial Black" panose="020B0A04020102020204" pitchFamily="34" charset="0"/>
              </a:rPr>
              <a:t>принёс ёжику подарки, найди их – </a:t>
            </a:r>
            <a:br>
              <a:rPr lang="ru-RU" sz="1800" dirty="0">
                <a:latin typeface="Arial Black" panose="020B0A04020102020204" pitchFamily="34" charset="0"/>
              </a:rPr>
            </a:br>
            <a:r>
              <a:rPr lang="ru-RU" sz="1800" dirty="0">
                <a:latin typeface="Arial Black" panose="020B0A04020102020204" pitchFamily="34" charset="0"/>
              </a:rPr>
              <a:t>это те предметы, в названии которых есть звук Ж.</a:t>
            </a:r>
            <a:br>
              <a:rPr lang="ru-RU" sz="1800" dirty="0">
                <a:latin typeface="Arial Black" panose="020B0A04020102020204" pitchFamily="34" charset="0"/>
              </a:rPr>
            </a:br>
            <a:r>
              <a:rPr lang="ru-RU" sz="1800" dirty="0">
                <a:latin typeface="Arial Black" panose="020B0A04020102020204" pitchFamily="34" charset="0"/>
              </a:rPr>
              <a:t>Проверь себя: кликай мышкой на предметы,</a:t>
            </a:r>
            <a:br>
              <a:rPr lang="ru-RU" sz="1800" dirty="0">
                <a:latin typeface="Arial Black" panose="020B0A04020102020204" pitchFamily="34" charset="0"/>
              </a:rPr>
            </a:br>
            <a:r>
              <a:rPr lang="ru-RU" sz="1800" dirty="0">
                <a:latin typeface="Arial Black" panose="020B0A04020102020204" pitchFamily="34" charset="0"/>
              </a:rPr>
              <a:t> останутся только нужные.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95728" y="1368098"/>
            <a:ext cx="2286112" cy="211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56516" y="3810997"/>
            <a:ext cx="2039720" cy="214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acBook\Desktop\Ж-З, Помоги ежу\Корзи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79" y="1538777"/>
            <a:ext cx="1763572" cy="1993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cBook\Desktop\Ж-З, Помоги ежу\мороженое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59" y="1727070"/>
            <a:ext cx="725567" cy="1616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cBook\Desktop\Ж-З, Помоги ежу\земляни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2" y="3993091"/>
            <a:ext cx="2565055" cy="1923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cBook\Desktop\Ж-З, Помоги ежу\роз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45" y="3755622"/>
            <a:ext cx="1560384" cy="2484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cBook\Desktop\Ж-З, Помоги ежу\пирожное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87" y="2628039"/>
            <a:ext cx="1783238" cy="1603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cBook\Desktop\Ж-З, Помоги ежу\баклажаны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65" y="2592573"/>
            <a:ext cx="1446105" cy="145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cBook\Desktop\Ж-З, Помоги ежу\ежевик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21" y="4110993"/>
            <a:ext cx="2371724" cy="2008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30916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442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Письменные работы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Вставь пропущенную букву: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Доро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г-к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д-т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уга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ша(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п-б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ш-ж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ина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укет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               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д-т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ропинка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з-с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абор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гво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з-с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ди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ф-в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)лаг, я(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)локо,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ди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в-ф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)ан,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с-з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доровье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кор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з-с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ина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егемот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боро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д-т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)а,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снего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в-ф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ик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пе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т-д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)ух,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г-к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)ран,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коро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в-ф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к-г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радусник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жа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)а,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сз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дание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ребя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т-д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)а,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п-б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)ер.</a:t>
            </a:r>
          </a:p>
          <a:p>
            <a:pPr algn="ctr">
              <a:buNone/>
            </a:pP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Пруд.</a:t>
            </a: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	Около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нашего лагеря пру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д-т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).  От дома к нему ведет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у(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з-с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кая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доро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ж-ш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ка.По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ерегам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п-б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)руда растут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ерёзки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 На пруду мы часто катаем(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с-з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)я на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ло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д-т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ке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В-ф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)ода в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п-б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)руду чистая и 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г-к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ладкая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 В тихой воде мелькают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ры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б-п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Развитие звукового анализа и синтеза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ОА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АУ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ИОА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АОА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678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7F5F8"/>
              </a:clrFrom>
              <a:clrTo>
                <a:srgbClr val="F7F5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414" y="3000372"/>
            <a:ext cx="2952771" cy="2214578"/>
          </a:xfrm>
          <a:prstGeom prst="roundRect">
            <a:avLst/>
          </a:prstGeom>
          <a:effectLst/>
        </p:spPr>
      </p:pic>
      <p:pic>
        <p:nvPicPr>
          <p:cNvPr id="6" name="Рисунок 5" descr="73b9f5faab9d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29454" y="1285860"/>
            <a:ext cx="1643074" cy="1428760"/>
          </a:xfrm>
          <a:prstGeom prst="rect">
            <a:avLst/>
          </a:prstGeom>
        </p:spPr>
      </p:pic>
      <p:pic>
        <p:nvPicPr>
          <p:cNvPr id="7" name="Picture 2" descr="C:\Users\Татьяна\Downloads\игол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4929198"/>
            <a:ext cx="1550671" cy="1571626"/>
          </a:xfrm>
          <a:prstGeom prst="rect">
            <a:avLst/>
          </a:prstGeom>
          <a:noFill/>
        </p:spPr>
      </p:pic>
      <p:pic>
        <p:nvPicPr>
          <p:cNvPr id="7173" name="Picture 5" descr="C:\Users\Татьяна\Desktop\Анимашки\Картинки сказ. персонажей,предметов\0_60911_66b176db_orig.jp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43422"/>
            <a:ext cx="1928826" cy="2214578"/>
          </a:xfrm>
          <a:prstGeom prst="rect">
            <a:avLst/>
          </a:prstGeom>
          <a:noFill/>
        </p:spPr>
      </p:pic>
      <p:pic>
        <p:nvPicPr>
          <p:cNvPr id="7174" name="Picture 6" descr="C:\Users\Татьяна\Desktop\Анимашки\логопедические картинки\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2857496"/>
            <a:ext cx="2243153" cy="1869294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Анимашки\Картинки  и анимашки для создания презентаций\анимашки\бабочки\butterfly_001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1357298"/>
            <a:ext cx="1676400" cy="178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-285776"/>
            <a:ext cx="9463111" cy="7143776"/>
          </a:xfrm>
          <a:prstGeom prst="rect">
            <a:avLst/>
          </a:prstGeom>
          <a:noFill/>
        </p:spPr>
      </p:pic>
      <p:pic>
        <p:nvPicPr>
          <p:cNvPr id="2050" name="Picture 2" descr="C:\Users\Татьяна\Downloads\umnye-raskraski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8858280" cy="521497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er posted image"/>
          <p:cNvPicPr>
            <a:picLocks noChangeAspect="1" noChangeArrowheads="1"/>
          </p:cNvPicPr>
          <p:nvPr/>
        </p:nvPicPr>
        <p:blipFill>
          <a:blip r:embed="rId2"/>
          <a:srcRect b="8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15602" cy="802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«Где спрятался звук?»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64396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pic>
        <p:nvPicPr>
          <p:cNvPr id="2051" name="Picture 3" descr="C:\Users\Татьяна\Downloads\флаг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500174"/>
            <a:ext cx="1571628" cy="2095504"/>
          </a:xfrm>
          <a:prstGeom prst="rect">
            <a:avLst/>
          </a:prstGeom>
          <a:noFill/>
        </p:spPr>
      </p:pic>
      <p:pic>
        <p:nvPicPr>
          <p:cNvPr id="2052" name="Picture 4" descr="C:\Users\Татьяна\Downloads\ракет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643182"/>
            <a:ext cx="1357322" cy="2000264"/>
          </a:xfrm>
          <a:prstGeom prst="rect">
            <a:avLst/>
          </a:prstGeom>
          <a:noFill/>
        </p:spPr>
      </p:pic>
      <p:pic>
        <p:nvPicPr>
          <p:cNvPr id="7" name="Рисунок 6" descr="79ea0bcc56d6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4349" y="2714620"/>
            <a:ext cx="1357321" cy="1571636"/>
          </a:xfrm>
          <a:prstGeom prst="rect">
            <a:avLst/>
          </a:prstGeom>
        </p:spPr>
      </p:pic>
      <p:pic>
        <p:nvPicPr>
          <p:cNvPr id="8" name="Рисунок 7" descr="73b9f5faab9d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929454" y="2000240"/>
            <a:ext cx="1643074" cy="1428760"/>
          </a:xfrm>
          <a:prstGeom prst="rect">
            <a:avLst/>
          </a:prstGeom>
        </p:spPr>
      </p:pic>
      <p:pic>
        <p:nvPicPr>
          <p:cNvPr id="9" name="Рисунок 8" descr="5678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7F5F8"/>
              </a:clrFrom>
              <a:clrTo>
                <a:srgbClr val="F7F5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628" y="2714620"/>
            <a:ext cx="2952771" cy="2214578"/>
          </a:xfrm>
          <a:prstGeom prst="roundRect">
            <a:avLst/>
          </a:prstGeom>
          <a:effectLst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14480" y="5286388"/>
            <a:ext cx="6943716" cy="107157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Ф Р И К А</a:t>
            </a:r>
            <a:endParaRPr lang="ru-RU" sz="8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Татьяна\Downloads\иголк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1643050"/>
            <a:ext cx="1550671" cy="1571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7787"/>
            <a:ext cx="9605987" cy="7155787"/>
          </a:xfrm>
          <a:prstGeom prst="rect">
            <a:avLst/>
          </a:prstGeom>
          <a:noFill/>
        </p:spPr>
      </p:pic>
      <p:pic>
        <p:nvPicPr>
          <p:cNvPr id="3" name="Picture 12" descr="people17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071942"/>
            <a:ext cx="2714644" cy="251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285728"/>
            <a:ext cx="9144000" cy="1071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Для успешного овладения чтением и письмом у детей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начала обучения в школе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должны быть сформированы следующие компоненты речи:</a:t>
            </a:r>
          </a:p>
          <a:p>
            <a:pPr marL="514350" indent="-514350" algn="just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1.Звуковая сторона речи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правильно произносить все звуки речи; Правильное произношение звуков речи и четкое различение звуков речи на слух, является необходимым условием для освоения письма. </a:t>
            </a:r>
          </a:p>
          <a:p>
            <a:pPr marL="342900" indent="-342900"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Фонематическое восприятие-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умение  различать близкие по звучанию звуки, выделять последовательно звуки в словах, определять место звука в слове.</a:t>
            </a:r>
          </a:p>
          <a:p>
            <a:pPr marL="342900" indent="-342900" algn="just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3.Лексико-грамматический строй речи-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словарного запаса у детей находится в тесной связи от ближайшего речевого окружения, так как речь усваивается по подражанию. У детей должны быть сформированы навыки словоизменения и словообразования, употребление предложно-падежных конструкций, согласование частей речи в роде, числе. падеже и т.д.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Связная речь-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 связной речью принято понимать такие развернутые  высказывания, которые позволяют человеку систематично и последовательно излагать свои мысли. Дети должны уметь: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свободно общаться со взрослыми и сверстниками; - поддерживать разговор на темы, доступные возрасту; рассказывать о пережитых событиях; пересказывать содержание сказки, рассказа; описывать окружающие предметы; раскрывать содержание картины, некоторых явлениях окружающей действительности.       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Татьяна\Downloads\дудоч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1785950" cy="1357317"/>
          </a:xfrm>
          <a:prstGeom prst="rect">
            <a:avLst/>
          </a:prstGeom>
          <a:noFill/>
        </p:spPr>
      </p:pic>
      <p:pic>
        <p:nvPicPr>
          <p:cNvPr id="4" name="Picture 4" descr="C:\Users\Татьяна\Desktop\Анимашки\Картинки  и анимашки для создания презентаций\анимашки\цветки\flover_005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857232"/>
            <a:ext cx="1928826" cy="2111995"/>
          </a:xfrm>
          <a:prstGeom prst="rect">
            <a:avLst/>
          </a:prstGeom>
          <a:noFill/>
        </p:spPr>
      </p:pic>
      <p:pic>
        <p:nvPicPr>
          <p:cNvPr id="11267" name="Picture 3" descr="C:\Users\Татьяна\Downloads\ут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643182"/>
            <a:ext cx="1619257" cy="21120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86315" y="2357430"/>
            <a:ext cx="9286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 descr="C:\Users\Татьяна\Desktop\Анимашки\Картинки  и анимашки для создания презентаций\анимашки\бабочки\butterfly_2002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2500306"/>
            <a:ext cx="2403805" cy="256692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286512" y="4071943"/>
            <a:ext cx="12858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Татьяна\Desktop\Анимашки\разные каринки\e6019b3069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714356"/>
            <a:ext cx="1643042" cy="211323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786710" y="2500307"/>
            <a:ext cx="13572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85720" y="5214950"/>
          <a:ext cx="8572560" cy="1214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8760"/>
                <a:gridCol w="1428760"/>
                <a:gridCol w="1428760"/>
                <a:gridCol w="1428760"/>
                <a:gridCol w="1428760"/>
                <a:gridCol w="1428760"/>
              </a:tblGrid>
              <a:tr h="121444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56" descr="kolokol82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5143512"/>
            <a:ext cx="81647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6" descr="kolokol82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5286388"/>
            <a:ext cx="81647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6" descr="kolokol82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5143512"/>
            <a:ext cx="81647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6" descr="kolokol82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5214950"/>
            <a:ext cx="81647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Татьяна\Desktop\картинка мультяшный жук  16 тыс изображений найдено в Яндекс.Картинках_files\i_00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857232"/>
            <a:ext cx="1643074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50" y="3429000"/>
          <a:ext cx="4929222" cy="1071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746"/>
                <a:gridCol w="964869"/>
                <a:gridCol w="964869"/>
                <a:gridCol w="964869"/>
                <a:gridCol w="964869"/>
              </a:tblGrid>
              <a:tr h="1071569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162" name="Picture 5" descr="C:\Users\Татьяна\Desktop\Анимашки\Екатерина Иринчиновна\Africa_01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5143512"/>
            <a:ext cx="1951038" cy="1279525"/>
          </a:xfrm>
        </p:spPr>
      </p:pic>
      <p:pic>
        <p:nvPicPr>
          <p:cNvPr id="6163" name="Picture 7" descr="C:\Users\Татьяна\Desktop\Анимашки\Екатерина Иринчиновна\бегемо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488"/>
            <a:ext cx="1928813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9" descr="C:\Users\Татьяна\Desktop\Анимашки\Екатерина Иринчиновна\сло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857760"/>
            <a:ext cx="21653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10" descr="C:\Users\Татьяна\Desktop\Анимашки\Екатерина Иринчиновна\inde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3786190"/>
            <a:ext cx="21431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6" descr="C:\Users\Татьяна\Desktop\Анимашки\Екатерина Иринчиновна\лев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1571612"/>
            <a:ext cx="18573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56" descr="kolokol82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3429000"/>
            <a:ext cx="64293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56" descr="kolokol82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3429000"/>
            <a:ext cx="64293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56" descr="kolokol82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3429000"/>
            <a:ext cx="64293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3" descr="C:\Users\Татьяна\Desktop\Анимашки\Екатерина Иринчиновна\Africa_00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8" y="1643050"/>
            <a:ext cx="23082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111" y="0"/>
            <a:ext cx="9463111" cy="7049354"/>
          </a:xfrm>
          <a:prstGeom prst="rect">
            <a:avLst/>
          </a:prstGeom>
          <a:noFill/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/>
              <a:t>Составь слова из букв слова</a:t>
            </a:r>
          </a:p>
        </p:txBody>
      </p:sp>
      <p:sp>
        <p:nvSpPr>
          <p:cNvPr id="13316" name="Содержимое 2"/>
          <p:cNvSpPr>
            <a:spLocks noGrp="1"/>
          </p:cNvSpPr>
          <p:nvPr>
            <p:ph idx="1"/>
          </p:nvPr>
        </p:nvSpPr>
        <p:spPr>
          <a:xfrm>
            <a:off x="571472" y="2500306"/>
            <a:ext cx="8229600" cy="409733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3000" b="1" dirty="0" smtClean="0">
                <a:solidFill>
                  <a:srgbClr val="FF0000"/>
                </a:solidFill>
              </a:rPr>
              <a:t>ИГРУШКА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6" descr="C:\Users\Татьяна\Desktop\Анимашки\логопедические картинки\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738433"/>
            <a:ext cx="3500462" cy="29170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«Сигнальщики»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1 звук?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3 звук?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5 звук?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00100" y="24288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214546" y="24288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357554" y="24288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0562" y="242886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235" y="0"/>
            <a:ext cx="920623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«Поезд».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Татьяна\Desktop\0_a6852_cf042779_XL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3286116" cy="2390650"/>
          </a:xfrm>
          <a:prstGeom prst="rect">
            <a:avLst/>
          </a:prstGeom>
          <a:noFill/>
        </p:spPr>
      </p:pic>
      <p:pic>
        <p:nvPicPr>
          <p:cNvPr id="7" name="Picture 4" descr="C:\Users\Татьяна\Desktop\Анимашки\Картинки  и анимашки для создания презентаций\анимашки\цветки\flover_005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643050"/>
            <a:ext cx="1500198" cy="1642662"/>
          </a:xfrm>
          <a:prstGeom prst="rect">
            <a:avLst/>
          </a:prstGeom>
          <a:noFill/>
        </p:spPr>
      </p:pic>
      <p:pic>
        <p:nvPicPr>
          <p:cNvPr id="8" name="Рисунок 7" descr="73b9f5faab9d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429124" y="3643314"/>
            <a:ext cx="1232306" cy="1071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15140" y="3929066"/>
            <a:ext cx="1493761" cy="157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3" name="Picture 5" descr="C:\Users\Татьяна\Desktop\0_6fc17_70fa8e41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714884"/>
            <a:ext cx="1643074" cy="1643074"/>
          </a:xfrm>
          <a:prstGeom prst="rect">
            <a:avLst/>
          </a:prstGeom>
          <a:noFill/>
        </p:spPr>
      </p:pic>
      <p:pic>
        <p:nvPicPr>
          <p:cNvPr id="12" name="Рисунок 11" descr="5678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5F8"/>
              </a:clrFrom>
              <a:clrTo>
                <a:srgbClr val="F7F5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3786190"/>
            <a:ext cx="2095515" cy="1571636"/>
          </a:xfrm>
          <a:prstGeom prst="roundRect">
            <a:avLst/>
          </a:prstGeom>
          <a:effectLst/>
        </p:spPr>
      </p:pic>
      <p:sp>
        <p:nvSpPr>
          <p:cNvPr id="15" name="Минус 14"/>
          <p:cNvSpPr/>
          <p:nvPr/>
        </p:nvSpPr>
        <p:spPr>
          <a:xfrm>
            <a:off x="3286116" y="2000240"/>
            <a:ext cx="914400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6215074" y="1928802"/>
            <a:ext cx="914400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4" name="Picture 6" descr="C:\Users\Татьяна\Downloads\вопро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44" y="1643050"/>
            <a:ext cx="13525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6235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371600" y="928670"/>
            <a:ext cx="6400800" cy="121444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«Шпионы»</a:t>
            </a:r>
          </a:p>
        </p:txBody>
      </p:sp>
      <p:pic>
        <p:nvPicPr>
          <p:cNvPr id="9217" name="Picture 1" descr="C:\Users\Татьяна\Desktop\Анимашки\логопедические картинки\Картинки на все звука\звук Ш\03_RATATOUILLE_Emi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1857364"/>
            <a:ext cx="2177386" cy="2054221"/>
          </a:xfrm>
          <a:prstGeom prst="rect">
            <a:avLst/>
          </a:prstGeom>
          <a:noFill/>
        </p:spPr>
      </p:pic>
      <p:pic>
        <p:nvPicPr>
          <p:cNvPr id="9218" name="Picture 2" descr="C:\Users\Татьяна\Desktop\Анимашки\логопедические картинки\Картинки на все звука\звук К\клякса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7756" y="3786190"/>
            <a:ext cx="2200290" cy="2357454"/>
          </a:xfrm>
          <a:prstGeom prst="rect">
            <a:avLst/>
          </a:prstGeom>
          <a:noFill/>
        </p:spPr>
      </p:pic>
      <p:pic>
        <p:nvPicPr>
          <p:cNvPr id="9" name="Рисунок 8" descr="http://www.neopod.ru/images/products/large/0/hohloma_72320000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929066"/>
            <a:ext cx="22145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Татьяна\Desktop\Анимашки\логопедические картинки\Картинки на все звука\звук Ш\struktur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357318"/>
            <a:ext cx="2786050" cy="2786050"/>
          </a:xfrm>
          <a:prstGeom prst="rect">
            <a:avLst/>
          </a:prstGeom>
          <a:noFill/>
        </p:spPr>
      </p:pic>
      <p:pic>
        <p:nvPicPr>
          <p:cNvPr id="9220" name="Picture 4" descr="C:\Users\Татьяна\Desktop\Анимашки\логопедические картинки\Картинки на все звука\звук Г\гриб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928802"/>
            <a:ext cx="2853367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235" y="0"/>
            <a:ext cx="9206235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5340369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Прочитай внимательно слова, найди ошибки, запиши слова правильно:</a:t>
            </a: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корова,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помидр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собка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улитк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автбус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Мыша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каранаш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книа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корзиа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акариум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Мыкша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вадро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тсол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патра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сокаба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рукча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микса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Са-ли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чик-маль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га-кни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ма-зи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ду-ра-га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ро-ко-ва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235" y="0"/>
            <a:ext cx="9206235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Внимательно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прочитайте текст, найдите ошибки. Вставьте пропущенные буквы, спишите правильно текст, подчеркните пропущенные буквы.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Хобот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Хобот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очень нужен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Слон ловит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хобтом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запахи. С помощью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хоота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слон быстро передвигается. Хобот легко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находт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 помех на пут. Через него слон вдыхает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возух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втягивает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вливает её в рот. Сон выпускает воду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фонтанм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освежает тел. Вместе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водй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хоот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попадает песок. Но слон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чихат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Он даже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любт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высыпать его себе на спин.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Хобот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служит слону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Он поднимает им любые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предмты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срывает ветки и листья,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подбирет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пищу с земли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отправляе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рот.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0191" cy="69056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При поступлении в школу, будущий первоклассник должен уметь: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делить слова на слоги,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называть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каждую часть слова,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слова из слогов,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последовательное звучание слогов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слове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умение выделять звуки, входящие в состав слога,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находить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вычленять ударный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слог,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последовательно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называть звуки в слове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выполнять звуковой анализ простых слов,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называть слова с определённым звуком,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предложении находить слова с этим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звуком,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звука в слове и т.д.</a:t>
            </a:r>
          </a:p>
          <a:p>
            <a:pPr>
              <a:lnSpc>
                <a:spcPct val="8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30916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0549" y="0"/>
            <a:ext cx="9534549" cy="7102570"/>
          </a:xfrm>
          <a:prstGeom prst="rect">
            <a:avLst/>
          </a:prstGeom>
          <a:noFill/>
        </p:spPr>
      </p:pic>
      <p:sp>
        <p:nvSpPr>
          <p:cNvPr id="143362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357158" y="357166"/>
            <a:ext cx="8385175" cy="4476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Литература, рекомендуемая для занятий:</a:t>
            </a:r>
          </a:p>
        </p:txBody>
      </p:sp>
      <p:pic>
        <p:nvPicPr>
          <p:cNvPr id="35843" name="Picture 3" descr="bi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2" y="2071678"/>
            <a:ext cx="2376488" cy="2511425"/>
          </a:xfrm>
          <a:noFill/>
        </p:spPr>
      </p:pic>
      <p:pic>
        <p:nvPicPr>
          <p:cNvPr id="35844" name="Picture 9" descr="к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000892" y="1785926"/>
            <a:ext cx="1731963" cy="2667000"/>
          </a:xfrm>
          <a:noFill/>
        </p:spPr>
      </p:pic>
      <p:pic>
        <p:nvPicPr>
          <p:cNvPr id="35845" name="Picture 4" descr="орн3-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286380" y="4838700"/>
            <a:ext cx="1584325" cy="2019300"/>
          </a:xfrm>
          <a:noFill/>
        </p:spPr>
      </p:pic>
      <p:pic>
        <p:nvPicPr>
          <p:cNvPr id="35846" name="Picture 5" descr="орн5-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7096125" y="4838700"/>
            <a:ext cx="2047875" cy="2019300"/>
          </a:xfrm>
          <a:noFill/>
        </p:spPr>
      </p:pic>
      <p:pic>
        <p:nvPicPr>
          <p:cNvPr id="35847" name="Picture 6" descr="к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5048250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7" descr="к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005263"/>
            <a:ext cx="18716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8" descr="к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1785926"/>
            <a:ext cx="38893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Фонематические представления: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Фонематический слух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стойкий, систематизированный слух, обладающий способностью осуществлять операции различения и узнавания фонем составляющих звуковую оболочку слова.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Фонематическое восприятие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способность воспринимать и различать звуки речи. 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Фонематические представления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действий звукового анализа и синтеза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	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6811639"/>
          </a:xfrm>
          <a:prstGeom prst="rect">
            <a:avLst/>
          </a:prstGeom>
          <a:noFill/>
        </p:spPr>
      </p:pic>
      <p:sp>
        <p:nvSpPr>
          <p:cNvPr id="144386" name="Rectangle 2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6867" name="Picture 3" descr="к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28662" y="1785926"/>
            <a:ext cx="1476375" cy="2019300"/>
          </a:xfrm>
          <a:noFill/>
        </p:spPr>
      </p:pic>
      <p:pic>
        <p:nvPicPr>
          <p:cNvPr id="36868" name="Picture 4" descr="к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286512" y="1214422"/>
            <a:ext cx="1625600" cy="2019300"/>
          </a:xfrm>
          <a:noFill/>
        </p:spPr>
      </p:pic>
      <p:pic>
        <p:nvPicPr>
          <p:cNvPr id="36869" name="Picture 5" descr="кк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071538" y="4357694"/>
            <a:ext cx="1495425" cy="2019300"/>
          </a:xfrm>
          <a:noFill/>
        </p:spPr>
      </p:pic>
      <p:pic>
        <p:nvPicPr>
          <p:cNvPr id="36870" name="Picture 6" descr="ккк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3857620" y="1500174"/>
            <a:ext cx="1238250" cy="1981200"/>
          </a:xfrm>
          <a:noFill/>
        </p:spPr>
      </p:pic>
      <p:pic>
        <p:nvPicPr>
          <p:cNvPr id="36871" name="Picture 7" descr="книга лог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4071942"/>
            <a:ext cx="2120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big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4000504"/>
            <a:ext cx="2025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235" y="0"/>
            <a:ext cx="9206235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заметку!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715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Логопеды-практики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отмечают, что число детей с фонетико-фонематическим недоразвитием с каждым годом увеличивается. Недостатки фонематического восприятия замедляют и осложняют процессы звукобуквенного анализа и синтеза, что неизбежно приводит к трудностям в овладении грамотой, к нарушениям чтения и письма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возрасте 5-6 лет у детей уже довольно высокий уровень развития фонематического восприятия; они правильно произносят звуки родного языка, у них формируются тонкие и дифференцированные звуковые образы слов и отдельных звуков.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Недостаточное развитие фонематического восприятия тормозит процесс звукообразования у ребёнка: звуки формируются с большой задержкой и часто искаженно.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ребенка с подобными нарушениями тяжело будет формироваться процесс чтения и будут наблюдаться многочисленные ошибки на письме, и поэтому им необходима помощь специалиста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логопеда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117 первоклассников, 35 учеников имели недостаточный уровень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фонематического восприятия или имели грубое нарушение фонематического восприятия.</a:t>
            </a:r>
            <a:r>
              <a:rPr lang="ru-RU" sz="1600" dirty="0" smtClean="0"/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Недостаточное развитие фонематического слуха и восприятия приводит к тому, что у детей </a:t>
            </a:r>
            <a:r>
              <a:rPr lang="ru-RU" sz="1600" b="1" i="1" u="sng" dirty="0" smtClean="0">
                <a:latin typeface="Times New Roman" pitchFamily="18" charset="0"/>
                <a:cs typeface="Times New Roman" pitchFamily="18" charset="0"/>
              </a:rPr>
              <a:t>самостоятельно не формируется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готовность к звуковому анализу и синтезу слов, что впоследствии не позволяет им успешно овладеть грамотой в школе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Причины нарушения фонематического восприятия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Татьяна\Downloads\gnosticheskie-funktsii-golovnogo-mozga-33584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30" y="1428736"/>
            <a:ext cx="8616970" cy="5142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Users\Татьяна\Downloads\golovnoy-mozg-rebenka-i-ego-razvitie-40007-lar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357159" y="1643050"/>
            <a:ext cx="3357586" cy="4525963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500430" y="1600200"/>
            <a:ext cx="5929354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Вторичные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отделы височной коры (преимущественно доминантного,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 tooltip="Правое полушарие / левое полушарие"/>
              </a:rPr>
              <a:t>левого полушария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являются аппаратами, специально приспособленными для анализа и синтеза речевых звуков, т. е. аппаратами речевого слуха.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Нарушение фонематического слуха имеет место только при поражениях височной коры левого полушария или </a:t>
            </a:r>
            <a:r>
              <a:rPr lang="ru-RU" sz="31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недозревания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отдельных структур .</a:t>
            </a:r>
            <a:b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Анимаш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3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357958"/>
          </a:xfrm>
        </p:spPr>
        <p:txBody>
          <a:bodyPr>
            <a:normAutofit fontScale="850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фонематическом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процессе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принимают участие как центральная, так и периферическая нервная система,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поэтому, если на них воздействуют какие-то негативные факторы, это сказывается на фонематическом восприятии и впоследствии на произношении.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Неблагоприятное течение беременности и родов;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Ослабление организма из-за соматических патологий.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Любая более или менее серьезная болезнь может оказать неблагоприятное воздействие на развитие речевого слуха. Некоторые из заболеваний влияют непосредственно на функционирование нервной системы, замедляя психическое развитие.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Особенности организации нервной системы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силу которых может пострадать фонематический слух.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1722</Words>
  <Application>Microsoft Office PowerPoint</Application>
  <PresentationFormat>Экран (4:3)</PresentationFormat>
  <Paragraphs>204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   Семинар –практикум для родителей  </vt:lpstr>
      <vt:lpstr>Актуальность:</vt:lpstr>
      <vt:lpstr>Слайд 3</vt:lpstr>
      <vt:lpstr>Слайд 4</vt:lpstr>
      <vt:lpstr>   Фонематические представления:</vt:lpstr>
      <vt:lpstr>На заметку!</vt:lpstr>
      <vt:lpstr>Причины нарушения фонематического восприятия</vt:lpstr>
      <vt:lpstr>Слайд 8</vt:lpstr>
      <vt:lpstr>  </vt:lpstr>
      <vt:lpstr>Слайд 10</vt:lpstr>
      <vt:lpstr>Слайд 11</vt:lpstr>
      <vt:lpstr>Этапы развития  фонематического восприятия:</vt:lpstr>
      <vt:lpstr>Слайд 13</vt:lpstr>
      <vt:lpstr>Слайд 14</vt:lpstr>
      <vt:lpstr>Письменные работы детей с фонематическим нарушением речи.</vt:lpstr>
      <vt:lpstr>Слайд 16</vt:lpstr>
      <vt:lpstr>Слайд 17</vt:lpstr>
      <vt:lpstr>Слайд 18</vt:lpstr>
      <vt:lpstr>Слайд 19</vt:lpstr>
      <vt:lpstr>Слайд 20</vt:lpstr>
      <vt:lpstr>Слайд 21</vt:lpstr>
      <vt:lpstr>Необходимое условие для предупреждения фонематического нарушения:</vt:lpstr>
      <vt:lpstr>Основные этапы развития фонематического восприятия.</vt:lpstr>
      <vt:lpstr>Развитие неречевого слуха.</vt:lpstr>
      <vt:lpstr>Развитие речевого слуха</vt:lpstr>
      <vt:lpstr>Слайд 26</vt:lpstr>
      <vt:lpstr>Выделение  звука в словах в разных позициях.</vt:lpstr>
      <vt:lpstr>Выделение заданного звука из ряда звуков. </vt:lpstr>
      <vt:lpstr>Словесные игры: </vt:lpstr>
      <vt:lpstr>Слайд 30</vt:lpstr>
      <vt:lpstr>Дифференциация гласных-согласных</vt:lpstr>
      <vt:lpstr>Слайд 32</vt:lpstr>
      <vt:lpstr>Зайчик принёс ёжику подарки, найди их –  это те предметы, в названии которых есть звук Ж. Проверь себя: кликай мышкой на предметы,  останутся только нужные.</vt:lpstr>
      <vt:lpstr>Письменные работы</vt:lpstr>
      <vt:lpstr>Развитие звукового анализа и синтеза</vt:lpstr>
      <vt:lpstr>.</vt:lpstr>
      <vt:lpstr>Слайд 37</vt:lpstr>
      <vt:lpstr>«Где спрятался звук?»</vt:lpstr>
      <vt:lpstr>  А Ф Р И К А</vt:lpstr>
      <vt:lpstr>Слайд 40</vt:lpstr>
      <vt:lpstr>Слайд 41</vt:lpstr>
      <vt:lpstr>Составь слова из букв слова</vt:lpstr>
      <vt:lpstr>«Сигнальщики»</vt:lpstr>
      <vt:lpstr>«Поезд».</vt:lpstr>
      <vt:lpstr> </vt:lpstr>
      <vt:lpstr>Слайд 46</vt:lpstr>
      <vt:lpstr>Слайд 47</vt:lpstr>
      <vt:lpstr>При поступлении в школу, будущий первоклассник должен уметь: </vt:lpstr>
      <vt:lpstr>  Литература, рекомендуемая для занятий:</vt:lpstr>
      <vt:lpstr>Слайд 50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фонематического восприятия у детей дошкольного возраста»</dc:title>
  <dc:creator>Татьяна</dc:creator>
  <cp:lastModifiedBy>Татьяна</cp:lastModifiedBy>
  <cp:revision>138</cp:revision>
  <dcterms:created xsi:type="dcterms:W3CDTF">2015-01-26T00:04:43Z</dcterms:created>
  <dcterms:modified xsi:type="dcterms:W3CDTF">2016-12-14T13:55:03Z</dcterms:modified>
</cp:coreProperties>
</file>