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80" r:id="rId5"/>
    <p:sldId id="256" r:id="rId6"/>
    <p:sldId id="257" r:id="rId7"/>
    <p:sldId id="258" r:id="rId8"/>
    <p:sldId id="267" r:id="rId9"/>
    <p:sldId id="261" r:id="rId10"/>
    <p:sldId id="260" r:id="rId11"/>
    <p:sldId id="272" r:id="rId12"/>
    <p:sldId id="268" r:id="rId13"/>
    <p:sldId id="273" r:id="rId14"/>
    <p:sldId id="269" r:id="rId15"/>
    <p:sldId id="274" r:id="rId16"/>
    <p:sldId id="270" r:id="rId17"/>
    <p:sldId id="275" r:id="rId18"/>
    <p:sldId id="276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2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2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7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5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8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6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5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7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5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E233-DBD9-46E0-A304-B9DC8674C3C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6840-11DB-42A6-A2E1-9BBB4BA9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31038" r="1463" b="15566"/>
          <a:stretch/>
        </p:blipFill>
        <p:spPr bwMode="auto">
          <a:xfrm>
            <a:off x="323528" y="536554"/>
            <a:ext cx="5328592" cy="223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4591879"/>
            <a:ext cx="3169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Важным средством художественной выразительности является </a:t>
            </a:r>
            <a:r>
              <a:rPr lang="ru-RU" sz="1400" b="1" dirty="0"/>
              <a:t>пятно</a:t>
            </a:r>
            <a:r>
              <a:rPr lang="ru-RU" sz="1400" dirty="0"/>
              <a:t> . Пятна в живописи - это, может быть, след от кисти, неповторимый характер мазка художника, стихия мазка. Пятна могут быть разными: большими и маленькими, округлыми и протяжными.</a:t>
            </a:r>
          </a:p>
        </p:txBody>
      </p:sp>
      <p:pic>
        <p:nvPicPr>
          <p:cNvPr id="1028" name="Picture 4" descr="https://fsd.multiurok.ru/html/2020/11/23/s_5fbbe7c79bb4e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8" y="2773931"/>
            <a:ext cx="5342372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88703" y="2492896"/>
            <a:ext cx="2740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ПЯТНО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КАК СРЕДСТВО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ВЫРАЖЕНИЯ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РИТМ ПЯТЕН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9613" y="1655242"/>
            <a:ext cx="2823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Линия и ее выразительные</a:t>
            </a:r>
          </a:p>
          <a:p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озможности. Ритм линий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097" y="404664"/>
            <a:ext cx="2896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6 класс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ВИДЫ ИЗОБРАЗИТЕЛЬНОГО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ИСКУССТВА И ОСНОВЫ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ОБРАЗНОГО ЯЗЫКА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836712"/>
            <a:ext cx="36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Движение  может быть подобно взрыву, если оно мощное или дуновению ветерка и взмаху крыла бабочки если нежное.  Это быстрота, мимолётность и неуловимость. Мазок  чаще всего похож на лодочку или капельку. </a:t>
            </a:r>
          </a:p>
          <a:p>
            <a:pPr algn="ctr"/>
            <a:endParaRPr lang="ru-RU" sz="2000" b="1" dirty="0"/>
          </a:p>
          <a:p>
            <a:pPr algn="ctr"/>
            <a:r>
              <a:rPr lang="ru-RU" b="1" i="1" dirty="0"/>
              <a:t> При помощи такого мазка лучше всего удаются </a:t>
            </a:r>
            <a:r>
              <a:rPr lang="ru-RU" b="1" i="1" u="sng" dirty="0"/>
              <a:t>рыбки</a:t>
            </a:r>
            <a:r>
              <a:rPr lang="ru-RU" b="1" i="1" dirty="0"/>
              <a:t>, </a:t>
            </a:r>
            <a:r>
              <a:rPr lang="ru-RU" b="1" i="1" u="sng" dirty="0"/>
              <a:t>птички</a:t>
            </a:r>
            <a:r>
              <a:rPr lang="ru-RU" b="1" i="1" dirty="0"/>
              <a:t> и </a:t>
            </a:r>
            <a:r>
              <a:rPr lang="ru-RU" b="1" i="1" u="sng" dirty="0"/>
              <a:t>листь</a:t>
            </a:r>
            <a:r>
              <a:rPr lang="ru-RU" b="1" i="1" dirty="0"/>
              <a:t>я растений и </a:t>
            </a:r>
            <a:r>
              <a:rPr lang="ru-RU" b="1" i="1" dirty="0" err="1"/>
              <a:t>лепески</a:t>
            </a:r>
            <a:r>
              <a:rPr lang="ru-RU" b="1" i="1" dirty="0"/>
              <a:t> цветов, – всё то, что имеет качество мимолётности в своей природе.</a:t>
            </a:r>
          </a:p>
        </p:txBody>
      </p:sp>
      <p:pic>
        <p:nvPicPr>
          <p:cNvPr id="4098" name="Picture 2" descr="http://usinart.ru/wp-content/uploads/2011/08/pic6_picfi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3030" r="5330" b="4735"/>
          <a:stretch/>
        </p:blipFill>
        <p:spPr bwMode="auto">
          <a:xfrm>
            <a:off x="611559" y="2420888"/>
            <a:ext cx="3282939" cy="35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59" y="934842"/>
            <a:ext cx="32743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   Огонь </a:t>
            </a:r>
            <a:r>
              <a:rPr lang="ru-RU" sz="1300" dirty="0"/>
              <a:t>это быстрота, мимолётность и неуловимость. Огонь в движении это умение неожиданно быстро перейти из одного состояния в другое.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5885" y="416227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Огонь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319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sinart.ru/wp-content/gallery/zima/fishes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9573"/>
            <a:ext cx="3557273" cy="35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.pinimg.com/originals/eb/27/a2/eb27a2469305573b0a39a9c260174f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140968"/>
            <a:ext cx="3481655" cy="35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23758"/>
          <a:stretch/>
        </p:blipFill>
        <p:spPr bwMode="auto">
          <a:xfrm>
            <a:off x="898501" y="260648"/>
            <a:ext cx="7478055" cy="27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84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59" y="934842"/>
            <a:ext cx="32743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 </a:t>
            </a:r>
            <a:r>
              <a:rPr lang="ru-RU" sz="1400" dirty="0" smtClean="0"/>
              <a:t>Земля - это </a:t>
            </a:r>
            <a:r>
              <a:rPr lang="ru-RU" sz="1400" dirty="0"/>
              <a:t>структурирующее начало. Движение земли — спокойное и мерное.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5885" y="416227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Земля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6701" y="939447"/>
            <a:ext cx="37444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Движение  спокойное и мерное.  Это искусство варьировать степень нажима, степень давления. Мазок это простая точка, пятно, разовый отпечаток кисти. </a:t>
            </a:r>
          </a:p>
          <a:p>
            <a:pPr algn="ctr"/>
            <a:endParaRPr lang="ru-RU" sz="2000" b="1" dirty="0"/>
          </a:p>
          <a:p>
            <a:pPr algn="ctr"/>
            <a:r>
              <a:rPr lang="ru-RU" b="1" i="1" dirty="0"/>
              <a:t>При помощи этого элемента лучше всего рисовать </a:t>
            </a:r>
            <a:r>
              <a:rPr lang="ru-RU" b="1" i="1" u="sng" dirty="0"/>
              <a:t>камни</a:t>
            </a:r>
            <a:r>
              <a:rPr lang="ru-RU" b="1" i="1" dirty="0"/>
              <a:t>, </a:t>
            </a:r>
            <a:r>
              <a:rPr lang="ru-RU" b="1" i="1" u="sng" dirty="0"/>
              <a:t>черепах</a:t>
            </a:r>
            <a:r>
              <a:rPr lang="ru-RU" b="1" i="1" dirty="0"/>
              <a:t> и различных </a:t>
            </a:r>
            <a:r>
              <a:rPr lang="ru-RU" b="1" i="1" u="sng" dirty="0"/>
              <a:t>членистоногих</a:t>
            </a:r>
            <a:r>
              <a:rPr lang="ru-RU" b="1" i="1" dirty="0"/>
              <a:t>. Так же как нажим — базовая составляющая для любого движения, точка — это </a:t>
            </a:r>
            <a:r>
              <a:rPr lang="ru-RU" b="1" i="1" u="sng" dirty="0"/>
              <a:t>базис</a:t>
            </a:r>
            <a:r>
              <a:rPr lang="ru-RU" b="1" i="1" dirty="0"/>
              <a:t> для любого мазка. </a:t>
            </a:r>
          </a:p>
        </p:txBody>
      </p:sp>
      <p:pic>
        <p:nvPicPr>
          <p:cNvPr id="6146" name="Picture 2" descr="http://usinart.ru/wp-content/uploads/2011/08/pic3_picear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5" t="5720" r="3120" b="4491"/>
          <a:stretch/>
        </p:blipFill>
        <p:spPr bwMode="auto">
          <a:xfrm>
            <a:off x="467544" y="1988840"/>
            <a:ext cx="35933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8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datestudio.by/media/k2/items/cache/0b1ad7a7b79268a1f4558db78e09244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43000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c.pics.livejournal.com/u_sin_minsk/38251272/76235/76235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56" y="434382"/>
            <a:ext cx="4129727" cy="55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usinart.ru/wp-content/uploads/2013/02/mix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6" b="27251"/>
          <a:stretch/>
        </p:blipFill>
        <p:spPr bwMode="auto">
          <a:xfrm>
            <a:off x="251520" y="3356993"/>
            <a:ext cx="4300003" cy="30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5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9450" y="416227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Вода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939447"/>
            <a:ext cx="3600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движении  «бестелесно», бесконечно закручено, это самое долгое движение. Это вращение воронки, засасывающее внимание глубоко внутрь.</a:t>
            </a:r>
          </a:p>
          <a:p>
            <a:pPr algn="ctr"/>
            <a:endParaRPr lang="ru-RU" sz="2000" b="1" dirty="0"/>
          </a:p>
          <a:p>
            <a:pPr algn="ctr"/>
            <a:r>
              <a:rPr lang="ru-RU" b="1" i="1" dirty="0"/>
              <a:t>При его помощи можно рисовать закрученные </a:t>
            </a:r>
            <a:r>
              <a:rPr lang="ru-RU" b="1" i="1" u="sng" dirty="0"/>
              <a:t>стволы</a:t>
            </a:r>
            <a:r>
              <a:rPr lang="ru-RU" b="1" i="1" dirty="0"/>
              <a:t> </a:t>
            </a:r>
            <a:r>
              <a:rPr lang="ru-RU" b="1" i="1" dirty="0" err="1"/>
              <a:t>бонсаев</a:t>
            </a:r>
            <a:r>
              <a:rPr lang="ru-RU" b="1" i="1" dirty="0"/>
              <a:t>, розы и пионы, </a:t>
            </a:r>
            <a:r>
              <a:rPr lang="ru-RU" b="1" i="1" u="sng" dirty="0"/>
              <a:t>водоросли</a:t>
            </a:r>
            <a:r>
              <a:rPr lang="ru-RU" b="1" i="1" dirty="0"/>
              <a:t>, </a:t>
            </a:r>
            <a:r>
              <a:rPr lang="ru-RU" b="1" i="1" u="sng" dirty="0"/>
              <a:t>тела</a:t>
            </a:r>
            <a:r>
              <a:rPr lang="ru-RU" b="1" i="1" dirty="0"/>
              <a:t> и </a:t>
            </a:r>
            <a:r>
              <a:rPr lang="ru-RU" b="1" i="1" u="sng" dirty="0"/>
              <a:t>конечности</a:t>
            </a:r>
            <a:r>
              <a:rPr lang="ru-RU" b="1" i="1" dirty="0"/>
              <a:t> моллюсков и их </a:t>
            </a:r>
            <a:r>
              <a:rPr lang="ru-RU" b="1" i="1" u="sng" dirty="0"/>
              <a:t>ракушки</a:t>
            </a:r>
            <a:r>
              <a:rPr lang="ru-RU" b="1" i="1" dirty="0"/>
              <a:t>, </a:t>
            </a:r>
            <a:r>
              <a:rPr lang="ru-RU" b="1" i="1" u="sng" dirty="0"/>
              <a:t>лес</a:t>
            </a:r>
            <a:r>
              <a:rPr lang="ru-RU" b="1" i="1" dirty="0"/>
              <a:t> на дальнем плане пейзажа, в котором все детали сливаются воедино.</a:t>
            </a:r>
          </a:p>
        </p:txBody>
      </p:sp>
      <p:pic>
        <p:nvPicPr>
          <p:cNvPr id="5122" name="Picture 2" descr="http://usinart.ru/wp-content/uploads/2011/08/pic7_picwa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5887" r="4195" b="4323"/>
          <a:stretch/>
        </p:blipFill>
        <p:spPr bwMode="auto">
          <a:xfrm>
            <a:off x="525770" y="2204864"/>
            <a:ext cx="3445889" cy="3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5087" y="108103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Вода </a:t>
            </a:r>
            <a:r>
              <a:rPr lang="ru-RU" sz="1400" dirty="0"/>
              <a:t>– бесконечно закручена, это самое долгое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303498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emypaint.com/upload/portfolio/14-01-18/27e1234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9130" y="2751042"/>
            <a:ext cx="3313453" cy="45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sinart.ru/wp-content/uploads/2013/04/vo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88640"/>
            <a:ext cx="45478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3.bp.blogspot.com/-RXB3IUia47c/VBOexNvHjlI/AAAAAAAAAbk/Itqwi2AX6G4/s1600/Drag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240360" cy="42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8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5885" y="416227"/>
            <a:ext cx="169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Металл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88406" y="677837"/>
            <a:ext cx="3600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движении  это гибкость, утончение, постепенность. Мазок, образованный этим движением, имеет вытянутую форму, начинается точкой и заканчивается остриём, подобно игле,  или лезвию длинной сабли.</a:t>
            </a:r>
          </a:p>
          <a:p>
            <a:pPr algn="ctr"/>
            <a:endParaRPr lang="ru-RU" sz="2000" b="1" dirty="0"/>
          </a:p>
          <a:p>
            <a:pPr algn="ctr"/>
            <a:r>
              <a:rPr lang="ru-RU" b="1" i="1" dirty="0"/>
              <a:t> При помощи такого мазка рисуют </a:t>
            </a:r>
            <a:r>
              <a:rPr lang="ru-RU" b="1" i="1" u="sng" dirty="0"/>
              <a:t>траву</a:t>
            </a:r>
            <a:r>
              <a:rPr lang="ru-RU" b="1" i="1" dirty="0"/>
              <a:t>, </a:t>
            </a:r>
            <a:r>
              <a:rPr lang="ru-RU" b="1" i="1" u="sng" dirty="0"/>
              <a:t>листья</a:t>
            </a:r>
            <a:r>
              <a:rPr lang="ru-RU" b="1" i="1" dirty="0"/>
              <a:t> дикой орхидеи, различных </a:t>
            </a:r>
            <a:r>
              <a:rPr lang="ru-RU" b="1" i="1" u="sng" dirty="0"/>
              <a:t>змей</a:t>
            </a:r>
            <a:r>
              <a:rPr lang="ru-RU" b="1" i="1" dirty="0"/>
              <a:t>. Так же мазок металла очень подходит для отображения гладких </a:t>
            </a:r>
            <a:r>
              <a:rPr lang="ru-RU" b="1" i="1" u="sng" dirty="0"/>
              <a:t>поверхностей озёр </a:t>
            </a:r>
            <a:r>
              <a:rPr lang="ru-RU" b="1" i="1" dirty="0"/>
              <a:t>и </a:t>
            </a:r>
            <a:r>
              <a:rPr lang="ru-RU" b="1" i="1" u="sng" dirty="0"/>
              <a:t>речных камней.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60771"/>
            <a:ext cx="360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У металла так </a:t>
            </a:r>
            <a:r>
              <a:rPr lang="ru-RU" sz="1300" dirty="0"/>
              <a:t>же есть свой ритм, но он значительно более плавный, заключается в постепенном взаимном перетекании нажима в утончения. Работа мазком металла подобна движениям змеи.</a:t>
            </a:r>
          </a:p>
        </p:txBody>
      </p:sp>
      <p:pic>
        <p:nvPicPr>
          <p:cNvPr id="7170" name="Picture 2" descr="http://usinart.ru/wp-content/uploads/2011/08/pic5_picmet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4560" r="5974" b="4616"/>
          <a:stretch/>
        </p:blipFill>
        <p:spPr bwMode="auto">
          <a:xfrm>
            <a:off x="427596" y="2420888"/>
            <a:ext cx="3623096" cy="30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4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usinart.ru/wp-content/gallery/kasyanenko/orhidey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600400" cy="26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sinart.ru/wp-content/uploads/2012/05/CIMG09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16" y="476672"/>
            <a:ext cx="3920441" cy="5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sinart.ru/wp-content/gallery/zima/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592288" cy="34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4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9" y="260648"/>
            <a:ext cx="3360373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96" y="254517"/>
            <a:ext cx="2314389" cy="3085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4517"/>
            <a:ext cx="2314389" cy="3085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3" y="2905560"/>
            <a:ext cx="2768844" cy="3691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b="23680"/>
          <a:stretch/>
        </p:blipFill>
        <p:spPr>
          <a:xfrm>
            <a:off x="3267913" y="3573906"/>
            <a:ext cx="3447030" cy="2355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19" y="3577041"/>
            <a:ext cx="2044359" cy="27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01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илуэт-  изображение предмета, подражающее тени, производимой им на плоской поверхности при солнечном или огненном освещении, т. е. такое, в котором обозначается только очертание предмета, а он сам представляется однообразным черным пятном.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56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60840" cy="56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4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28" y="2136339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Ритм </a:t>
            </a:r>
            <a:r>
              <a:rPr lang="ru-RU" dirty="0"/>
              <a:t>может быть задан линиями, пятнами света и тени, пятнами цвета.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Проблема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Пятно, как средство выражения.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8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846" y="450693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Го-хуа</a:t>
            </a:r>
            <a:r>
              <a:rPr lang="ru-RU" sz="3200" dirty="0" smtClean="0"/>
              <a:t> </a:t>
            </a:r>
            <a:r>
              <a:rPr lang="ru-RU" sz="2800" dirty="0" smtClean="0"/>
              <a:t>- </a:t>
            </a:r>
            <a:r>
              <a:rPr lang="ru-RU" sz="2800" b="1" dirty="0" smtClean="0"/>
              <a:t>традиционная китайская живопись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535" y="124715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i="1" dirty="0" smtClean="0"/>
              <a:t>	Для того, </a:t>
            </a:r>
            <a:r>
              <a:rPr lang="ru-RU" i="1" dirty="0"/>
              <a:t>чтобы различать традиционную китайскую живопись от привнесённых в XIX-XX веках в эту страну западных художественных традиций, к ней стали применять термин </a:t>
            </a:r>
            <a:r>
              <a:rPr lang="ru-RU" i="1" dirty="0" err="1"/>
              <a:t>Го-хуа</a:t>
            </a:r>
            <a:r>
              <a:rPr lang="ru-RU" i="1" dirty="0"/>
              <a:t> (буквально, «живопись страны», или «Китайская живопись</a:t>
            </a:r>
            <a:r>
              <a:rPr lang="ru-RU" i="1" dirty="0" smtClean="0"/>
              <a:t>».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847" y="2636912"/>
            <a:ext cx="3928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Гун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-би</a:t>
            </a:r>
            <a:r>
              <a:rPr lang="ru-RU" dirty="0"/>
              <a:t> </a:t>
            </a:r>
            <a:r>
              <a:rPr lang="ru-RU" sz="2000" b="1" dirty="0" smtClean="0"/>
              <a:t>«</a:t>
            </a:r>
            <a:r>
              <a:rPr lang="ru-RU" sz="2000" b="1" dirty="0"/>
              <a:t>тщательная </a:t>
            </a:r>
            <a:r>
              <a:rPr lang="ru-RU" sz="2000" b="1" dirty="0" smtClean="0"/>
              <a:t>кисть»</a:t>
            </a:r>
          </a:p>
          <a:p>
            <a:r>
              <a:rPr lang="ru-RU" i="1" dirty="0"/>
              <a:t>Х</a:t>
            </a:r>
            <a:r>
              <a:rPr lang="ru-RU" i="1" dirty="0" smtClean="0"/>
              <a:t>удожник </a:t>
            </a:r>
            <a:r>
              <a:rPr lang="ru-RU" i="1" dirty="0"/>
              <a:t>тщательно прописывал все мельчайшие детали на </a:t>
            </a:r>
            <a:r>
              <a:rPr lang="ru-RU" i="1" dirty="0" smtClean="0"/>
              <a:t>полотне.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8655" y="2447483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Се-и</a:t>
            </a:r>
            <a:r>
              <a:rPr lang="ru-RU" dirty="0"/>
              <a:t> </a:t>
            </a:r>
            <a:r>
              <a:rPr lang="ru-RU" sz="2000" b="1" dirty="0" smtClean="0"/>
              <a:t>«</a:t>
            </a:r>
            <a:r>
              <a:rPr lang="ru-RU" sz="2000" b="1" dirty="0"/>
              <a:t>живопись идей</a:t>
            </a:r>
            <a:r>
              <a:rPr lang="ru-RU" sz="2000" b="1" dirty="0" smtClean="0"/>
              <a:t>»</a:t>
            </a:r>
          </a:p>
          <a:p>
            <a:pPr algn="r"/>
            <a:r>
              <a:rPr lang="ru-RU" i="1" dirty="0"/>
              <a:t>главными выразительными средствами становились линия и пятно, с помощью которых создавались самые общие контуры и очертания </a:t>
            </a:r>
            <a:r>
              <a:rPr lang="ru-RU" i="1" dirty="0" smtClean="0"/>
              <a:t>предметов.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626" y="4437112"/>
            <a:ext cx="82158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У-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син</a:t>
            </a:r>
            <a:r>
              <a:rPr lang="ru-RU" dirty="0" smtClean="0"/>
              <a:t> - это древняя восточная </a:t>
            </a:r>
            <a:r>
              <a:rPr lang="ru-RU" sz="2400" b="1" dirty="0" smtClean="0"/>
              <a:t>философия</a:t>
            </a:r>
            <a:r>
              <a:rPr lang="ru-RU" dirty="0" smtClean="0"/>
              <a:t>, китайская </a:t>
            </a:r>
            <a:r>
              <a:rPr lang="ru-RU" sz="2400" b="1" dirty="0" smtClean="0"/>
              <a:t>живопись</a:t>
            </a:r>
            <a:r>
              <a:rPr lang="ru-RU" dirty="0" smtClean="0"/>
              <a:t> и современная европейская </a:t>
            </a:r>
            <a:r>
              <a:rPr lang="ru-RU" sz="2400" b="1" dirty="0" err="1" smtClean="0"/>
              <a:t>арттерапия</a:t>
            </a:r>
            <a:r>
              <a:rPr lang="ru-RU" dirty="0" smtClean="0"/>
              <a:t>. </a:t>
            </a:r>
          </a:p>
          <a:p>
            <a:r>
              <a:rPr lang="ru-RU" i="1" dirty="0" smtClean="0"/>
              <a:t>Эта методика умеет снять страхи, тревожности, "освежить " голову.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160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ять первоэлементов У-Син: дерево, огонь, земля, металл, вод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546"/>
          <a:stretch/>
        </p:blipFill>
        <p:spPr bwMode="auto">
          <a:xfrm>
            <a:off x="2004047" y="1772816"/>
            <a:ext cx="4970458" cy="47339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103" y="18864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У-</a:t>
            </a:r>
            <a:r>
              <a:rPr lang="ru-RU" b="1" dirty="0" err="1">
                <a:solidFill>
                  <a:srgbClr val="C00000"/>
                </a:solidFill>
              </a:rPr>
              <a:t>Син</a:t>
            </a:r>
            <a:r>
              <a:rPr lang="ru-RU" b="1" dirty="0">
                <a:solidFill>
                  <a:srgbClr val="C00000"/>
                </a:solidFill>
              </a:rPr>
              <a:t> - это система 5-ти первоэлементов </a:t>
            </a:r>
            <a:r>
              <a:rPr lang="ru-RU" dirty="0" smtClean="0"/>
              <a:t>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дерево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, огонь, земля, металл, вода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31767" y="974714"/>
            <a:ext cx="83150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На ней основано всё мировоззрение древнего Китая. </a:t>
            </a:r>
          </a:p>
          <a:p>
            <a:pPr algn="ctr"/>
            <a:r>
              <a:rPr lang="ru-RU" sz="1400" dirty="0" smtClean="0"/>
              <a:t>Например на принципе у-</a:t>
            </a:r>
            <a:r>
              <a:rPr lang="ru-RU" sz="1400" dirty="0" err="1" smtClean="0"/>
              <a:t>син</a:t>
            </a:r>
            <a:r>
              <a:rPr lang="ru-RU" sz="1400" dirty="0" smtClean="0"/>
              <a:t> базируются: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0559" y="1586409"/>
            <a:ext cx="1864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Китайский </a:t>
            </a:r>
          </a:p>
          <a:p>
            <a:pPr algn="ctr"/>
            <a:r>
              <a:rPr lang="ru-RU" sz="2000" dirty="0" smtClean="0"/>
              <a:t>традиционный </a:t>
            </a:r>
          </a:p>
          <a:p>
            <a:pPr algn="ctr"/>
            <a:r>
              <a:rPr lang="ru-RU" sz="2000" dirty="0" smtClean="0"/>
              <a:t>календарь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3204" y="3504783"/>
            <a:ext cx="1399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Китайская </a:t>
            </a:r>
          </a:p>
          <a:p>
            <a:pPr algn="ctr"/>
            <a:r>
              <a:rPr lang="ru-RU" sz="2000" dirty="0" smtClean="0"/>
              <a:t>астрология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19106" y="5661247"/>
            <a:ext cx="1247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истема </a:t>
            </a:r>
          </a:p>
          <a:p>
            <a:pPr algn="ctr"/>
            <a:r>
              <a:rPr lang="ru-RU" sz="2000" dirty="0" smtClean="0"/>
              <a:t>Фен-</a:t>
            </a:r>
            <a:r>
              <a:rPr lang="ru-RU" sz="2000" dirty="0" err="1" smtClean="0"/>
              <a:t>Шуй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8647" y="5661248"/>
            <a:ext cx="1263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Телесные</a:t>
            </a:r>
          </a:p>
          <a:p>
            <a:pPr algn="ctr"/>
            <a:r>
              <a:rPr lang="ru-RU" sz="2000" dirty="0" smtClean="0"/>
              <a:t> практики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306" y="3504783"/>
            <a:ext cx="1253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Даосская </a:t>
            </a:r>
          </a:p>
          <a:p>
            <a:pPr algn="ctr"/>
            <a:r>
              <a:rPr lang="ru-RU" sz="2000" dirty="0" smtClean="0"/>
              <a:t>Йога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4103" y="1586409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Внутренний стиль </a:t>
            </a:r>
          </a:p>
          <a:p>
            <a:r>
              <a:rPr lang="ru-RU" sz="2000" i="1" dirty="0" smtClean="0"/>
              <a:t>ушу «</a:t>
            </a:r>
            <a:r>
              <a:rPr lang="ru-RU" sz="2000" i="1" dirty="0" err="1" smtClean="0"/>
              <a:t>Синъицюань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3538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2856"/>
            <a:ext cx="61206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живописи каждому из элементов соответствуют 5 определённых мазков, с помощью которых художник У-</a:t>
            </a:r>
            <a:r>
              <a:rPr lang="ru-RU" sz="2400" b="1" dirty="0" err="1" smtClean="0"/>
              <a:t>Син</a:t>
            </a:r>
            <a:r>
              <a:rPr lang="ru-RU" sz="2400" b="1" dirty="0" smtClean="0"/>
              <a:t> пишет свои картины.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652147"/>
            <a:ext cx="367240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Форма мазка может быть разной, в большинстве случаев это линия, которая имеет точку в начале и точку на конце, очень похожа на базовые линии китайской каллиграфии — горизонталь, вертикаль и различные коленца.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b="1" i="1" dirty="0"/>
              <a:t>Наиболее характерный сюжет, рисуемый таким мазком является </a:t>
            </a:r>
            <a:r>
              <a:rPr lang="ru-RU" b="1" i="1" u="sng" dirty="0"/>
              <a:t>бамбук</a:t>
            </a:r>
            <a:r>
              <a:rPr lang="ru-RU" b="1" i="1" dirty="0"/>
              <a:t>. Но так же таким мазком очень хорошо рисовать любые </a:t>
            </a:r>
            <a:r>
              <a:rPr lang="ru-RU" b="1" i="1" u="sng" dirty="0"/>
              <a:t>деревья</a:t>
            </a:r>
            <a:r>
              <a:rPr lang="ru-RU" b="1" i="1" dirty="0"/>
              <a:t> и любых </a:t>
            </a:r>
            <a:r>
              <a:rPr lang="ru-RU" b="1" i="1" u="sng" dirty="0"/>
              <a:t>млекопитающих</a:t>
            </a:r>
            <a:r>
              <a:rPr lang="ru-RU" b="1" i="1" dirty="0"/>
              <a:t>. Впрочем, иногда движением «дерево» можно передать энергию </a:t>
            </a:r>
            <a:r>
              <a:rPr lang="ru-RU" b="1" i="1" u="sng" dirty="0"/>
              <a:t>горы</a:t>
            </a:r>
            <a:r>
              <a:rPr lang="ru-RU" b="1" i="1" dirty="0"/>
              <a:t> или </a:t>
            </a:r>
            <a:r>
              <a:rPr lang="ru-RU" b="1" i="1" u="sng" dirty="0"/>
              <a:t>камня</a:t>
            </a:r>
            <a:r>
              <a:rPr lang="ru-RU" b="1" i="1" dirty="0"/>
              <a:t>.</a:t>
            </a:r>
          </a:p>
        </p:txBody>
      </p:sp>
      <p:pic>
        <p:nvPicPr>
          <p:cNvPr id="3074" name="Picture 2" descr="http://usinart.ru/wp-content/uploads/2011/08/pic4_picwoo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8661" r="4275" b="5085"/>
          <a:stretch/>
        </p:blipFill>
        <p:spPr bwMode="auto">
          <a:xfrm>
            <a:off x="395536" y="2852936"/>
            <a:ext cx="3699319" cy="31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5885" y="416227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ерево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60110"/>
            <a:ext cx="3600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  «</a:t>
            </a:r>
            <a:r>
              <a:rPr lang="ru-RU" sz="1300" dirty="0"/>
              <a:t>Дерево» в движении проявляет себя через качества прямоты стремительности. Внешне движение похоже на стремительный и мощный удар. Движение «дерево» всей своей сущностью передаёт ощущение роста, прорастания, пробивания. Чтобы рост был удачным, он должен быть ритмичным. Так что непременным атрибутом этого движения является чёткий и бодрый ритм.</a:t>
            </a:r>
          </a:p>
        </p:txBody>
      </p:sp>
    </p:spTree>
    <p:extLst>
      <p:ext uri="{BB962C8B-B14F-4D97-AF65-F5344CB8AC3E}">
        <p14:creationId xmlns:p14="http://schemas.microsoft.com/office/powerpoint/2010/main" val="41411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zen_doc/1590748/pub_5d8f337343fdc000ac35bb74_5d8faebb3642b600ad3281c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8808913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4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536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2021-03-30T18:11:29Z</dcterms:created>
  <dcterms:modified xsi:type="dcterms:W3CDTF">2024-04-08T19:19:51Z</dcterms:modified>
</cp:coreProperties>
</file>