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57" r:id="rId3"/>
    <p:sldId id="282" r:id="rId4"/>
    <p:sldId id="283" r:id="rId5"/>
    <p:sldId id="284" r:id="rId6"/>
    <p:sldId id="287" r:id="rId7"/>
    <p:sldId id="288" r:id="rId8"/>
    <p:sldId id="285" r:id="rId9"/>
    <p:sldId id="259" r:id="rId10"/>
    <p:sldId id="291" r:id="rId11"/>
    <p:sldId id="293" r:id="rId12"/>
    <p:sldId id="260" r:id="rId13"/>
    <p:sldId id="261" r:id="rId14"/>
    <p:sldId id="262" r:id="rId15"/>
    <p:sldId id="263" r:id="rId16"/>
    <p:sldId id="264" r:id="rId17"/>
    <p:sldId id="265" r:id="rId18"/>
    <p:sldId id="292" r:id="rId19"/>
    <p:sldId id="294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E78B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7872A2-6A47-4270-820E-7FBEEB0A4C17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3E0D08-A730-44AA-92D8-C24EA77500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984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E0D08-A730-44AA-92D8-C24EA77500B6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29F1B-B2DA-446B-94AB-82C904E77F7E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95C36F7-CFD6-4CE7-9C65-DCAFC10B52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29F1B-B2DA-446B-94AB-82C904E77F7E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C36F7-CFD6-4CE7-9C65-DCAFC10B52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29F1B-B2DA-446B-94AB-82C904E77F7E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C36F7-CFD6-4CE7-9C65-DCAFC10B52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29F1B-B2DA-446B-94AB-82C904E77F7E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95C36F7-CFD6-4CE7-9C65-DCAFC10B52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29F1B-B2DA-446B-94AB-82C904E77F7E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C36F7-CFD6-4CE7-9C65-DCAFC10B52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29F1B-B2DA-446B-94AB-82C904E77F7E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C36F7-CFD6-4CE7-9C65-DCAFC10B52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29F1B-B2DA-446B-94AB-82C904E77F7E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95C36F7-CFD6-4CE7-9C65-DCAFC10B52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29F1B-B2DA-446B-94AB-82C904E77F7E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C36F7-CFD6-4CE7-9C65-DCAFC10B52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29F1B-B2DA-446B-94AB-82C904E77F7E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C36F7-CFD6-4CE7-9C65-DCAFC10B52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29F1B-B2DA-446B-94AB-82C904E77F7E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C36F7-CFD6-4CE7-9C65-DCAFC10B52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29F1B-B2DA-446B-94AB-82C904E77F7E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C36F7-CFD6-4CE7-9C65-DCAFC10B52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8C29F1B-B2DA-446B-94AB-82C904E77F7E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95C36F7-CFD6-4CE7-9C65-DCAFC10B52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edg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85852" y="785794"/>
            <a:ext cx="6715172" cy="1000132"/>
          </a:xfrm>
        </p:spPr>
        <p:txBody>
          <a:bodyPr>
            <a:prstTxWarp prst="textCircle">
              <a:avLst/>
            </a:prstTxWarp>
            <a:noAutofit/>
          </a:bodyPr>
          <a:lstStyle/>
          <a:p>
            <a:r>
              <a:rPr lang="ru-RU" sz="5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Числа вокруг нас</a:t>
            </a:r>
            <a:endParaRPr lang="ru-RU" sz="5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2"/>
          </p:nvPr>
        </p:nvSpPr>
        <p:spPr>
          <a:xfrm flipH="1">
            <a:off x="5929320" y="2214554"/>
            <a:ext cx="2928957" cy="435771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Работу подготовили:</a:t>
            </a:r>
          </a:p>
          <a:p>
            <a:r>
              <a:rPr lang="ru-RU" sz="20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учащиеся 2 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класса МБОУ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Орменская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СОШ имени поэта Н.Н.Денисова</a:t>
            </a:r>
          </a:p>
          <a:p>
            <a:endParaRPr lang="ru-RU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  <a:p>
            <a:endParaRPr lang="ru-RU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Руководитель: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Гридасова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Валентина</a:t>
            </a:r>
          </a:p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Васильевна</a:t>
            </a:r>
          </a:p>
        </p:txBody>
      </p:sp>
      <p:pic>
        <p:nvPicPr>
          <p:cNvPr id="9" name="Содержимое 8" descr="number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285720" y="1785926"/>
            <a:ext cx="5397502" cy="4048126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Два конца, два кольца, посередине гвоздик . Два коня у меня, два коня. По реке они возят меня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8643998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64447" y="1643050"/>
            <a:ext cx="621510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/>
              <a:t>МАТЕРИАЛ  </a:t>
            </a:r>
          </a:p>
          <a:p>
            <a:pPr algn="ctr"/>
            <a:r>
              <a:rPr lang="ru-RU" sz="6600" b="1" dirty="0" smtClean="0"/>
              <a:t>ИЗ </a:t>
            </a:r>
          </a:p>
          <a:p>
            <a:pPr algn="ctr"/>
            <a:r>
              <a:rPr lang="ru-RU" sz="6600" b="1" dirty="0" smtClean="0"/>
              <a:t>ИНТЕРНЕТА</a:t>
            </a:r>
            <a:endParaRPr lang="ru-RU" sz="6600" b="1" dirty="0"/>
          </a:p>
        </p:txBody>
      </p:sp>
    </p:spTree>
  </p:cSld>
  <p:clrMapOvr>
    <a:masterClrMapping/>
  </p:clrMapOvr>
  <p:transition spd="slow"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  <a:latin typeface="Arial Black" pitchFamily="34" charset="0"/>
              </a:rPr>
              <a:t>В пословицах.</a:t>
            </a:r>
            <a:endParaRPr lang="ru-RU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57167"/>
            <a:ext cx="4040188" cy="135732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Один в поле – не воин.</a:t>
            </a:r>
            <a:endParaRPr lang="ru-RU" sz="36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1404928"/>
          </a:xfrm>
        </p:spPr>
        <p:txBody>
          <a:bodyPr>
            <a:noAutofit/>
          </a:bodyPr>
          <a:lstStyle/>
          <a:p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Два </a:t>
            </a:r>
            <a:r>
              <a:rPr lang="ru-RU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друга – мороз да </a:t>
            </a:r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вьюга.</a:t>
            </a:r>
            <a:endParaRPr lang="ru-RU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7" name="Содержимое 6" descr="ef1a0304edba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071538" y="2285992"/>
            <a:ext cx="2857520" cy="3227382"/>
          </a:xfrm>
        </p:spPr>
      </p:pic>
      <p:pic>
        <p:nvPicPr>
          <p:cNvPr id="8" name="Содержимое 7" descr="1bb82006dc76aaecfd1fe2ec0f4e.jpe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4854575" y="2643182"/>
            <a:ext cx="4289425" cy="3595968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214290"/>
            <a:ext cx="4040188" cy="2143140"/>
          </a:xfrm>
        </p:spPr>
        <p:txBody>
          <a:bodyPr>
            <a:noAutofit/>
          </a:bodyPr>
          <a:lstStyle/>
          <a:p>
            <a:pPr algn="ctr"/>
            <a:r>
              <a:rPr lang="ru-RU" sz="4000" b="1" cap="none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Не узнай друга в три дня, узнай в три </a:t>
            </a:r>
            <a:r>
              <a:rPr lang="ru-RU" sz="4000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года. </a:t>
            </a:r>
            <a:endParaRPr lang="ru-RU" sz="4000" b="1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5025" y="214290"/>
            <a:ext cx="4041775" cy="1960585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Семь раз отмерь, один раз отрежь </a:t>
            </a:r>
            <a:r>
              <a:rPr lang="ru-RU" sz="36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.</a:t>
            </a:r>
            <a:endParaRPr lang="ru-RU" sz="36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7" name="Содержимое 6" descr="preview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357158" y="2857496"/>
            <a:ext cx="4291012" cy="3432810"/>
          </a:xfrm>
        </p:spPr>
      </p:pic>
      <p:pic>
        <p:nvPicPr>
          <p:cNvPr id="8" name="Содержимое 7" descr="0_16d92_2aeab1f8_XL.jpe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500694" y="2143116"/>
            <a:ext cx="2956322" cy="3941762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Берега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9" name="Содержимое 8" descr="1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905490" y="1571612"/>
            <a:ext cx="7309848" cy="4568655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C0099"/>
                </a:solidFill>
                <a:latin typeface="Arial Black" pitchFamily="34" charset="0"/>
              </a:rPr>
              <a:t>Светофор</a:t>
            </a:r>
            <a:endParaRPr lang="ru-RU" dirty="0">
              <a:solidFill>
                <a:srgbClr val="CC0099"/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88cc89cf8dda41a0-large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148943" y="1554163"/>
            <a:ext cx="2998514" cy="4525962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Стол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stol_stella2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385219" y="1554163"/>
            <a:ext cx="4525962" cy="4525962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Перчатки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3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357422" y="1357298"/>
            <a:ext cx="4375127" cy="5795250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НАБЛЮДЕНИЕ</a:t>
            </a:r>
            <a:endParaRPr lang="ru-RU" b="1" dirty="0"/>
          </a:p>
        </p:txBody>
      </p:sp>
      <p:pic>
        <p:nvPicPr>
          <p:cNvPr id="1026" name="Picture 2" descr="E:\DCIM\100OLYMP\P20602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149876">
            <a:off x="500035" y="1357299"/>
            <a:ext cx="3357586" cy="2643205"/>
          </a:xfrm>
          <a:prstGeom prst="rect">
            <a:avLst/>
          </a:prstGeom>
          <a:noFill/>
        </p:spPr>
      </p:pic>
      <p:pic>
        <p:nvPicPr>
          <p:cNvPr id="1027" name="Picture 3" descr="E:\DCIM\100OLYMP\P20602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58367">
            <a:off x="4214810" y="1285861"/>
            <a:ext cx="3857652" cy="3071833"/>
          </a:xfrm>
          <a:prstGeom prst="rect">
            <a:avLst/>
          </a:prstGeom>
          <a:noFill/>
        </p:spPr>
      </p:pic>
      <p:pic>
        <p:nvPicPr>
          <p:cNvPr id="1028" name="Picture 4" descr="E:\DCIM\100OLYMP\P20602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929066"/>
            <a:ext cx="3643338" cy="2714644"/>
          </a:xfrm>
          <a:prstGeom prst="rect">
            <a:avLst/>
          </a:prstGeom>
          <a:noFill/>
        </p:spPr>
      </p:pic>
      <p:pic>
        <p:nvPicPr>
          <p:cNvPr id="1029" name="Picture 5" descr="E:\DCIM\100OLYMP\P206027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4000504"/>
            <a:ext cx="3500462" cy="264320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DCIM\100OLYMP\P206028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00042"/>
            <a:ext cx="3143271" cy="3071834"/>
          </a:xfrm>
          <a:prstGeom prst="rect">
            <a:avLst/>
          </a:prstGeom>
          <a:noFill/>
        </p:spPr>
      </p:pic>
      <p:pic>
        <p:nvPicPr>
          <p:cNvPr id="1027" name="Picture 3" descr="E:\DCIM\100OLYMP\P20602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608888">
            <a:off x="5033999" y="575261"/>
            <a:ext cx="3725274" cy="31317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Это мы</a:t>
            </a:r>
            <a:endParaRPr lang="ru-RU" dirty="0"/>
          </a:p>
        </p:txBody>
      </p:sp>
      <p:pic>
        <p:nvPicPr>
          <p:cNvPr id="1026" name="Picture 2" descr="E:\DCIM\100OLYMP\P20202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B050"/>
                </a:solidFill>
                <a:latin typeface="Arial Black" pitchFamily="34" charset="0"/>
              </a:rPr>
              <a:t>В играх.</a:t>
            </a:r>
            <a:endParaRPr lang="ru-RU" sz="40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57200" y="214291"/>
            <a:ext cx="4040188" cy="1428760"/>
          </a:xfrm>
        </p:spPr>
        <p:txBody>
          <a:bodyPr>
            <a:normAutofit/>
          </a:bodyPr>
          <a:lstStyle/>
          <a:p>
            <a:r>
              <a:rPr lang="ru-RU" sz="3200" dirty="0"/>
              <a:t>«На одной ножке»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half" idx="3"/>
          </p:nvPr>
        </p:nvSpPr>
        <p:spPr>
          <a:xfrm>
            <a:off x="4645025" y="857232"/>
            <a:ext cx="4041775" cy="1785950"/>
          </a:xfrm>
        </p:spPr>
        <p:txBody>
          <a:bodyPr>
            <a:normAutofit/>
          </a:bodyPr>
          <a:lstStyle/>
          <a:p>
            <a:r>
              <a:rPr lang="ru-RU" sz="3200" dirty="0"/>
              <a:t>«Третий лишний» </a:t>
            </a:r>
          </a:p>
        </p:txBody>
      </p:sp>
      <p:pic>
        <p:nvPicPr>
          <p:cNvPr id="1026" name="Picture 2" descr="E:\DCIM\100OLYMP\P206028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988" y="1677789"/>
            <a:ext cx="4291012" cy="3218259"/>
          </a:xfrm>
          <a:prstGeom prst="rect">
            <a:avLst/>
          </a:prstGeom>
          <a:noFill/>
        </p:spPr>
      </p:pic>
      <p:pic>
        <p:nvPicPr>
          <p:cNvPr id="1027" name="Picture 3" descr="E:\DCIM\100OLYMP\P206028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428868"/>
            <a:ext cx="4289425" cy="30003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85729"/>
            <a:ext cx="4040188" cy="785817"/>
          </a:xfrm>
        </p:spPr>
        <p:txBody>
          <a:bodyPr>
            <a:normAutofit/>
          </a:bodyPr>
          <a:lstStyle/>
          <a:p>
            <a:r>
              <a:rPr lang="ru-RU" sz="2800" b="1" cap="none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«Вдвоём одну верёвку» </a:t>
            </a:r>
          </a:p>
        </p:txBody>
      </p:sp>
      <p:pic>
        <p:nvPicPr>
          <p:cNvPr id="7" name="Содержимое 6" descr="IMG_3252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428596" y="1285860"/>
            <a:ext cx="4601380" cy="3451035"/>
          </a:xfrm>
        </p:spPr>
      </p:pic>
      <p:pic>
        <p:nvPicPr>
          <p:cNvPr id="8" name="Содержимое 7" descr="IMG_3283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4429124" y="3232545"/>
            <a:ext cx="4464074" cy="3348056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5025" y="1428736"/>
            <a:ext cx="4498975" cy="1357322"/>
          </a:xfrm>
        </p:spPr>
        <p:txBody>
          <a:bodyPr>
            <a:normAutofit/>
          </a:bodyPr>
          <a:lstStyle/>
          <a:p>
            <a:r>
              <a:rPr lang="ru-RU" sz="2800" b="1" cap="none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«Семеро одного не  ждут»</a:t>
            </a:r>
            <a:r>
              <a:rPr lang="ru-RU" b="1" cap="none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71538" y="285728"/>
            <a:ext cx="7215238" cy="798496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B050"/>
                </a:solidFill>
                <a:latin typeface="Arial Black" pitchFamily="34" charset="0"/>
              </a:rPr>
              <a:t>В физкультминутках.</a:t>
            </a:r>
            <a:endParaRPr lang="ru-RU" sz="36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2"/>
          </p:nvPr>
        </p:nvSpPr>
        <p:spPr>
          <a:xfrm>
            <a:off x="500034" y="1428736"/>
            <a:ext cx="3008313" cy="4691063"/>
          </a:xfrm>
        </p:spPr>
        <p:txBody>
          <a:bodyPr>
            <a:normAutofit fontScale="92500"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Чтоб совсем проснуться,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>Надо подтянуться. 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>Раз — подняться, подтянуться. 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>Два — согнуться, разогнуться.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>Три — в ладоши три хлопка, 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>Головою три кивка. 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>На четыре — руки шире, 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>Пять - руками помахать. 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>Шесть и семь — с улыбкой встать. 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>Восемь - можно день начать. </a:t>
            </a:r>
          </a:p>
          <a:p>
            <a:endParaRPr lang="ru-RU" dirty="0"/>
          </a:p>
        </p:txBody>
      </p:sp>
      <p:pic>
        <p:nvPicPr>
          <p:cNvPr id="10" name="Содержимое 9" descr="luchik-zaryadka73533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5143505" y="933426"/>
            <a:ext cx="3303644" cy="5924574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04800" y="5786454"/>
            <a:ext cx="8610600" cy="857256"/>
          </a:xfrm>
        </p:spPr>
        <p:txBody>
          <a:bodyPr>
            <a:normAutofit fontScale="90000"/>
          </a:bodyPr>
          <a:lstStyle/>
          <a:p>
            <a:pPr lvl="0"/>
            <a:r>
              <a:rPr lang="ru-RU" sz="3200" b="1" dirty="0">
                <a:solidFill>
                  <a:srgbClr val="00B050"/>
                </a:solidFill>
                <a:latin typeface="Arial Black" pitchFamily="34" charset="0"/>
              </a:rPr>
              <a:t>В стихотворениях с числами.</a:t>
            </a:r>
            <a:r>
              <a:rPr lang="ru-RU" sz="3200" dirty="0">
                <a:solidFill>
                  <a:srgbClr val="00B050"/>
                </a:solidFill>
                <a:latin typeface="Arial Black" pitchFamily="34" charset="0"/>
              </a:rPr>
              <a:t/>
            </a:r>
            <a:br>
              <a:rPr lang="ru-RU" sz="3200" dirty="0">
                <a:solidFill>
                  <a:srgbClr val="00B050"/>
                </a:solidFill>
                <a:latin typeface="Arial Black" pitchFamily="34" charset="0"/>
              </a:rPr>
            </a:br>
            <a:endParaRPr lang="ru-RU" sz="32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281444" y="214290"/>
            <a:ext cx="4290556" cy="1092222"/>
          </a:xfrm>
        </p:spPr>
        <p:txBody>
          <a:bodyPr>
            <a:normAutofit/>
          </a:bodyPr>
          <a:lstStyle/>
          <a:p>
            <a:r>
              <a:rPr lang="ru-RU" dirty="0"/>
              <a:t>Вот один, иль единица,</a:t>
            </a:r>
          </a:p>
          <a:p>
            <a:r>
              <a:rPr lang="ru-RU" dirty="0"/>
              <a:t>Очень тонкая, как </a:t>
            </a:r>
            <a:r>
              <a:rPr lang="ru-RU" dirty="0" smtClean="0"/>
              <a:t>спица.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3"/>
          </p:nvPr>
        </p:nvSpPr>
        <p:spPr>
          <a:xfrm>
            <a:off x="4645025" y="-214338"/>
            <a:ext cx="4041775" cy="2389213"/>
          </a:xfrm>
        </p:spPr>
        <p:txBody>
          <a:bodyPr>
            <a:normAutofit/>
          </a:bodyPr>
          <a:lstStyle/>
          <a:p>
            <a:r>
              <a:rPr lang="ru-RU" dirty="0"/>
              <a:t>А вот это цифра «два».</a:t>
            </a:r>
          </a:p>
          <a:p>
            <a:r>
              <a:rPr lang="ru-RU" dirty="0"/>
              <a:t>Полюбуйся, какова:</a:t>
            </a:r>
          </a:p>
          <a:p>
            <a:r>
              <a:rPr lang="ru-RU" dirty="0"/>
              <a:t>Выгибает двойка шею, </a:t>
            </a:r>
          </a:p>
          <a:p>
            <a:r>
              <a:rPr lang="ru-RU" dirty="0"/>
              <a:t>Волочится хвост за </a:t>
            </a:r>
            <a:r>
              <a:rPr lang="ru-RU" dirty="0" smtClean="0"/>
              <a:t>нею.</a:t>
            </a:r>
            <a:endParaRPr lang="ru-RU" dirty="0"/>
          </a:p>
        </p:txBody>
      </p:sp>
      <p:pic>
        <p:nvPicPr>
          <p:cNvPr id="13" name="Содержимое 12" descr="13947.gif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214414" y="1142984"/>
            <a:ext cx="2374850" cy="3941762"/>
          </a:xfrm>
        </p:spPr>
      </p:pic>
      <p:pic>
        <p:nvPicPr>
          <p:cNvPr id="14" name="Содержимое 13" descr="6754ac4d42ae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857884" y="1714488"/>
            <a:ext cx="2211082" cy="3941762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00034" y="714356"/>
            <a:ext cx="2965479" cy="5411807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Comic Sans MS" pitchFamily="66" charset="0"/>
              </a:rPr>
              <a:t>А вот это – посмотри,</a:t>
            </a:r>
          </a:p>
          <a:p>
            <a:r>
              <a:rPr lang="ru-RU" sz="2800" dirty="0">
                <a:latin typeface="Comic Sans MS" pitchFamily="66" charset="0"/>
              </a:rPr>
              <a:t>Выступает цифра 3.</a:t>
            </a:r>
          </a:p>
          <a:p>
            <a:r>
              <a:rPr lang="ru-RU" sz="2800" dirty="0">
                <a:latin typeface="Comic Sans MS" pitchFamily="66" charset="0"/>
              </a:rPr>
              <a:t>Тройка третий из значков –</a:t>
            </a:r>
          </a:p>
          <a:p>
            <a:r>
              <a:rPr lang="ru-RU" sz="2800" dirty="0">
                <a:latin typeface="Comic Sans MS" pitchFamily="66" charset="0"/>
              </a:rPr>
              <a:t>Состоит из трёх </a:t>
            </a:r>
            <a:r>
              <a:rPr lang="ru-RU" sz="2800" dirty="0" smtClean="0">
                <a:latin typeface="Comic Sans MS" pitchFamily="66" charset="0"/>
              </a:rPr>
              <a:t>крючков.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5" name="Содержимое 4" descr="artri.gif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3018680" y="437211"/>
            <a:ext cx="5768161" cy="5992185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214290"/>
            <a:ext cx="4040188" cy="1960585"/>
          </a:xfrm>
        </p:spPr>
        <p:txBody>
          <a:bodyPr>
            <a:normAutofit/>
          </a:bodyPr>
          <a:lstStyle/>
          <a:p>
            <a:r>
              <a:rPr lang="ru-RU" dirty="0"/>
              <a:t>За тремя идёт четыре, </a:t>
            </a:r>
          </a:p>
          <a:p>
            <a:r>
              <a:rPr lang="ru-RU" dirty="0"/>
              <a:t>Острый локоть </a:t>
            </a:r>
            <a:r>
              <a:rPr lang="ru-RU" dirty="0" err="1"/>
              <a:t>оттопыря</a:t>
            </a:r>
            <a:r>
              <a:rPr lang="ru-RU" dirty="0"/>
              <a:t>.</a:t>
            </a:r>
          </a:p>
          <a:p>
            <a:r>
              <a:rPr lang="ru-RU" dirty="0"/>
              <a:t>Смотри, четыре – это стул, </a:t>
            </a:r>
          </a:p>
          <a:p>
            <a:r>
              <a:rPr lang="ru-RU" dirty="0"/>
              <a:t>Который я </a:t>
            </a:r>
            <a:r>
              <a:rPr lang="ru-RU" dirty="0" smtClean="0"/>
              <a:t>перевернул.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3"/>
          </p:nvPr>
        </p:nvSpPr>
        <p:spPr>
          <a:xfrm>
            <a:off x="4645025" y="285728"/>
            <a:ext cx="4041775" cy="1889147"/>
          </a:xfrm>
        </p:spPr>
        <p:txBody>
          <a:bodyPr>
            <a:normAutofit/>
          </a:bodyPr>
          <a:lstStyle/>
          <a:p>
            <a:r>
              <a:rPr lang="ru-RU" dirty="0"/>
              <a:t>На бумаге цифра 5.</a:t>
            </a:r>
          </a:p>
          <a:p>
            <a:r>
              <a:rPr lang="ru-RU" dirty="0"/>
              <a:t>Ручку вправо протянула,</a:t>
            </a:r>
          </a:p>
          <a:p>
            <a:r>
              <a:rPr lang="ru-RU" dirty="0"/>
              <a:t>Ножку круто изогнула.</a:t>
            </a:r>
          </a:p>
          <a:p>
            <a:r>
              <a:rPr lang="ru-RU" dirty="0"/>
              <a:t>Рады мы её принять</a:t>
            </a:r>
          </a:p>
        </p:txBody>
      </p:sp>
      <p:pic>
        <p:nvPicPr>
          <p:cNvPr id="13" name="Содержимое 12" descr="26271e172b2b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428596" y="2285992"/>
            <a:ext cx="2907049" cy="3941762"/>
          </a:xfrm>
        </p:spPr>
      </p:pic>
      <p:pic>
        <p:nvPicPr>
          <p:cNvPr id="14" name="Содержимое 13" descr="88cbcb08f9ab03f0-original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4181431" y="2285993"/>
            <a:ext cx="4505369" cy="3381140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00B050"/>
                </a:solidFill>
                <a:latin typeface="Arial Black" pitchFamily="34" charset="0"/>
              </a:rPr>
              <a:t>В стихотворениях из </a:t>
            </a:r>
            <a:r>
              <a:rPr lang="ru-RU" sz="3600" dirty="0" smtClean="0">
                <a:solidFill>
                  <a:srgbClr val="00B050"/>
                </a:solidFill>
                <a:latin typeface="Arial Black" pitchFamily="34" charset="0"/>
              </a:rPr>
              <a:t>чисел.</a:t>
            </a:r>
            <a:endParaRPr lang="ru-RU" sz="36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928670"/>
            <a:ext cx="4040188" cy="2428892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2 15 42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42 15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37 08 5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20 20 20!</a:t>
            </a:r>
          </a:p>
          <a:p>
            <a:pPr algn="ctr"/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786314" y="1000108"/>
            <a:ext cx="4041775" cy="2214578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511 16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5 20 337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712  19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2000047.</a:t>
            </a:r>
          </a:p>
          <a:p>
            <a:pPr algn="ctr"/>
            <a:endParaRPr lang="ru-RU" dirty="0"/>
          </a:p>
        </p:txBody>
      </p:sp>
      <p:pic>
        <p:nvPicPr>
          <p:cNvPr id="7" name="Содержимое 6" descr="1964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285720" y="3143248"/>
            <a:ext cx="4291012" cy="3426105"/>
          </a:xfrm>
        </p:spPr>
      </p:pic>
      <p:pic>
        <p:nvPicPr>
          <p:cNvPr id="8" name="Содержимое 7" descr="1936919000bbcd5e14bc04554948980e799be9ed52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429256" y="2938676"/>
            <a:ext cx="3479923" cy="3574830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143000"/>
          </a:xfrm>
        </p:spPr>
        <p:txBody>
          <a:bodyPr>
            <a:noAutofit/>
          </a:bodyPr>
          <a:lstStyle/>
          <a:p>
            <a:r>
              <a:rPr lang="ru-RU" sz="1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мы </a:t>
            </a:r>
            <a:r>
              <a:rPr lang="ru-RU" sz="1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провели наблюдение </a:t>
            </a:r>
            <a:r>
              <a:rPr lang="ru-RU" sz="1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в </a:t>
            </a:r>
            <a:r>
              <a:rPr lang="ru-RU" sz="1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нашей деревне </a:t>
            </a:r>
            <a:r>
              <a:rPr lang="ru-RU" sz="18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Орменке</a:t>
            </a:r>
            <a:r>
              <a:rPr lang="ru-RU" sz="1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ru-RU" sz="18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и выяснили, что числа можно увидеть:</a:t>
            </a:r>
            <a:br>
              <a:rPr lang="ru-RU" sz="18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8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в номерах наших домов, подъездов, этажей, </a:t>
            </a:r>
            <a:r>
              <a:rPr lang="ru-RU" sz="1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квартир.</a:t>
            </a:r>
            <a:r>
              <a:rPr lang="ru-RU" sz="20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0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20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Содержимое 9" descr="IMG_3107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285720" y="1285860"/>
            <a:ext cx="4038600" cy="3028950"/>
          </a:xfrm>
        </p:spPr>
      </p:pic>
      <p:pic>
        <p:nvPicPr>
          <p:cNvPr id="11" name="Содержимое 10" descr="IMG_3130.jpg"/>
          <p:cNvPicPr>
            <a:picLocks noGrp="1" noChangeAspect="1"/>
          </p:cNvPicPr>
          <p:nvPr>
            <p:ph sz="half" idx="2"/>
          </p:nvPr>
        </p:nvPicPr>
        <p:blipFill>
          <a:blip r:embed="rId4" cstate="screen"/>
          <a:stretch>
            <a:fillRect/>
          </a:stretch>
        </p:blipFill>
        <p:spPr>
          <a:xfrm>
            <a:off x="4857752" y="1285860"/>
            <a:ext cx="4038600" cy="3028950"/>
          </a:xfrm>
        </p:spPr>
      </p:pic>
      <p:pic>
        <p:nvPicPr>
          <p:cNvPr id="12" name="Рисунок 11" descr="IMG_3133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85720" y="3750446"/>
            <a:ext cx="4143404" cy="3107554"/>
          </a:xfrm>
          <a:prstGeom prst="rect">
            <a:avLst/>
          </a:prstGeom>
        </p:spPr>
      </p:pic>
      <p:pic>
        <p:nvPicPr>
          <p:cNvPr id="13" name="Рисунок 12" descr="IMG_3132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667251" y="3643314"/>
            <a:ext cx="4286248" cy="3214686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0" y="285729"/>
            <a:ext cx="10144164" cy="64294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142844" y="1"/>
            <a:ext cx="9215502" cy="857231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E78BD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В </a:t>
            </a:r>
            <a:r>
              <a:rPr lang="ru-RU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E78BD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режиме работы магазинов, аптек, почты и др</a:t>
            </a:r>
            <a:r>
              <a:rPr lang="ru-RU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10" name="Содержимое 9" descr="IMG_3129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0" y="1214422"/>
            <a:ext cx="5135571" cy="3851678"/>
          </a:xfrm>
        </p:spPr>
      </p:pic>
      <p:pic>
        <p:nvPicPr>
          <p:cNvPr id="11" name="Содержимое 10" descr="IMG_3110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4286248" y="2285992"/>
            <a:ext cx="4541841" cy="4360340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357166"/>
            <a:ext cx="4040188" cy="64294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В </a:t>
            </a:r>
            <a:r>
              <a:rPr lang="ru-RU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названиях магазина, </a:t>
            </a:r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аптеки.</a:t>
            </a:r>
            <a:endParaRPr lang="ru-RU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0" y="0"/>
            <a:ext cx="4041775" cy="1071545"/>
          </a:xfrm>
        </p:spPr>
        <p:txBody>
          <a:bodyPr>
            <a:noAutofit/>
          </a:bodyPr>
          <a:lstStyle/>
          <a:p>
            <a:pPr lvl="1" algn="ctr"/>
            <a:r>
              <a:rPr lang="ru-RU" sz="36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В </a:t>
            </a:r>
            <a:r>
              <a:rPr lang="ru-RU" sz="36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номерах </a:t>
            </a:r>
            <a:r>
              <a:rPr lang="ru-RU" sz="36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телефонов.</a:t>
            </a:r>
            <a:endParaRPr lang="ru-RU" sz="36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7" name="Содержимое 6" descr="IMG_3114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357158" y="1428736"/>
            <a:ext cx="4601380" cy="2857520"/>
          </a:xfrm>
        </p:spPr>
      </p:pic>
      <p:pic>
        <p:nvPicPr>
          <p:cNvPr id="8" name="Содержимое 7" descr="IMG_3127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1970074" y="3857629"/>
            <a:ext cx="4000496" cy="3000372"/>
          </a:xfrm>
        </p:spPr>
      </p:pic>
      <p:pic>
        <p:nvPicPr>
          <p:cNvPr id="9" name="Рисунок 8" descr="IMG_311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5715007" y="1428735"/>
            <a:ext cx="3000396" cy="4000527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/>
              <a:t>Цель проекта: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400" i="1" dirty="0" smtClean="0"/>
              <a:t>  Узнать о роли чисел </a:t>
            </a:r>
          </a:p>
          <a:p>
            <a:pPr>
              <a:buNone/>
            </a:pPr>
            <a:r>
              <a:rPr lang="ru-RU" sz="4400" i="1" dirty="0" smtClean="0"/>
              <a:t>в нашей жизни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0"/>
            <a:ext cx="4040188" cy="928669"/>
          </a:xfrm>
        </p:spPr>
        <p:txBody>
          <a:bodyPr>
            <a:normAutofit fontScale="92500" lnSpcReduction="10000"/>
          </a:bodyPr>
          <a:lstStyle/>
          <a:p>
            <a:pPr algn="ctr"/>
            <a:endParaRPr lang="ru-RU" dirty="0" smtClean="0"/>
          </a:p>
          <a:p>
            <a:pPr algn="ctr"/>
            <a:r>
              <a:rPr lang="ru-RU" sz="3500" dirty="0"/>
              <a:t>Н</a:t>
            </a:r>
            <a:r>
              <a:rPr lang="ru-RU" sz="3500" dirty="0" smtClean="0"/>
              <a:t>а часах</a:t>
            </a:r>
            <a:endParaRPr lang="ru-RU" sz="35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5025" y="1"/>
            <a:ext cx="4041775" cy="1142984"/>
          </a:xfrm>
        </p:spPr>
        <p:txBody>
          <a:bodyPr>
            <a:normAutofit fontScale="92500"/>
          </a:bodyPr>
          <a:lstStyle/>
          <a:p>
            <a:pPr algn="ctr"/>
            <a:r>
              <a:rPr lang="ru-RU" sz="3200" dirty="0" smtClean="0"/>
              <a:t>На </a:t>
            </a:r>
            <a:r>
              <a:rPr lang="ru-RU" sz="3200" dirty="0"/>
              <a:t>денежных купюрах и </a:t>
            </a:r>
            <a:r>
              <a:rPr lang="ru-RU" sz="3200" dirty="0" smtClean="0"/>
              <a:t>монетах</a:t>
            </a:r>
            <a:endParaRPr lang="ru-RU" sz="3200" dirty="0"/>
          </a:p>
        </p:txBody>
      </p:sp>
      <p:pic>
        <p:nvPicPr>
          <p:cNvPr id="7" name="Содержимое 6" descr="IMG_3118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457200" y="1500174"/>
            <a:ext cx="4040188" cy="2428891"/>
          </a:xfrm>
        </p:spPr>
      </p:pic>
      <p:pic>
        <p:nvPicPr>
          <p:cNvPr id="8" name="Содержимое 7" descr="20101130182818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2071670" y="3826669"/>
            <a:ext cx="4041775" cy="3031331"/>
          </a:xfrm>
        </p:spPr>
      </p:pic>
      <p:pic>
        <p:nvPicPr>
          <p:cNvPr id="9" name="Рисунок 8" descr="2689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929190" y="1571612"/>
            <a:ext cx="4214810" cy="3093629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0"/>
            <a:ext cx="4040188" cy="714356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sz="2800" dirty="0" smtClean="0"/>
              <a:t>На </a:t>
            </a:r>
            <a:r>
              <a:rPr lang="ru-RU" sz="2800" dirty="0"/>
              <a:t>пультах,  </a:t>
            </a:r>
            <a:r>
              <a:rPr lang="ru-RU" sz="2800" dirty="0" smtClean="0"/>
              <a:t>клавиатуре</a:t>
            </a:r>
            <a:endParaRPr lang="ru-RU" sz="2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5025" y="1"/>
            <a:ext cx="4041775" cy="714356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sz="2800" dirty="0" smtClean="0"/>
              <a:t>На </a:t>
            </a:r>
            <a:r>
              <a:rPr lang="ru-RU" sz="2800" dirty="0"/>
              <a:t>ценниках в </a:t>
            </a:r>
            <a:r>
              <a:rPr lang="ru-RU" sz="2800" dirty="0" smtClean="0"/>
              <a:t>магазине</a:t>
            </a:r>
            <a:endParaRPr lang="ru-RU" sz="2800" dirty="0"/>
          </a:p>
        </p:txBody>
      </p:sp>
      <p:pic>
        <p:nvPicPr>
          <p:cNvPr id="7" name="Содержимое 6" descr="013_large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0" y="1071546"/>
            <a:ext cx="3549278" cy="3143272"/>
          </a:xfrm>
        </p:spPr>
      </p:pic>
      <p:pic>
        <p:nvPicPr>
          <p:cNvPr id="8" name="Содержимое 7" descr="146694_v01_b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0" y="4572008"/>
            <a:ext cx="4041775" cy="2061305"/>
          </a:xfrm>
        </p:spPr>
      </p:pic>
      <p:pic>
        <p:nvPicPr>
          <p:cNvPr id="10" name="Рисунок 9" descr="IMG_3126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857752" y="1071546"/>
            <a:ext cx="4286248" cy="3214686"/>
          </a:xfrm>
          <a:prstGeom prst="rect">
            <a:avLst/>
          </a:prstGeom>
        </p:spPr>
      </p:pic>
      <p:pic>
        <p:nvPicPr>
          <p:cNvPr id="9" name="Рисунок 8" descr="IMG_3120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929322" y="4000504"/>
            <a:ext cx="4095747" cy="3071810"/>
          </a:xfrm>
          <a:prstGeom prst="rect">
            <a:avLst/>
          </a:prstGeom>
        </p:spPr>
      </p:pic>
      <p:pic>
        <p:nvPicPr>
          <p:cNvPr id="11" name="Рисунок 10" descr="IMG_3125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571736" y="2928934"/>
            <a:ext cx="3809995" cy="2857496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57167"/>
            <a:ext cx="4040188" cy="642941"/>
          </a:xfrm>
        </p:spPr>
        <p:txBody>
          <a:bodyPr>
            <a:normAutofit fontScale="85000" lnSpcReduction="10000"/>
          </a:bodyPr>
          <a:lstStyle/>
          <a:p>
            <a:r>
              <a:rPr lang="ru-RU" sz="3200" dirty="0">
                <a:solidFill>
                  <a:srgbClr val="00B0F0"/>
                </a:solidFill>
              </a:rPr>
              <a:t>На дорожных </a:t>
            </a:r>
            <a:r>
              <a:rPr lang="ru-RU" sz="3200" dirty="0" smtClean="0">
                <a:solidFill>
                  <a:srgbClr val="00B0F0"/>
                </a:solidFill>
              </a:rPr>
              <a:t>знаках</a:t>
            </a:r>
            <a:endParaRPr lang="ru-RU" sz="3200" dirty="0">
              <a:solidFill>
                <a:srgbClr val="00B0F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5643570" y="642918"/>
            <a:ext cx="2971792" cy="2286016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00B0F0"/>
                </a:solidFill>
              </a:rPr>
              <a:t>В</a:t>
            </a:r>
            <a:r>
              <a:rPr lang="ru-RU" sz="3200" dirty="0" smtClean="0">
                <a:solidFill>
                  <a:srgbClr val="00B0F0"/>
                </a:solidFill>
              </a:rPr>
              <a:t> номерах машин.</a:t>
            </a:r>
          </a:p>
          <a:p>
            <a:endParaRPr lang="ru-RU" dirty="0"/>
          </a:p>
        </p:txBody>
      </p:sp>
      <p:pic>
        <p:nvPicPr>
          <p:cNvPr id="7" name="Содержимое 6" descr="IMG_3108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357158" y="1214422"/>
            <a:ext cx="5183196" cy="3887397"/>
          </a:xfrm>
        </p:spPr>
      </p:pic>
      <p:pic>
        <p:nvPicPr>
          <p:cNvPr id="10" name="Содержимое 9" descr="IMG_3129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4143372" y="2928934"/>
            <a:ext cx="4765678" cy="3574259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722313" y="3429000"/>
            <a:ext cx="7772400" cy="2928957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Выводы и предложения.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200" dirty="0">
                <a:solidFill>
                  <a:sysClr val="windowText" lastClr="000000"/>
                </a:solidFill>
              </a:rPr>
              <a:t>Из литературных источников мы узнали, где можно встретить числа.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200" dirty="0">
                <a:solidFill>
                  <a:sysClr val="windowText" lastClr="000000"/>
                </a:solidFill>
              </a:rPr>
              <a:t>С помощью наблюдения мы узнали, что числа помогают нам определить адрес дома, узнать время, цену, номера машин, телефонов, режим работы магазинов, аптек, почты.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>
                <a:solidFill>
                  <a:sysClr val="windowText" lastClr="000000"/>
                </a:solidFill>
              </a:rPr>
              <a:t>В результате нашей работы мы узнали,  как используются числа в нашей жизни. И поняли, что без знания математики обойтись </a:t>
            </a:r>
            <a:r>
              <a:rPr lang="ru-RU" sz="3200" dirty="0" smtClean="0">
                <a:solidFill>
                  <a:sysClr val="windowText" lastClr="000000"/>
                </a:solidFill>
              </a:rPr>
              <a:t>невозможно.</a:t>
            </a:r>
            <a:endParaRPr lang="ru-RU" sz="3200" dirty="0">
              <a:solidFill>
                <a:sysClr val="windowText" lastClr="000000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114412"/>
          </a:xfrm>
        </p:spPr>
        <p:txBody>
          <a:bodyPr>
            <a:noAutofit/>
          </a:bodyPr>
          <a:lstStyle/>
          <a:p>
            <a:r>
              <a:rPr lang="ru-RU" sz="4400" b="1" dirty="0" smtClean="0"/>
              <a:t>Задачи проекта: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4400" i="1" dirty="0" smtClean="0"/>
              <a:t>Узнать из различных источников, где могут встречаться числа.</a:t>
            </a:r>
          </a:p>
          <a:p>
            <a:pPr lvl="0"/>
            <a:r>
              <a:rPr lang="ru-RU" sz="4400" i="1" dirty="0" smtClean="0"/>
              <a:t>Выяснить с помощью наблюдения, где используются числа в нашей деревне </a:t>
            </a:r>
            <a:r>
              <a:rPr lang="ru-RU" sz="4400" i="1" dirty="0" err="1" smtClean="0"/>
              <a:t>Орменке</a:t>
            </a:r>
            <a:r>
              <a:rPr lang="ru-RU" sz="4400" i="1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686800" cy="1328726"/>
          </a:xfrm>
        </p:spPr>
        <p:txBody>
          <a:bodyPr>
            <a:noAutofit/>
          </a:bodyPr>
          <a:lstStyle/>
          <a:p>
            <a:r>
              <a:rPr lang="ru-RU" sz="4400" b="1" dirty="0" smtClean="0"/>
              <a:t>Гипотеза исследования: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7553348" cy="358935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4400" i="1" dirty="0" smtClean="0"/>
              <a:t>Мы  предполагаем, что в результате этой работы  мы узнаем,  как используются числа в нашей жизни.</a:t>
            </a:r>
          </a:p>
          <a:p>
            <a:endParaRPr lang="ru-RU" dirty="0"/>
          </a:p>
        </p:txBody>
      </p:sp>
      <p:pic>
        <p:nvPicPr>
          <p:cNvPr id="4" name="Рисунок 3" descr="ed1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572396" y="357166"/>
            <a:ext cx="1357322" cy="6215106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ЭТАПЫ РАБОТЫ НАД ПРОЕКТОМ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 smtClean="0"/>
              <a:t>Этап 1. Погружение в проект:</a:t>
            </a:r>
          </a:p>
          <a:p>
            <a:r>
              <a:rPr lang="ru-RU" dirty="0" smtClean="0"/>
              <a:t>- создание творческих групп;</a:t>
            </a:r>
          </a:p>
          <a:p>
            <a:r>
              <a:rPr lang="ru-RU" dirty="0" smtClean="0"/>
              <a:t>- выбор направлений;</a:t>
            </a:r>
          </a:p>
          <a:p>
            <a:r>
              <a:rPr lang="ru-RU" b="1" dirty="0" smtClean="0"/>
              <a:t>Этап 2. Планирование деятельности:</a:t>
            </a:r>
          </a:p>
          <a:p>
            <a:r>
              <a:rPr lang="ru-RU" dirty="0" smtClean="0"/>
              <a:t>- распределение творческих групп по направлениям;</a:t>
            </a:r>
          </a:p>
          <a:p>
            <a:r>
              <a:rPr lang="ru-RU" b="1" dirty="0" smtClean="0"/>
              <a:t>Этап 3. </a:t>
            </a:r>
            <a:r>
              <a:rPr lang="ru-RU" b="1" dirty="0" err="1" smtClean="0"/>
              <a:t>Практико-деятельностный</a:t>
            </a:r>
            <a:r>
              <a:rPr lang="ru-RU" b="1" dirty="0" smtClean="0"/>
              <a:t>:</a:t>
            </a:r>
          </a:p>
          <a:p>
            <a:r>
              <a:rPr lang="ru-RU" dirty="0" smtClean="0"/>
              <a:t>- уроки математики;</a:t>
            </a:r>
          </a:p>
          <a:p>
            <a:r>
              <a:rPr lang="ru-RU" dirty="0" smtClean="0"/>
              <a:t>- экскурсии по деревне «Путешествие за числами»;</a:t>
            </a:r>
          </a:p>
          <a:p>
            <a:r>
              <a:rPr lang="ru-RU" b="1" dirty="0" smtClean="0"/>
              <a:t>Этап 4. Оформление проекта:</a:t>
            </a:r>
          </a:p>
          <a:p>
            <a:r>
              <a:rPr lang="ru-RU" dirty="0" smtClean="0"/>
              <a:t>- создание сборников «Числа вокруг нас»;</a:t>
            </a:r>
          </a:p>
          <a:p>
            <a:r>
              <a:rPr lang="ru-RU" dirty="0" smtClean="0"/>
              <a:t>- разработка презентации Числа вокруг нас»;</a:t>
            </a:r>
          </a:p>
          <a:p>
            <a:r>
              <a:rPr lang="ru-RU" b="1" dirty="0" smtClean="0"/>
              <a:t>Этап 5. Защита проекта:</a:t>
            </a:r>
          </a:p>
          <a:p>
            <a:r>
              <a:rPr lang="ru-RU" dirty="0" smtClean="0"/>
              <a:t>- показ презентации «Числа вокруг нас»;</a:t>
            </a:r>
          </a:p>
          <a:p>
            <a:r>
              <a:rPr lang="ru-RU" dirty="0" smtClean="0"/>
              <a:t>- полученный продукт (сборники «Числа вокруг нас».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РЕЗУЛЬТАТЫ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Поисковая работа:</a:t>
            </a:r>
          </a:p>
          <a:p>
            <a:pPr algn="ctr"/>
            <a:r>
              <a:rPr lang="ru-RU" b="1" dirty="0" smtClean="0"/>
              <a:t>Мы в библиотеке</a:t>
            </a:r>
            <a:endParaRPr lang="ru-RU" b="1" dirty="0"/>
          </a:p>
        </p:txBody>
      </p:sp>
      <p:pic>
        <p:nvPicPr>
          <p:cNvPr id="4" name="Picture 2" descr="E:\DCIM\100OLYMP\P20202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928934"/>
            <a:ext cx="4714908" cy="335758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41375"/>
          </a:xfrm>
        </p:spPr>
        <p:txBody>
          <a:bodyPr/>
          <a:lstStyle/>
          <a:p>
            <a:pPr algn="ctr"/>
            <a:r>
              <a:rPr lang="ru-RU" dirty="0" smtClean="0"/>
              <a:t>Мы УЗНАЛИ</a:t>
            </a:r>
            <a:endParaRPr lang="ru-RU" dirty="0"/>
          </a:p>
        </p:txBody>
      </p:sp>
      <p:pic>
        <p:nvPicPr>
          <p:cNvPr id="1031" name="Picture 7" descr="E:\DCIM\100OLYMP\P2020264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3643314"/>
            <a:ext cx="3143250" cy="2943225"/>
          </a:xfrm>
          <a:prstGeom prst="rect">
            <a:avLst/>
          </a:prstGeom>
          <a:noFill/>
        </p:spPr>
      </p:pic>
      <p:pic>
        <p:nvPicPr>
          <p:cNvPr id="1027" name="Picture 3" descr="E:\DCIM\100OLYMP\P20202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59319">
            <a:off x="591603" y="1558878"/>
            <a:ext cx="3500462" cy="2571768"/>
          </a:xfrm>
          <a:prstGeom prst="rect">
            <a:avLst/>
          </a:prstGeom>
          <a:noFill/>
        </p:spPr>
      </p:pic>
      <p:pic>
        <p:nvPicPr>
          <p:cNvPr id="1028" name="Picture 4" descr="E:\DCIM\100OLYMP\P20202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85850" y="22217194"/>
            <a:ext cx="7786742" cy="2792367"/>
          </a:xfrm>
          <a:prstGeom prst="rect">
            <a:avLst/>
          </a:prstGeom>
          <a:noFill/>
        </p:spPr>
      </p:pic>
      <p:pic>
        <p:nvPicPr>
          <p:cNvPr id="1029" name="Picture 5" descr="E:\DCIM\100OLYMP\P20202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51869">
            <a:off x="5470259" y="1804096"/>
            <a:ext cx="3067851" cy="207170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050d9f1ce44d8a77a48105fbb5a505f6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-214346" y="0"/>
            <a:ext cx="2982915" cy="2982915"/>
          </a:xfrm>
        </p:spPr>
      </p:pic>
      <p:pic>
        <p:nvPicPr>
          <p:cNvPr id="10" name="Содержимое 9" descr="000553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3357554" y="785794"/>
            <a:ext cx="2352038" cy="3315615"/>
          </a:xfrm>
        </p:spPr>
      </p:pic>
      <p:pic>
        <p:nvPicPr>
          <p:cNvPr id="11" name="Рисунок 10" descr="1129_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253194" y="0"/>
            <a:ext cx="2890806" cy="4157659"/>
          </a:xfrm>
          <a:prstGeom prst="rect">
            <a:avLst/>
          </a:prstGeom>
        </p:spPr>
      </p:pic>
      <p:pic>
        <p:nvPicPr>
          <p:cNvPr id="12" name="Рисунок 11" descr="MzMwMDAwNzI3ODUtQm9va3MuQ292ZXJzLkZhY2UtMA$$_enl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71472" y="2937318"/>
            <a:ext cx="2386015" cy="3920682"/>
          </a:xfrm>
          <a:prstGeom prst="rect">
            <a:avLst/>
          </a:prstGeom>
        </p:spPr>
      </p:pic>
      <p:pic>
        <p:nvPicPr>
          <p:cNvPr id="13" name="Рисунок 12" descr="p1413665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286116" y="3286124"/>
            <a:ext cx="2360408" cy="3571876"/>
          </a:xfrm>
          <a:prstGeom prst="rect">
            <a:avLst/>
          </a:prstGeom>
        </p:spPr>
      </p:pic>
      <p:pic>
        <p:nvPicPr>
          <p:cNvPr id="15" name="Рисунок 14" descr="p140295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5857884" y="3500438"/>
            <a:ext cx="2467114" cy="3357562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714612" y="0"/>
            <a:ext cx="3571900" cy="128586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cap="none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ru-RU" sz="2800" b="1" cap="none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названиях сказок, фильмах…</a:t>
            </a:r>
            <a:endParaRPr lang="ru-RU" sz="2800" b="1" cap="none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311</TotalTime>
  <Words>515</Words>
  <Application>Microsoft Office PowerPoint</Application>
  <PresentationFormat>Экран (4:3)</PresentationFormat>
  <Paragraphs>101</Paragraphs>
  <Slides>33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Трек</vt:lpstr>
      <vt:lpstr>Числа вокруг нас</vt:lpstr>
      <vt:lpstr>Это мы</vt:lpstr>
      <vt:lpstr>Цель проекта:</vt:lpstr>
      <vt:lpstr>Задачи проекта: </vt:lpstr>
      <vt:lpstr>Гипотеза исследования: </vt:lpstr>
      <vt:lpstr>ЭТАПЫ РАБОТЫ НАД ПРОЕКТОМ</vt:lpstr>
      <vt:lpstr>РЕЗУЛЬТАТЫ РАБОТЫ</vt:lpstr>
      <vt:lpstr>Мы УЗНАЛИ</vt:lpstr>
      <vt:lpstr>В названиях сказок, фильмах…</vt:lpstr>
      <vt:lpstr>Презентация PowerPoint</vt:lpstr>
      <vt:lpstr>Презентация PowerPoint</vt:lpstr>
      <vt:lpstr>В пословицах.</vt:lpstr>
      <vt:lpstr>   </vt:lpstr>
      <vt:lpstr>Берега</vt:lpstr>
      <vt:lpstr>Светофор</vt:lpstr>
      <vt:lpstr>Стол</vt:lpstr>
      <vt:lpstr>Перчатки</vt:lpstr>
      <vt:lpstr>НАБЛЮДЕНИЕ</vt:lpstr>
      <vt:lpstr>Презентация PowerPoint</vt:lpstr>
      <vt:lpstr>В играх.</vt:lpstr>
      <vt:lpstr>Презентация PowerPoint</vt:lpstr>
      <vt:lpstr>В физкультминутках.</vt:lpstr>
      <vt:lpstr>В стихотворениях с числами. </vt:lpstr>
      <vt:lpstr>Презентация PowerPoint</vt:lpstr>
      <vt:lpstr>Презентация PowerPoint</vt:lpstr>
      <vt:lpstr>В стихотворениях из чисел.</vt:lpstr>
      <vt:lpstr> мы  провели наблюдение  в нашей деревне Орменке  и выяснили, что числа можно увидеть: в номерах наших домов, подъездов, этажей, квартир.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Числа вокруг нас</dc:title>
  <dc:creator>Пользователь</dc:creator>
  <cp:lastModifiedBy>User</cp:lastModifiedBy>
  <cp:revision>67</cp:revision>
  <dcterms:created xsi:type="dcterms:W3CDTF">2011-03-24T12:19:57Z</dcterms:created>
  <dcterms:modified xsi:type="dcterms:W3CDTF">2024-04-18T11:03:31Z</dcterms:modified>
</cp:coreProperties>
</file>