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59" r:id="rId6"/>
    <p:sldId id="260" r:id="rId7"/>
    <p:sldId id="261" r:id="rId8"/>
    <p:sldId id="264" r:id="rId9"/>
    <p:sldId id="263" r:id="rId10"/>
    <p:sldId id="265" r:id="rId11"/>
    <p:sldId id="268" r:id="rId12"/>
    <p:sldId id="266" r:id="rId13"/>
    <p:sldId id="267" r:id="rId14"/>
    <p:sldId id="270"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0" autoAdjust="0"/>
    <p:restoredTop sz="94660"/>
  </p:normalViewPr>
  <p:slideViewPr>
    <p:cSldViewPr snapToGrid="0">
      <p:cViewPr varScale="1">
        <p:scale>
          <a:sx n="86" d="100"/>
          <a:sy n="86" d="100"/>
        </p:scale>
        <p:origin x="4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B240F7-0A3E-452D-8261-B8AB71745A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3155364-98D8-4584-A3ED-75019CAA17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FC61D97-045B-4859-84E0-16D1B5FF038D}"/>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id="{10E67D4E-D34B-49BC-BC43-6FFCEC88A8F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7894E85-F498-42EC-97CD-A035BC3CC55A}"/>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229321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6A731F-E474-4D2A-822D-96EE75F8FDA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6AF58FE-4DB2-4DC5-9236-43D1E988957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338341-556C-4F59-8F58-6E02BCA871C4}"/>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id="{8C9CEC0A-9EAE-4B4C-9EF2-685D7B5423E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DFDF3F8-3976-4E77-906A-F119B4977123}"/>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140760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6591D41-6209-4E3C-88AE-2D458A57A47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EA80855-903A-49DA-8946-FC3FC84A720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45E59EE-7704-4DD1-A2B1-5D773BBB3BDA}"/>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id="{416CFB5F-BF7E-4EDC-AB33-BF224ECB660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0A873CC-C465-4B21-B4B3-BF6F9660E6DB}"/>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148033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E490F1-052C-427A-B0C3-98746D45428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8F2DFC2-3D09-44B8-88E7-AC3FA3A39ED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FB02BB5-B27B-4E3A-9A21-1AFD892D62DE}"/>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id="{981FC483-7D05-475C-AF8E-D2203C90842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7104C93-AC5A-4EDF-98A3-9F612063E6BF}"/>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9599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1E8289-3981-42F7-8F15-FA5596AC0217}"/>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8687F66-62C0-45DA-A2B7-D36688237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8929CC8-E08F-4CFA-A859-F76689D4DA62}"/>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id="{0B778B01-EF80-41FF-A296-C78ED553322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DD87D25-F29E-4AE1-A4F5-033C388D7C25}"/>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364929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F419A2-4F04-4852-A454-1553D17BF9D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CEDD2B6-E8CD-4B31-940D-D0529A7D51F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22A31-E44D-4FED-A145-054D297130F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B54E534-4EAE-4712-AA4C-6104D1924685}"/>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id="{05BAD428-5372-4EE5-88FB-D4651352E2C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DEAC4D9-AD57-45D1-A8A8-22924EF78C01}"/>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107950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67164E-EB85-448F-B8AF-A9B271C6E1C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7E10014-AFAD-4F3D-8335-5AA8EA7CA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290D142-91D5-4E2F-888D-1A810CB539F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114F886-C006-4844-8899-C733F0526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6592706-B8A2-4EE6-9966-3CDB9035CEC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429F539-34E8-4BC7-96A0-55941DD90078}"/>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8" name="Нижний колонтитул 7">
            <a:extLst>
              <a:ext uri="{FF2B5EF4-FFF2-40B4-BE49-F238E27FC236}">
                <a16:creationId xmlns:a16="http://schemas.microsoft.com/office/drawing/2014/main" id="{BFEB55E4-D2A7-400F-B430-0D23412F684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8C908C7-8AC3-4D73-A966-A7AF1650A1A0}"/>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4096011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857439-9F40-4A02-B6F7-017DE585F1F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F1BD8F1-F006-46D3-BE8E-91EBE6BBB191}"/>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4" name="Нижний колонтитул 3">
            <a:extLst>
              <a:ext uri="{FF2B5EF4-FFF2-40B4-BE49-F238E27FC236}">
                <a16:creationId xmlns:a16="http://schemas.microsoft.com/office/drawing/2014/main" id="{4CA700C5-45C6-498F-9532-E73802D71BD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6FB8558-8373-4C69-9D1F-668FB6C5BCCE}"/>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1049704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C6520B8-D3F7-496E-8EAC-B97EC061AA12}"/>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3" name="Нижний колонтитул 2">
            <a:extLst>
              <a:ext uri="{FF2B5EF4-FFF2-40B4-BE49-F238E27FC236}">
                <a16:creationId xmlns:a16="http://schemas.microsoft.com/office/drawing/2014/main" id="{C37EC82E-2B56-46C7-B867-9399A7F76D3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FFB72D0-D42A-434D-8308-95F7D038288A}"/>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205644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E087CD-5024-4830-89B2-9F319A0720F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7C88E7B-AFE5-4DE3-96C6-51B999422B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C81B7F4-DC78-4BEC-B53D-E58E8862F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179C1B3-38BA-479A-BF8B-BB068EB71E47}"/>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id="{B520CC0E-3279-4A50-B87B-C9E5EE9258A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5D33F7E-11C5-465E-B46B-886FE4F916D5}"/>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334128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6D68C0-FA3C-4C1B-94AB-2D32C44425E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ACF8FAA-02F1-4421-859F-03865E3B9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075A3BC-0271-42A4-A02E-91C1023B9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EA2583F-B525-4E1D-99B8-4E6A9CF57ED5}"/>
              </a:ext>
            </a:extLst>
          </p:cNvPr>
          <p:cNvSpPr>
            <a:spLocks noGrp="1"/>
          </p:cNvSpPr>
          <p:nvPr>
            <p:ph type="dt" sz="half" idx="10"/>
          </p:nvPr>
        </p:nvSpPr>
        <p:spPr/>
        <p:txBody>
          <a:bodyPr/>
          <a:lstStyle/>
          <a:p>
            <a:fld id="{6EA5974F-CB45-40A9-9731-F4F9AD17382E}" type="datetimeFigureOut">
              <a:rPr lang="ru-RU" smtClean="0"/>
              <a:t>26.03.2024</a:t>
            </a:fld>
            <a:endParaRPr lang="ru-RU"/>
          </a:p>
        </p:txBody>
      </p:sp>
      <p:sp>
        <p:nvSpPr>
          <p:cNvPr id="6" name="Нижний колонтитул 5">
            <a:extLst>
              <a:ext uri="{FF2B5EF4-FFF2-40B4-BE49-F238E27FC236}">
                <a16:creationId xmlns:a16="http://schemas.microsoft.com/office/drawing/2014/main" id="{0F4BCF37-EA25-4C85-844B-5550B4AFC38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1BC1311-B67F-48F6-91F1-69DBB7F69FC5}"/>
              </a:ext>
            </a:extLst>
          </p:cNvPr>
          <p:cNvSpPr>
            <a:spLocks noGrp="1"/>
          </p:cNvSpPr>
          <p:nvPr>
            <p:ph type="sldNum" sz="quarter" idx="12"/>
          </p:nvPr>
        </p:nvSpPr>
        <p:spPr/>
        <p:txBody>
          <a:bodyPr/>
          <a:lstStyle/>
          <a:p>
            <a:fld id="{D9A4F4AC-C3EF-4A26-9607-D623C8A0B312}" type="slidenum">
              <a:rPr lang="ru-RU" smtClean="0"/>
              <a:t>‹#›</a:t>
            </a:fld>
            <a:endParaRPr lang="ru-RU"/>
          </a:p>
        </p:txBody>
      </p:sp>
    </p:spTree>
    <p:extLst>
      <p:ext uri="{BB962C8B-B14F-4D97-AF65-F5344CB8AC3E}">
        <p14:creationId xmlns:p14="http://schemas.microsoft.com/office/powerpoint/2010/main" val="2327702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182">
              <a:srgbClr val="E2E9F5"/>
            </a:gs>
            <a:gs pos="60606">
              <a:srgbClr val="B9CAE8"/>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42729C-B946-4B52-A26D-346E02A532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CA40C5A2-22D8-409A-9C73-754272A54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F44F0FF-07FC-4300-B5ED-B8A3FCB0EB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5974F-CB45-40A9-9731-F4F9AD17382E}" type="datetimeFigureOut">
              <a:rPr lang="ru-RU" smtClean="0"/>
              <a:t>26.03.2024</a:t>
            </a:fld>
            <a:endParaRPr lang="ru-RU"/>
          </a:p>
        </p:txBody>
      </p:sp>
      <p:sp>
        <p:nvSpPr>
          <p:cNvPr id="5" name="Нижний колонтитул 4">
            <a:extLst>
              <a:ext uri="{FF2B5EF4-FFF2-40B4-BE49-F238E27FC236}">
                <a16:creationId xmlns:a16="http://schemas.microsoft.com/office/drawing/2014/main" id="{F58EB5B2-BD46-4E23-BC75-0C98F0E93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B2FA1C4-B650-480A-8FA5-D4EECEFDD4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A4F4AC-C3EF-4A26-9607-D623C8A0B312}" type="slidenum">
              <a:rPr lang="ru-RU" smtClean="0"/>
              <a:t>‹#›</a:t>
            </a:fld>
            <a:endParaRPr lang="ru-RU"/>
          </a:p>
        </p:txBody>
      </p:sp>
    </p:spTree>
    <p:extLst>
      <p:ext uri="{BB962C8B-B14F-4D97-AF65-F5344CB8AC3E}">
        <p14:creationId xmlns:p14="http://schemas.microsoft.com/office/powerpoint/2010/main" val="3003511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D4BAE2-2F07-4EE5-9B9C-0711E35D1D53}"/>
              </a:ext>
            </a:extLst>
          </p:cNvPr>
          <p:cNvSpPr>
            <a:spLocks noGrp="1"/>
          </p:cNvSpPr>
          <p:nvPr>
            <p:ph type="ctrTitle"/>
          </p:nvPr>
        </p:nvSpPr>
        <p:spPr>
          <a:xfrm>
            <a:off x="1404257" y="2638510"/>
            <a:ext cx="9144000" cy="2387600"/>
          </a:xfrm>
        </p:spPr>
        <p:txBody>
          <a:bodyPr>
            <a:normAutofit fontScale="90000"/>
          </a:bodyPr>
          <a:lstStyle/>
          <a:p>
            <a:r>
              <a:rPr lang="ru-RU" dirty="0">
                <a:latin typeface="Times New Roman" panose="02020603050405020304" pitchFamily="18" charset="0"/>
                <a:cs typeface="Times New Roman" panose="02020603050405020304" pitchFamily="18" charset="0"/>
              </a:rPr>
              <a:t>Применение цифрового оборудования «Точка Роста» на уроках естественно-научного цикла</a:t>
            </a:r>
          </a:p>
        </p:txBody>
      </p:sp>
      <p:sp>
        <p:nvSpPr>
          <p:cNvPr id="4" name="TextBox 3">
            <a:extLst>
              <a:ext uri="{FF2B5EF4-FFF2-40B4-BE49-F238E27FC236}">
                <a16:creationId xmlns:a16="http://schemas.microsoft.com/office/drawing/2014/main" id="{B1EDBAB0-8EE6-4D35-A43B-14B69C83778E}"/>
              </a:ext>
            </a:extLst>
          </p:cNvPr>
          <p:cNvSpPr txBox="1"/>
          <p:nvPr/>
        </p:nvSpPr>
        <p:spPr>
          <a:xfrm>
            <a:off x="2323322" y="345233"/>
            <a:ext cx="7305870" cy="1323439"/>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Фестиваль лучших образовательных практик</a:t>
            </a:r>
          </a:p>
          <a:p>
            <a:pPr algn="ctr"/>
            <a:r>
              <a:rPr lang="ru-RU" sz="1600" dirty="0">
                <a:latin typeface="Times New Roman" panose="02020603050405020304" pitchFamily="18" charset="0"/>
                <a:cs typeface="Times New Roman" panose="02020603050405020304" pitchFamily="18" charset="0"/>
              </a:rPr>
              <a:t>«Функциональная грамотность – образование будущего»</a:t>
            </a:r>
          </a:p>
          <a:p>
            <a:pPr algn="ctr"/>
            <a:r>
              <a:rPr lang="ru-RU" sz="1600" dirty="0">
                <a:latin typeface="Times New Roman" panose="02020603050405020304" pitchFamily="18" charset="0"/>
                <a:cs typeface="Times New Roman" panose="02020603050405020304" pitchFamily="18" charset="0"/>
              </a:rPr>
              <a:t>Секция – На пути решения стратегических задач (глобальные и естественно-научные компетенции)</a:t>
            </a:r>
          </a:p>
          <a:p>
            <a:pPr algn="ctr"/>
            <a:r>
              <a:rPr lang="ru-RU" sz="1600" dirty="0">
                <a:latin typeface="Times New Roman" panose="02020603050405020304" pitchFamily="18" charset="0"/>
                <a:cs typeface="Times New Roman" panose="02020603050405020304" pitchFamily="18" charset="0"/>
              </a:rPr>
              <a:t>Новокузнецкий муниципальный округ</a:t>
            </a:r>
          </a:p>
        </p:txBody>
      </p:sp>
      <p:sp>
        <p:nvSpPr>
          <p:cNvPr id="5" name="TextBox 4">
            <a:extLst>
              <a:ext uri="{FF2B5EF4-FFF2-40B4-BE49-F238E27FC236}">
                <a16:creationId xmlns:a16="http://schemas.microsoft.com/office/drawing/2014/main" id="{F53C612C-65F2-4CAF-8D87-EE5F259C49E9}"/>
              </a:ext>
            </a:extLst>
          </p:cNvPr>
          <p:cNvSpPr txBox="1"/>
          <p:nvPr/>
        </p:nvSpPr>
        <p:spPr>
          <a:xfrm>
            <a:off x="8245356" y="5026110"/>
            <a:ext cx="4366727" cy="584775"/>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Асеева Кристина Александровна, учитель биологии МБОУ «Куйбышевская ООШ»</a:t>
            </a:r>
          </a:p>
        </p:txBody>
      </p:sp>
      <p:pic>
        <p:nvPicPr>
          <p:cNvPr id="6" name="Рисунок 5">
            <a:extLst>
              <a:ext uri="{FF2B5EF4-FFF2-40B4-BE49-F238E27FC236}">
                <a16:creationId xmlns:a16="http://schemas.microsoft.com/office/drawing/2014/main" id="{F7E9ED0C-C587-437E-BE3F-3EE3525BD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2594795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CD9679-D6E6-4D5A-94B2-B56C276F846D}"/>
              </a:ext>
            </a:extLst>
          </p:cNvPr>
          <p:cNvSpPr>
            <a:spLocks noGrp="1"/>
          </p:cNvSpPr>
          <p:nvPr>
            <p:ph type="title"/>
          </p:nvPr>
        </p:nvSpPr>
        <p:spPr>
          <a:xfrm>
            <a:off x="4111740" y="946920"/>
            <a:ext cx="7785619" cy="1325563"/>
          </a:xfrm>
        </p:spPr>
        <p:txBody>
          <a:bodyPr>
            <a:normAutofit fontScale="90000"/>
          </a:bodyPr>
          <a:lstStyle/>
          <a:p>
            <a:r>
              <a:rPr lang="ru-RU" sz="4800" dirty="0">
                <a:latin typeface="Times New Roman" panose="02020603050405020304" pitchFamily="18" charset="0"/>
                <a:cs typeface="Times New Roman" panose="02020603050405020304" pitchFamily="18" charset="0"/>
              </a:rPr>
              <a:t>Отчет на сайте школы во вкладке «Точка Роста» каждые 10 дней.</a:t>
            </a:r>
          </a:p>
        </p:txBody>
      </p:sp>
      <p:pic>
        <p:nvPicPr>
          <p:cNvPr id="10" name="Объект 9">
            <a:extLst>
              <a:ext uri="{FF2B5EF4-FFF2-40B4-BE49-F238E27FC236}">
                <a16:creationId xmlns:a16="http://schemas.microsoft.com/office/drawing/2014/main" id="{E8184863-700C-4E4B-9B05-C838CD0F1C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47" t="9945" b="8566"/>
          <a:stretch/>
        </p:blipFill>
        <p:spPr>
          <a:xfrm>
            <a:off x="538479" y="372875"/>
            <a:ext cx="3328276" cy="6120000"/>
          </a:xfrm>
        </p:spPr>
      </p:pic>
      <p:pic>
        <p:nvPicPr>
          <p:cNvPr id="13" name="Рисунок 12">
            <a:extLst>
              <a:ext uri="{FF2B5EF4-FFF2-40B4-BE49-F238E27FC236}">
                <a16:creationId xmlns:a16="http://schemas.microsoft.com/office/drawing/2014/main" id="{3D3C039D-F6A6-4719-98D9-D1F8BE410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24986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A3375E5-72BA-4A2F-9FE9-75664FB2599B}"/>
              </a:ext>
            </a:extLst>
          </p:cNvPr>
          <p:cNvSpPr>
            <a:spLocks noGrp="1"/>
          </p:cNvSpPr>
          <p:nvPr>
            <p:ph idx="1"/>
          </p:nvPr>
        </p:nvSpPr>
        <p:spPr>
          <a:xfrm>
            <a:off x="838200" y="528320"/>
            <a:ext cx="10515600" cy="5648643"/>
          </a:xfrm>
        </p:spPr>
        <p:txBody>
          <a:bodyPr/>
          <a:lstStyle/>
          <a:p>
            <a:r>
              <a:rPr lang="ru-RU" dirty="0"/>
              <a:t>Оборудование Центра «Точка Роста» позволило в прошлом и в этом году, успешно выполнить проектные и исследовательские работы для участия в муниципальных и региональных научно-практических конференциях. </a:t>
            </a:r>
          </a:p>
        </p:txBody>
      </p:sp>
      <p:pic>
        <p:nvPicPr>
          <p:cNvPr id="5" name="Рисунок 4">
            <a:extLst>
              <a:ext uri="{FF2B5EF4-FFF2-40B4-BE49-F238E27FC236}">
                <a16:creationId xmlns:a16="http://schemas.microsoft.com/office/drawing/2014/main" id="{40C819E2-626A-4B01-8B32-CB90AABEF987}"/>
              </a:ext>
            </a:extLst>
          </p:cNvPr>
          <p:cNvPicPr>
            <a:picLocks noChangeAspect="1"/>
          </p:cNvPicPr>
          <p:nvPr/>
        </p:nvPicPr>
        <p:blipFill rotWithShape="1">
          <a:blip r:embed="rId2">
            <a:extLst>
              <a:ext uri="{28A0092B-C50C-407E-A947-70E740481C1C}">
                <a14:useLocalDpi xmlns:a14="http://schemas.microsoft.com/office/drawing/2010/main" val="0"/>
              </a:ext>
            </a:extLst>
          </a:blip>
          <a:srcRect l="11365"/>
          <a:stretch/>
        </p:blipFill>
        <p:spPr>
          <a:xfrm>
            <a:off x="650240" y="2349001"/>
            <a:ext cx="2153828" cy="3240000"/>
          </a:xfrm>
          <a:prstGeom prst="rect">
            <a:avLst/>
          </a:prstGeom>
        </p:spPr>
      </p:pic>
      <p:pic>
        <p:nvPicPr>
          <p:cNvPr id="7" name="Рисунок 6">
            <a:extLst>
              <a:ext uri="{FF2B5EF4-FFF2-40B4-BE49-F238E27FC236}">
                <a16:creationId xmlns:a16="http://schemas.microsoft.com/office/drawing/2014/main" id="{BE0FAF0E-2702-42C0-B5AB-A138C2080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428" y="2709001"/>
            <a:ext cx="4496372" cy="2880000"/>
          </a:xfrm>
          <a:prstGeom prst="rect">
            <a:avLst/>
          </a:prstGeom>
        </p:spPr>
      </p:pic>
      <p:pic>
        <p:nvPicPr>
          <p:cNvPr id="9" name="Рисунок 8">
            <a:extLst>
              <a:ext uri="{FF2B5EF4-FFF2-40B4-BE49-F238E27FC236}">
                <a16:creationId xmlns:a16="http://schemas.microsoft.com/office/drawing/2014/main" id="{AE916824-29A3-450C-AFB0-88926B7C3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520" y="2709001"/>
            <a:ext cx="3840000" cy="2880000"/>
          </a:xfrm>
          <a:prstGeom prst="rect">
            <a:avLst/>
          </a:prstGeom>
        </p:spPr>
      </p:pic>
      <p:pic>
        <p:nvPicPr>
          <p:cNvPr id="11" name="Рисунок 10">
            <a:extLst>
              <a:ext uri="{FF2B5EF4-FFF2-40B4-BE49-F238E27FC236}">
                <a16:creationId xmlns:a16="http://schemas.microsoft.com/office/drawing/2014/main" id="{DA0A8E95-EC8A-473C-AAB4-F1980D14C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2556018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8FB974-3AF1-4744-B6F2-F39F1A5EA666}"/>
              </a:ext>
            </a:extLst>
          </p:cNvPr>
          <p:cNvSpPr>
            <a:spLocks noGrp="1"/>
          </p:cNvSpPr>
          <p:nvPr>
            <p:ph type="title"/>
          </p:nvPr>
        </p:nvSpPr>
        <p:spPr>
          <a:xfrm>
            <a:off x="838200" y="103742"/>
            <a:ext cx="10515600" cy="1325563"/>
          </a:xfrm>
        </p:spPr>
        <p:txBody>
          <a:bodyPr>
            <a:normAutofit/>
          </a:bodyPr>
          <a:lstStyle/>
          <a:p>
            <a:r>
              <a:rPr lang="ru-RU" dirty="0">
                <a:latin typeface="Times New Roman" panose="02020603050405020304" pitchFamily="18" charset="0"/>
                <a:cs typeface="Times New Roman" panose="02020603050405020304" pitchFamily="18" charset="0"/>
              </a:rPr>
              <a:t>Проекты в которых приняли участие</a:t>
            </a:r>
          </a:p>
        </p:txBody>
      </p:sp>
      <p:sp>
        <p:nvSpPr>
          <p:cNvPr id="3" name="Объект 2">
            <a:extLst>
              <a:ext uri="{FF2B5EF4-FFF2-40B4-BE49-F238E27FC236}">
                <a16:creationId xmlns:a16="http://schemas.microsoft.com/office/drawing/2014/main" id="{E80D3807-CD80-4151-9472-608AD298103C}"/>
              </a:ext>
            </a:extLst>
          </p:cNvPr>
          <p:cNvSpPr>
            <a:spLocks noGrp="1"/>
          </p:cNvSpPr>
          <p:nvPr>
            <p:ph idx="1"/>
          </p:nvPr>
        </p:nvSpPr>
        <p:spPr>
          <a:xfrm>
            <a:off x="443883" y="1278384"/>
            <a:ext cx="10909917" cy="4766815"/>
          </a:xfrm>
        </p:spPr>
        <p:txBody>
          <a:bodyPr>
            <a:normAutofit fontScale="85000" lnSpcReduction="20000"/>
          </a:bodyPr>
          <a:lstStyle/>
          <a:p>
            <a:pPr marL="0" indent="0">
              <a:buNone/>
            </a:pPr>
            <a:r>
              <a:rPr lang="ru-RU" dirty="0"/>
              <a:t>-  </a:t>
            </a:r>
            <a:r>
              <a:rPr lang="ru-RU" dirty="0">
                <a:latin typeface="Times New Roman" panose="02020603050405020304" pitchFamily="18" charset="0"/>
                <a:cs typeface="Times New Roman" panose="02020603050405020304" pitchFamily="18" charset="0"/>
              </a:rPr>
              <a:t>Февраль 2023 года - Муниципальный Фестиваль Наук. Мастер класс по теме «Внутренний мир </a:t>
            </a:r>
            <a:r>
              <a:rPr lang="ru-RU" dirty="0" err="1">
                <a:latin typeface="Times New Roman" panose="02020603050405020304" pitchFamily="18" charset="0"/>
                <a:cs typeface="Times New Roman" panose="02020603050405020304" pitchFamily="18" charset="0"/>
              </a:rPr>
              <a:t>мукора</a:t>
            </a:r>
            <a:r>
              <a:rPr lang="ru-RU" dirty="0">
                <a:latin typeface="Times New Roman" panose="02020603050405020304" pitchFamily="18" charset="0"/>
                <a:cs typeface="Times New Roman" panose="02020603050405020304" pitchFamily="18" charset="0"/>
              </a:rPr>
              <a:t>», «Лабораторный эксперимент по физике».</a:t>
            </a:r>
          </a:p>
          <a:p>
            <a:pPr marL="0" indent="0">
              <a:buNone/>
            </a:pPr>
            <a:r>
              <a:rPr lang="ru-RU" dirty="0">
                <a:latin typeface="Times New Roman" panose="02020603050405020304" pitchFamily="18" charset="0"/>
                <a:cs typeface="Times New Roman" panose="02020603050405020304" pitchFamily="18" charset="0"/>
              </a:rPr>
              <a:t>-  Март 2023 - Участие во всероссийской неделе науки – НВТИТ,         педагоги нашей школы провели открытые уроки.</a:t>
            </a:r>
          </a:p>
          <a:p>
            <a:pPr>
              <a:buFontTx/>
              <a:buChar char="-"/>
            </a:pPr>
            <a:r>
              <a:rPr lang="ru-RU" dirty="0">
                <a:latin typeface="Times New Roman" panose="02020603050405020304" pitchFamily="18" charset="0"/>
                <a:cs typeface="Times New Roman" panose="02020603050405020304" pitchFamily="18" charset="0"/>
              </a:rPr>
              <a:t>Апрель 2023 - Региональное мероприятие «Съезд педагогов центров образования «Точка Роста» в с. </a:t>
            </a:r>
            <a:r>
              <a:rPr lang="ru-RU" dirty="0" err="1">
                <a:latin typeface="Times New Roman" panose="02020603050405020304" pitchFamily="18" charset="0"/>
                <a:cs typeface="Times New Roman" panose="02020603050405020304" pitchFamily="18" charset="0"/>
              </a:rPr>
              <a:t>Елыкаево</a:t>
            </a:r>
            <a:r>
              <a:rPr lang="ru-RU" dirty="0">
                <a:latin typeface="Times New Roman" panose="02020603050405020304" pitchFamily="18" charset="0"/>
                <a:cs typeface="Times New Roman" panose="02020603050405020304" pitchFamily="18" charset="0"/>
              </a:rPr>
              <a:t>, где руководитель продемонстрировала эффективную практику по биологии с помощью цифрового микроскопа.</a:t>
            </a:r>
          </a:p>
          <a:p>
            <a:pPr>
              <a:buFontTx/>
              <a:buChar char="-"/>
            </a:pPr>
            <a:r>
              <a:rPr lang="ru-RU" dirty="0">
                <a:latin typeface="Times New Roman" panose="02020603050405020304" pitchFamily="18" charset="0"/>
                <a:cs typeface="Times New Roman" panose="02020603050405020304" pitchFamily="18" charset="0"/>
              </a:rPr>
              <a:t>Февраль 2024 - Участие в муниципальном фестивале науки с темой «Оценка качества молока разных марок»</a:t>
            </a:r>
          </a:p>
          <a:p>
            <a:pPr>
              <a:buFontTx/>
              <a:buChar char="-"/>
            </a:pPr>
            <a:r>
              <a:rPr lang="ru-RU" dirty="0">
                <a:latin typeface="Times New Roman" panose="02020603050405020304" pitchFamily="18" charset="0"/>
                <a:cs typeface="Times New Roman" panose="02020603050405020304" pitchFamily="18" charset="0"/>
              </a:rPr>
              <a:t>Март 2024 – НПКШ – ученица 8 класса выступила с темой «Оценка качества молока» и заняла 2 место.</a:t>
            </a:r>
          </a:p>
          <a:p>
            <a:pPr>
              <a:buFontTx/>
              <a:buChar char="-"/>
            </a:pPr>
            <a:r>
              <a:rPr lang="ru-RU" dirty="0">
                <a:latin typeface="Times New Roman" panose="02020603050405020304" pitchFamily="18" charset="0"/>
                <a:cs typeface="Times New Roman" panose="02020603050405020304" pitchFamily="18" charset="0"/>
              </a:rPr>
              <a:t>Март 2024 - Наша школа продолжает свое ежегодное участие во Всероссийской неделе высоких технологий и </a:t>
            </a:r>
            <a:r>
              <a:rPr lang="ru-RU" dirty="0" err="1">
                <a:latin typeface="Times New Roman" panose="02020603050405020304" pitchFamily="18" charset="0"/>
                <a:cs typeface="Times New Roman" panose="02020603050405020304" pitchFamily="18" charset="0"/>
              </a:rPr>
              <a:t>технопредпринимателства</a:t>
            </a:r>
            <a:r>
              <a:rPr lang="ru-RU" dirty="0">
                <a:latin typeface="Times New Roman" panose="02020603050405020304" pitchFamily="18" charset="0"/>
                <a:cs typeface="Times New Roman" panose="02020603050405020304" pitchFamily="18" charset="0"/>
              </a:rPr>
              <a:t>.</a:t>
            </a:r>
          </a:p>
          <a:p>
            <a:pPr marL="0" indent="0">
              <a:buNone/>
            </a:pPr>
            <a:endParaRPr lang="ru-RU" dirty="0"/>
          </a:p>
          <a:p>
            <a:endParaRPr lang="ru-RU" dirty="0"/>
          </a:p>
        </p:txBody>
      </p:sp>
      <p:pic>
        <p:nvPicPr>
          <p:cNvPr id="4" name="Рисунок 3">
            <a:extLst>
              <a:ext uri="{FF2B5EF4-FFF2-40B4-BE49-F238E27FC236}">
                <a16:creationId xmlns:a16="http://schemas.microsoft.com/office/drawing/2014/main" id="{AC65D291-6698-48B3-82AB-EACD7284C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134396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71290D-E401-44D2-B7A5-8189926004C7}"/>
              </a:ext>
            </a:extLst>
          </p:cNvPr>
          <p:cNvSpPr>
            <a:spLocks noGrp="1"/>
          </p:cNvSpPr>
          <p:nvPr>
            <p:ph type="title"/>
          </p:nvPr>
        </p:nvSpPr>
        <p:spPr/>
        <p:txBody>
          <a:bodyPr>
            <a:normAutofit/>
          </a:bodyPr>
          <a:lstStyle/>
          <a:p>
            <a:r>
              <a:rPr lang="ru-RU" sz="4800" dirty="0">
                <a:latin typeface="Times New Roman" panose="02020603050405020304" pitchFamily="18" charset="0"/>
                <a:cs typeface="Times New Roman" panose="02020603050405020304" pitchFamily="18" charset="0"/>
              </a:rPr>
              <a:t>Естественно-научная грамотность</a:t>
            </a:r>
          </a:p>
        </p:txBody>
      </p:sp>
      <p:sp>
        <p:nvSpPr>
          <p:cNvPr id="3" name="Объект 2">
            <a:extLst>
              <a:ext uri="{FF2B5EF4-FFF2-40B4-BE49-F238E27FC236}">
                <a16:creationId xmlns:a16="http://schemas.microsoft.com/office/drawing/2014/main" id="{D9596A2D-AA9C-43E8-99D0-436723C36A48}"/>
              </a:ext>
            </a:extLst>
          </p:cNvPr>
          <p:cNvSpPr>
            <a:spLocks noGrp="1"/>
          </p:cNvSpPr>
          <p:nvPr>
            <p:ph idx="1"/>
          </p:nvPr>
        </p:nvSpPr>
        <p:spPr>
          <a:xfrm>
            <a:off x="673100" y="1558608"/>
            <a:ext cx="10845800" cy="4344352"/>
          </a:xfrm>
        </p:spPr>
        <p:txBody>
          <a:bodyPr>
            <a:normAutofit fontScale="92500" lnSpcReduction="10000"/>
          </a:bodyPr>
          <a:lstStyle/>
          <a:p>
            <a:pPr>
              <a:lnSpc>
                <a:spcPct val="100000"/>
              </a:lnSpc>
            </a:pPr>
            <a:r>
              <a:rPr lang="ru-RU" sz="2600" dirty="0">
                <a:latin typeface="Times New Roman" panose="02020603050405020304" pitchFamily="18" charset="0"/>
                <a:cs typeface="Times New Roman" panose="02020603050405020304" pitchFamily="18" charset="0"/>
              </a:rPr>
              <a:t>Одним из видов функциональной грамотности является естественно-научная грамотность (физика, химия, биология, география). </a:t>
            </a:r>
          </a:p>
          <a:p>
            <a:pPr>
              <a:lnSpc>
                <a:spcPct val="100000"/>
              </a:lnSpc>
            </a:pPr>
            <a:r>
              <a:rPr lang="ru-RU" sz="2600" dirty="0">
                <a:latin typeface="Times New Roman" panose="02020603050405020304" pitchFamily="18" charset="0"/>
                <a:cs typeface="Times New Roman" panose="02020603050405020304" pitchFamily="18" charset="0"/>
              </a:rPr>
              <a:t>Под естественнонаучной грамотностью понимается способность использовать естественно-научные знания, выявлять проблемы и делать обоснованные выводы, необходимые для понимания окружающего мира и тех изменений, которые вносит в него деятельность человека, также для принятия соответствующих решений.</a:t>
            </a:r>
          </a:p>
          <a:p>
            <a:pPr>
              <a:lnSpc>
                <a:spcPct val="100000"/>
              </a:lnSpc>
            </a:pPr>
            <a:r>
              <a:rPr lang="ru-RU" sz="2600" dirty="0">
                <a:latin typeface="Times New Roman" panose="02020603050405020304" pitchFamily="18" charset="0"/>
                <a:cs typeface="Times New Roman" panose="02020603050405020304" pitchFamily="18" charset="0"/>
              </a:rPr>
              <a:t>Благодаря оборудованию центра «Точка Роста» у учеников значительно поднимается заинтересованность к урокам естественного цикла, что показывает повышение уровня функциональной грамотности при мониторинге на платформе РЭШ.</a:t>
            </a:r>
          </a:p>
          <a:p>
            <a:endParaRPr lang="ru-RU" dirty="0"/>
          </a:p>
        </p:txBody>
      </p:sp>
      <p:pic>
        <p:nvPicPr>
          <p:cNvPr id="6" name="Рисунок 5">
            <a:extLst>
              <a:ext uri="{FF2B5EF4-FFF2-40B4-BE49-F238E27FC236}">
                <a16:creationId xmlns:a16="http://schemas.microsoft.com/office/drawing/2014/main" id="{49A69659-518D-4877-83A7-6FBA639E0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4139369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58C8D1-DA7D-440D-8120-4AF3F41AF679}"/>
              </a:ext>
            </a:extLst>
          </p:cNvPr>
          <p:cNvSpPr>
            <a:spLocks noGrp="1"/>
          </p:cNvSpPr>
          <p:nvPr>
            <p:ph type="title"/>
          </p:nvPr>
        </p:nvSpPr>
        <p:spPr>
          <a:xfrm>
            <a:off x="1021080" y="2103437"/>
            <a:ext cx="10515600" cy="1325563"/>
          </a:xfrm>
        </p:spPr>
        <p:txBody>
          <a:bodyPr>
            <a:normAutofit/>
          </a:bodyPr>
          <a:lstStyle/>
          <a:p>
            <a:r>
              <a:rPr lang="ru-RU" sz="7200" dirty="0">
                <a:latin typeface="Times New Roman" panose="02020603050405020304" pitchFamily="18" charset="0"/>
                <a:cs typeface="Times New Roman" panose="02020603050405020304" pitchFamily="18" charset="0"/>
              </a:rPr>
              <a:t>Спасибо за внимание!</a:t>
            </a:r>
          </a:p>
        </p:txBody>
      </p:sp>
      <p:pic>
        <p:nvPicPr>
          <p:cNvPr id="4" name="Рисунок 3">
            <a:extLst>
              <a:ext uri="{FF2B5EF4-FFF2-40B4-BE49-F238E27FC236}">
                <a16:creationId xmlns:a16="http://schemas.microsoft.com/office/drawing/2014/main" id="{31FA1ED4-BD5E-4952-94D3-32DC5E219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680" y="5623560"/>
            <a:ext cx="3240000" cy="1080000"/>
          </a:xfrm>
          <a:prstGeom prst="rect">
            <a:avLst/>
          </a:prstGeom>
        </p:spPr>
      </p:pic>
    </p:spTree>
    <p:extLst>
      <p:ext uri="{BB962C8B-B14F-4D97-AF65-F5344CB8AC3E}">
        <p14:creationId xmlns:p14="http://schemas.microsoft.com/office/powerpoint/2010/main" val="355311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9703ED5-9125-4FDD-BAD0-20931661220C}"/>
              </a:ext>
            </a:extLst>
          </p:cNvPr>
          <p:cNvSpPr>
            <a:spLocks noGrp="1"/>
          </p:cNvSpPr>
          <p:nvPr>
            <p:ph idx="1"/>
          </p:nvPr>
        </p:nvSpPr>
        <p:spPr>
          <a:xfrm>
            <a:off x="838200" y="457200"/>
            <a:ext cx="10515600" cy="6035675"/>
          </a:xfrm>
        </p:spPr>
        <p:txBody>
          <a:bodyPr>
            <a:noAutofit/>
          </a:bodyPr>
          <a:lstStyle/>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Актуальность: В рамках национального проекта «Образование» стало возможным оснащение школ современным оборудованием центр «Точка роста».  Оснащение общеобразовательных школ современным  цифровым оборудованием является материальной базой реализации Федерального государственного образовательного стандарта. Это открывает новые возможности в урочной и внеурочной, внеклассной деятельности и является неотъемлемым условием формирования высокотехнологичной среды школы, без которой сложно представить не только профильное обучение, но и современный образовательный процесс в целом. </a:t>
            </a:r>
          </a:p>
          <a:p>
            <a:r>
              <a:rPr lang="ru-RU" sz="2400" dirty="0">
                <a:latin typeface="Times New Roman" panose="02020603050405020304" pitchFamily="18" charset="0"/>
                <a:cs typeface="Times New Roman" panose="02020603050405020304" pitchFamily="18" charset="0"/>
              </a:rPr>
              <a:t>В сентябре 2022 года, в нашей школе прошло открытие Центра образования естественно-научной и технической направленности «Точка Роста».  В рамках проекта мы получили цифровые лаборатории в комплектации «Биология» -2 </a:t>
            </a:r>
            <a:r>
              <a:rPr lang="ru-RU" sz="2400" dirty="0" err="1">
                <a:latin typeface="Times New Roman" panose="02020603050405020304" pitchFamily="18" charset="0"/>
                <a:cs typeface="Times New Roman" panose="02020603050405020304" pitchFamily="18" charset="0"/>
              </a:rPr>
              <a:t>шт</a:t>
            </a:r>
            <a:r>
              <a:rPr lang="ru-RU" sz="2400" dirty="0">
                <a:latin typeface="Times New Roman" panose="02020603050405020304" pitchFamily="18" charset="0"/>
                <a:cs typeface="Times New Roman" panose="02020603050405020304" pitchFamily="18" charset="0"/>
              </a:rPr>
              <a:t>, Химия – 2 </a:t>
            </a:r>
            <a:r>
              <a:rPr lang="ru-RU" sz="2400" dirty="0" err="1">
                <a:latin typeface="Times New Roman" panose="02020603050405020304" pitchFamily="18" charset="0"/>
                <a:cs typeface="Times New Roman" panose="02020603050405020304" pitchFamily="18" charset="0"/>
              </a:rPr>
              <a:t>шт</a:t>
            </a:r>
            <a:r>
              <a:rPr lang="ru-RU" sz="2400" dirty="0">
                <a:latin typeface="Times New Roman" panose="02020603050405020304" pitchFamily="18" charset="0"/>
                <a:cs typeface="Times New Roman" panose="02020603050405020304" pitchFamily="18" charset="0"/>
              </a:rPr>
              <a:t>, Физика – 2шт.</a:t>
            </a:r>
          </a:p>
        </p:txBody>
      </p:sp>
      <p:pic>
        <p:nvPicPr>
          <p:cNvPr id="4" name="Рисунок 3">
            <a:extLst>
              <a:ext uri="{FF2B5EF4-FFF2-40B4-BE49-F238E27FC236}">
                <a16:creationId xmlns:a16="http://schemas.microsoft.com/office/drawing/2014/main" id="{A6F137B3-B4F3-4DC8-9505-92F9E3FF5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526964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B9B893-8281-4208-BB08-E2E094191AE0}"/>
              </a:ext>
            </a:extLst>
          </p:cNvPr>
          <p:cNvSpPr>
            <a:spLocks noGrp="1"/>
          </p:cNvSpPr>
          <p:nvPr>
            <p:ph type="title"/>
          </p:nvPr>
        </p:nvSpPr>
        <p:spPr/>
        <p:txBody>
          <a:bodyPr>
            <a:normAutofit/>
          </a:bodyPr>
          <a:lstStyle/>
          <a:p>
            <a:r>
              <a:rPr lang="ru-RU" sz="4000" dirty="0">
                <a:latin typeface="Times New Roman" panose="02020603050405020304" pitchFamily="18" charset="0"/>
                <a:cs typeface="Times New Roman" panose="02020603050405020304" pitchFamily="18" charset="0"/>
              </a:rPr>
              <a:t>Цифровая научная лаборатория по биологии и химии включает в себя:</a:t>
            </a:r>
          </a:p>
        </p:txBody>
      </p:sp>
      <p:sp>
        <p:nvSpPr>
          <p:cNvPr id="3" name="Объект 2">
            <a:extLst>
              <a:ext uri="{FF2B5EF4-FFF2-40B4-BE49-F238E27FC236}">
                <a16:creationId xmlns:a16="http://schemas.microsoft.com/office/drawing/2014/main" id="{5EE68F88-7F45-4802-BECB-B20D73BDC01B}"/>
              </a:ext>
            </a:extLst>
          </p:cNvPr>
          <p:cNvSpPr>
            <a:spLocks noGrp="1"/>
          </p:cNvSpPr>
          <p:nvPr>
            <p:ph idx="1"/>
          </p:nvPr>
        </p:nvSpPr>
        <p:spPr/>
        <p:txBody>
          <a:bodyPr/>
          <a:lstStyle/>
          <a:p>
            <a:r>
              <a:rPr lang="ru-RU" dirty="0" err="1"/>
              <a:t>Мультидатчик</a:t>
            </a:r>
            <a:r>
              <a:rPr lang="ru-RU" dirty="0"/>
              <a:t>, который определяет температуру окружающей среды, температуру исследуемой среды, освещённость, влажность.</a:t>
            </a:r>
          </a:p>
          <a:p>
            <a:r>
              <a:rPr lang="en-US" dirty="0"/>
              <a:t>Ph </a:t>
            </a:r>
            <a:r>
              <a:rPr lang="ru-RU" dirty="0"/>
              <a:t>метр</a:t>
            </a:r>
          </a:p>
          <a:p>
            <a:r>
              <a:rPr lang="ru-RU" dirty="0"/>
              <a:t>Датчик электропроводности</a:t>
            </a:r>
          </a:p>
          <a:p>
            <a:r>
              <a:rPr lang="ru-RU" dirty="0"/>
              <a:t>Цифровой микроскоп</a:t>
            </a:r>
          </a:p>
          <a:p>
            <a:endParaRPr lang="ru-RU" dirty="0"/>
          </a:p>
        </p:txBody>
      </p:sp>
      <p:pic>
        <p:nvPicPr>
          <p:cNvPr id="5" name="Рисунок 4">
            <a:extLst>
              <a:ext uri="{FF2B5EF4-FFF2-40B4-BE49-F238E27FC236}">
                <a16:creationId xmlns:a16="http://schemas.microsoft.com/office/drawing/2014/main" id="{CDA18058-5584-4E01-BE66-E4C42E26E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148" y="2672803"/>
            <a:ext cx="6275144" cy="3240000"/>
          </a:xfrm>
          <a:prstGeom prst="rect">
            <a:avLst/>
          </a:prstGeom>
        </p:spPr>
      </p:pic>
      <p:pic>
        <p:nvPicPr>
          <p:cNvPr id="6" name="Рисунок 5">
            <a:extLst>
              <a:ext uri="{FF2B5EF4-FFF2-40B4-BE49-F238E27FC236}">
                <a16:creationId xmlns:a16="http://schemas.microsoft.com/office/drawing/2014/main" id="{80FA03F5-1325-4397-8D76-703207C46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 y="5636963"/>
            <a:ext cx="3240000" cy="1080000"/>
          </a:xfrm>
          <a:prstGeom prst="rect">
            <a:avLst/>
          </a:prstGeom>
        </p:spPr>
      </p:pic>
    </p:spTree>
    <p:extLst>
      <p:ext uri="{BB962C8B-B14F-4D97-AF65-F5344CB8AC3E}">
        <p14:creationId xmlns:p14="http://schemas.microsoft.com/office/powerpoint/2010/main" val="423298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A18BCB-7929-4B7C-8900-FB7AF855D460}"/>
              </a:ext>
            </a:extLst>
          </p:cNvPr>
          <p:cNvSpPr>
            <a:spLocks noGrp="1"/>
          </p:cNvSpPr>
          <p:nvPr>
            <p:ph type="title"/>
          </p:nvPr>
        </p:nvSpPr>
        <p:spPr>
          <a:xfrm>
            <a:off x="3642360" y="365125"/>
            <a:ext cx="10515600" cy="1325563"/>
          </a:xfrm>
        </p:spPr>
        <p:txBody>
          <a:bodyPr>
            <a:normAutofit/>
          </a:bodyPr>
          <a:lstStyle/>
          <a:p>
            <a:r>
              <a:rPr lang="ru-RU" sz="5400" dirty="0">
                <a:latin typeface="Times New Roman" panose="02020603050405020304" pitchFamily="18" charset="0"/>
                <a:cs typeface="Times New Roman" panose="02020603050405020304" pitchFamily="18" charset="0"/>
              </a:rPr>
              <a:t>ПО «</a:t>
            </a:r>
            <a:r>
              <a:rPr lang="ru-RU" sz="5400" dirty="0" err="1">
                <a:latin typeface="Times New Roman" panose="02020603050405020304" pitchFamily="18" charset="0"/>
                <a:cs typeface="Times New Roman" panose="02020603050405020304" pitchFamily="18" charset="0"/>
              </a:rPr>
              <a:t>Наулаб</a:t>
            </a:r>
            <a:r>
              <a:rPr lang="ru-RU" sz="5400" dirty="0">
                <a:latin typeface="Times New Roman" panose="02020603050405020304" pitchFamily="18" charset="0"/>
                <a:cs typeface="Times New Roman" panose="02020603050405020304" pitchFamily="18" charset="0"/>
              </a:rPr>
              <a:t>»</a:t>
            </a:r>
          </a:p>
        </p:txBody>
      </p:sp>
      <p:pic>
        <p:nvPicPr>
          <p:cNvPr id="5" name="Объект 4">
            <a:extLst>
              <a:ext uri="{FF2B5EF4-FFF2-40B4-BE49-F238E27FC236}">
                <a16:creationId xmlns:a16="http://schemas.microsoft.com/office/drawing/2014/main" id="{61B1B361-F5F0-4960-9940-D44DEDE6F0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179" r="1142" b="16038"/>
          <a:stretch/>
        </p:blipFill>
        <p:spPr>
          <a:xfrm>
            <a:off x="0" y="1934609"/>
            <a:ext cx="5916751" cy="3312000"/>
          </a:xfrm>
        </p:spPr>
      </p:pic>
      <p:pic>
        <p:nvPicPr>
          <p:cNvPr id="7" name="Рисунок 6">
            <a:extLst>
              <a:ext uri="{FF2B5EF4-FFF2-40B4-BE49-F238E27FC236}">
                <a16:creationId xmlns:a16="http://schemas.microsoft.com/office/drawing/2014/main" id="{61C3D83C-FF6D-4F2C-8CE2-C47D707D1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052" y="1690688"/>
            <a:ext cx="6096000" cy="3863340"/>
          </a:xfrm>
          <a:prstGeom prst="rect">
            <a:avLst/>
          </a:prstGeom>
        </p:spPr>
      </p:pic>
      <p:pic>
        <p:nvPicPr>
          <p:cNvPr id="8" name="Рисунок 7">
            <a:extLst>
              <a:ext uri="{FF2B5EF4-FFF2-40B4-BE49-F238E27FC236}">
                <a16:creationId xmlns:a16="http://schemas.microsoft.com/office/drawing/2014/main" id="{2A8AE922-BEE8-46CA-A5A8-2455866BF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3601462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5A70C5-710E-4E0B-9734-CFB665C5E4C0}"/>
              </a:ext>
            </a:extLst>
          </p:cNvPr>
          <p:cNvSpPr>
            <a:spLocks noGrp="1"/>
          </p:cNvSpPr>
          <p:nvPr>
            <p:ph type="title"/>
          </p:nvPr>
        </p:nvSpPr>
        <p:spPr>
          <a:xfrm>
            <a:off x="748147" y="-120596"/>
            <a:ext cx="10515600" cy="1325563"/>
          </a:xfrm>
        </p:spPr>
        <p:txBody>
          <a:bodyPr>
            <a:normAutofit/>
          </a:bodyPr>
          <a:lstStyle/>
          <a:p>
            <a:r>
              <a:rPr lang="ru-RU" sz="4800" dirty="0">
                <a:latin typeface="Times New Roman" panose="02020603050405020304" pitchFamily="18" charset="0"/>
                <a:cs typeface="Times New Roman" panose="02020603050405020304" pitchFamily="18" charset="0"/>
              </a:rPr>
              <a:t>Цифровой микроскоп</a:t>
            </a:r>
          </a:p>
        </p:txBody>
      </p:sp>
      <p:pic>
        <p:nvPicPr>
          <p:cNvPr id="5" name="Объект 4">
            <a:extLst>
              <a:ext uri="{FF2B5EF4-FFF2-40B4-BE49-F238E27FC236}">
                <a16:creationId xmlns:a16="http://schemas.microsoft.com/office/drawing/2014/main" id="{B64D8A05-5533-49AB-86C0-396BA1787D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8253" y="2327545"/>
            <a:ext cx="5057294" cy="3276000"/>
          </a:xfrm>
        </p:spPr>
      </p:pic>
      <p:pic>
        <p:nvPicPr>
          <p:cNvPr id="7" name="Рисунок 6">
            <a:extLst>
              <a:ext uri="{FF2B5EF4-FFF2-40B4-BE49-F238E27FC236}">
                <a16:creationId xmlns:a16="http://schemas.microsoft.com/office/drawing/2014/main" id="{B6BDF0BD-0C08-4DBD-BC1E-674EA1115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743" y="2327545"/>
            <a:ext cx="4800004" cy="3204000"/>
          </a:xfrm>
          <a:prstGeom prst="rect">
            <a:avLst/>
          </a:prstGeom>
        </p:spPr>
      </p:pic>
      <p:sp>
        <p:nvSpPr>
          <p:cNvPr id="8" name="TextBox 7">
            <a:extLst>
              <a:ext uri="{FF2B5EF4-FFF2-40B4-BE49-F238E27FC236}">
                <a16:creationId xmlns:a16="http://schemas.microsoft.com/office/drawing/2014/main" id="{DBB7690B-5700-4017-883D-3299D728871B}"/>
              </a:ext>
            </a:extLst>
          </p:cNvPr>
          <p:cNvSpPr txBox="1"/>
          <p:nvPr/>
        </p:nvSpPr>
        <p:spPr>
          <a:xfrm>
            <a:off x="1053548" y="1779104"/>
            <a:ext cx="4174435" cy="369332"/>
          </a:xfrm>
          <a:prstGeom prst="rect">
            <a:avLst/>
          </a:prstGeom>
          <a:noFill/>
        </p:spPr>
        <p:txBody>
          <a:bodyPr wrap="square" rtlCol="0">
            <a:spAutoFit/>
          </a:bodyPr>
          <a:lstStyle/>
          <a:p>
            <a:r>
              <a:rPr lang="ru-RU" dirty="0"/>
              <a:t>Световой микроскоп</a:t>
            </a:r>
          </a:p>
        </p:txBody>
      </p:sp>
      <p:sp>
        <p:nvSpPr>
          <p:cNvPr id="9" name="TextBox 8">
            <a:extLst>
              <a:ext uri="{FF2B5EF4-FFF2-40B4-BE49-F238E27FC236}">
                <a16:creationId xmlns:a16="http://schemas.microsoft.com/office/drawing/2014/main" id="{9F26ECCC-B0EA-4D8C-A1BC-67CA44C2A40E}"/>
              </a:ext>
            </a:extLst>
          </p:cNvPr>
          <p:cNvSpPr txBox="1"/>
          <p:nvPr/>
        </p:nvSpPr>
        <p:spPr>
          <a:xfrm>
            <a:off x="6579704" y="1845741"/>
            <a:ext cx="3359426" cy="369332"/>
          </a:xfrm>
          <a:prstGeom prst="rect">
            <a:avLst/>
          </a:prstGeom>
          <a:noFill/>
        </p:spPr>
        <p:txBody>
          <a:bodyPr wrap="square" rtlCol="0">
            <a:spAutoFit/>
          </a:bodyPr>
          <a:lstStyle/>
          <a:p>
            <a:r>
              <a:rPr lang="ru-RU" dirty="0"/>
              <a:t>Цифровой микроскоп</a:t>
            </a:r>
          </a:p>
        </p:txBody>
      </p:sp>
      <p:sp>
        <p:nvSpPr>
          <p:cNvPr id="10" name="TextBox 9">
            <a:extLst>
              <a:ext uri="{FF2B5EF4-FFF2-40B4-BE49-F238E27FC236}">
                <a16:creationId xmlns:a16="http://schemas.microsoft.com/office/drawing/2014/main" id="{3CA6B109-225A-4330-BC75-757BBF4ED43F}"/>
              </a:ext>
            </a:extLst>
          </p:cNvPr>
          <p:cNvSpPr txBox="1"/>
          <p:nvPr/>
        </p:nvSpPr>
        <p:spPr>
          <a:xfrm>
            <a:off x="2256183" y="991495"/>
            <a:ext cx="8244508" cy="830997"/>
          </a:xfrm>
          <a:prstGeom prst="rect">
            <a:avLst/>
          </a:prstGeom>
          <a:noFill/>
        </p:spPr>
        <p:txBody>
          <a:bodyPr wrap="square" rtlCol="0">
            <a:spAutoFit/>
          </a:bodyPr>
          <a:lstStyle/>
          <a:p>
            <a:pPr algn="ctr"/>
            <a:r>
              <a:rPr lang="ru-RU" sz="2400" dirty="0">
                <a:latin typeface="Times New Roman" panose="02020603050405020304" pitchFamily="18" charset="0"/>
                <a:cs typeface="Times New Roman" panose="02020603050405020304" pitchFamily="18" charset="0"/>
              </a:rPr>
              <a:t>Практическая работа по биологии в 7 классе «Изучение строения грибов. </a:t>
            </a:r>
            <a:r>
              <a:rPr lang="ru-RU" sz="2400" dirty="0" err="1">
                <a:latin typeface="Times New Roman" panose="02020603050405020304" pitchFamily="18" charset="0"/>
                <a:cs typeface="Times New Roman" panose="02020603050405020304" pitchFamily="18" charset="0"/>
              </a:rPr>
              <a:t>Мукор</a:t>
            </a:r>
            <a:r>
              <a:rPr lang="ru-RU" sz="2400" dirty="0">
                <a:latin typeface="Times New Roman" panose="02020603050405020304" pitchFamily="18" charset="0"/>
                <a:cs typeface="Times New Roman" panose="02020603050405020304" pitchFamily="18" charset="0"/>
              </a:rPr>
              <a:t>»</a:t>
            </a:r>
          </a:p>
        </p:txBody>
      </p:sp>
      <p:pic>
        <p:nvPicPr>
          <p:cNvPr id="11" name="Рисунок 10">
            <a:extLst>
              <a:ext uri="{FF2B5EF4-FFF2-40B4-BE49-F238E27FC236}">
                <a16:creationId xmlns:a16="http://schemas.microsoft.com/office/drawing/2014/main" id="{232D6079-9462-4BE6-8768-4A262D476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5369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7962FF-9D1F-45B5-A153-7DCE7E3672E0}"/>
              </a:ext>
            </a:extLst>
          </p:cNvPr>
          <p:cNvSpPr>
            <a:spLocks noGrp="1"/>
          </p:cNvSpPr>
          <p:nvPr>
            <p:ph type="title"/>
          </p:nvPr>
        </p:nvSpPr>
        <p:spPr>
          <a:xfrm>
            <a:off x="178905" y="-70125"/>
            <a:ext cx="10515600" cy="1325563"/>
          </a:xfrm>
        </p:spPr>
        <p:txBody>
          <a:bodyPr>
            <a:normAutofit/>
          </a:bodyPr>
          <a:lstStyle/>
          <a:p>
            <a:r>
              <a:rPr lang="ru-RU" sz="4800" dirty="0">
                <a:latin typeface="Times New Roman" panose="02020603050405020304" pitchFamily="18" charset="0"/>
                <a:cs typeface="Times New Roman" panose="02020603050405020304" pitchFamily="18" charset="0"/>
              </a:rPr>
              <a:t>Датчик Р</a:t>
            </a:r>
            <a:r>
              <a:rPr lang="en-US" sz="4800" dirty="0">
                <a:latin typeface="Times New Roman" panose="02020603050405020304" pitchFamily="18" charset="0"/>
                <a:cs typeface="Times New Roman" panose="02020603050405020304" pitchFamily="18" charset="0"/>
              </a:rPr>
              <a:t>h</a:t>
            </a:r>
            <a:r>
              <a:rPr lang="ru-RU" sz="4800" dirty="0">
                <a:latin typeface="Times New Roman" panose="02020603050405020304" pitchFamily="18" charset="0"/>
                <a:cs typeface="Times New Roman" panose="02020603050405020304" pitchFamily="18" charset="0"/>
              </a:rPr>
              <a:t>-кислотности</a:t>
            </a:r>
          </a:p>
        </p:txBody>
      </p:sp>
      <p:pic>
        <p:nvPicPr>
          <p:cNvPr id="5" name="Объект 4">
            <a:extLst>
              <a:ext uri="{FF2B5EF4-FFF2-40B4-BE49-F238E27FC236}">
                <a16:creationId xmlns:a16="http://schemas.microsoft.com/office/drawing/2014/main" id="{40B6FAD0-C131-4862-A107-C7C3104EEE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09299" y="2693331"/>
            <a:ext cx="3840000" cy="2880000"/>
          </a:xfrm>
        </p:spPr>
      </p:pic>
      <p:pic>
        <p:nvPicPr>
          <p:cNvPr id="7" name="Рисунок 6">
            <a:extLst>
              <a:ext uri="{FF2B5EF4-FFF2-40B4-BE49-F238E27FC236}">
                <a16:creationId xmlns:a16="http://schemas.microsoft.com/office/drawing/2014/main" id="{A7F32652-8D2D-4521-9572-AFA637A2345A}"/>
              </a:ext>
            </a:extLst>
          </p:cNvPr>
          <p:cNvPicPr>
            <a:picLocks noChangeAspect="1"/>
          </p:cNvPicPr>
          <p:nvPr/>
        </p:nvPicPr>
        <p:blipFill rotWithShape="1">
          <a:blip r:embed="rId3">
            <a:extLst>
              <a:ext uri="{28A0092B-C50C-407E-A947-70E740481C1C}">
                <a14:useLocalDpi xmlns:a14="http://schemas.microsoft.com/office/drawing/2010/main" val="0"/>
              </a:ext>
            </a:extLst>
          </a:blip>
          <a:srcRect l="6914" r="8716"/>
          <a:stretch/>
        </p:blipFill>
        <p:spPr>
          <a:xfrm>
            <a:off x="178905" y="2823887"/>
            <a:ext cx="3240158" cy="2880000"/>
          </a:xfrm>
          <a:prstGeom prst="rect">
            <a:avLst/>
          </a:prstGeom>
        </p:spPr>
      </p:pic>
      <p:pic>
        <p:nvPicPr>
          <p:cNvPr id="9" name="Рисунок 8">
            <a:extLst>
              <a:ext uri="{FF2B5EF4-FFF2-40B4-BE49-F238E27FC236}">
                <a16:creationId xmlns:a16="http://schemas.microsoft.com/office/drawing/2014/main" id="{65604FA6-77E6-40DB-9D2D-F54AFA2BE634}"/>
              </a:ext>
            </a:extLst>
          </p:cNvPr>
          <p:cNvPicPr>
            <a:picLocks noChangeAspect="1"/>
          </p:cNvPicPr>
          <p:nvPr/>
        </p:nvPicPr>
        <p:blipFill rotWithShape="1">
          <a:blip r:embed="rId4">
            <a:extLst>
              <a:ext uri="{28A0092B-C50C-407E-A947-70E740481C1C}">
                <a14:useLocalDpi xmlns:a14="http://schemas.microsoft.com/office/drawing/2010/main" val="0"/>
              </a:ext>
            </a:extLst>
          </a:blip>
          <a:srcRect l="5324" r="23206"/>
          <a:stretch/>
        </p:blipFill>
        <p:spPr>
          <a:xfrm rot="5400000">
            <a:off x="3594693" y="3680648"/>
            <a:ext cx="2744454" cy="2880000"/>
          </a:xfrm>
          <a:prstGeom prst="rect">
            <a:avLst/>
          </a:prstGeom>
        </p:spPr>
      </p:pic>
      <p:sp>
        <p:nvSpPr>
          <p:cNvPr id="10" name="TextBox 9">
            <a:extLst>
              <a:ext uri="{FF2B5EF4-FFF2-40B4-BE49-F238E27FC236}">
                <a16:creationId xmlns:a16="http://schemas.microsoft.com/office/drawing/2014/main" id="{94F1112E-6CB2-4124-981A-9DB49AFA8DEF}"/>
              </a:ext>
            </a:extLst>
          </p:cNvPr>
          <p:cNvSpPr txBox="1"/>
          <p:nvPr/>
        </p:nvSpPr>
        <p:spPr>
          <a:xfrm>
            <a:off x="506895" y="1716497"/>
            <a:ext cx="4373217" cy="646331"/>
          </a:xfrm>
          <a:prstGeom prst="rect">
            <a:avLst/>
          </a:prstGeom>
          <a:noFill/>
        </p:spPr>
        <p:txBody>
          <a:bodyPr wrap="square" rtlCol="0">
            <a:spAutoFit/>
          </a:bodyPr>
          <a:lstStyle/>
          <a:p>
            <a:r>
              <a:rPr lang="ru-RU" dirty="0"/>
              <a:t>Определение кислотности бумажными индикаторными полосками</a:t>
            </a:r>
          </a:p>
        </p:txBody>
      </p:sp>
      <p:sp>
        <p:nvSpPr>
          <p:cNvPr id="11" name="TextBox 10">
            <a:extLst>
              <a:ext uri="{FF2B5EF4-FFF2-40B4-BE49-F238E27FC236}">
                <a16:creationId xmlns:a16="http://schemas.microsoft.com/office/drawing/2014/main" id="{F04131E5-970A-4CEC-A5B7-F1043DAAB6A6}"/>
              </a:ext>
            </a:extLst>
          </p:cNvPr>
          <p:cNvSpPr txBox="1"/>
          <p:nvPr/>
        </p:nvSpPr>
        <p:spPr>
          <a:xfrm>
            <a:off x="7311889" y="1690688"/>
            <a:ext cx="4283765" cy="646331"/>
          </a:xfrm>
          <a:prstGeom prst="rect">
            <a:avLst/>
          </a:prstGeom>
          <a:noFill/>
        </p:spPr>
        <p:txBody>
          <a:bodyPr wrap="square" rtlCol="0">
            <a:spAutoFit/>
          </a:bodyPr>
          <a:lstStyle/>
          <a:p>
            <a:r>
              <a:rPr lang="ru-RU" dirty="0"/>
              <a:t>Определение кислотности цифровым датчиком Р</a:t>
            </a:r>
            <a:r>
              <a:rPr lang="en-US" dirty="0"/>
              <a:t>h</a:t>
            </a:r>
            <a:endParaRPr lang="ru-RU" dirty="0"/>
          </a:p>
        </p:txBody>
      </p:sp>
      <p:sp>
        <p:nvSpPr>
          <p:cNvPr id="12" name="TextBox 11">
            <a:extLst>
              <a:ext uri="{FF2B5EF4-FFF2-40B4-BE49-F238E27FC236}">
                <a16:creationId xmlns:a16="http://schemas.microsoft.com/office/drawing/2014/main" id="{44A98568-A6F1-4590-920D-867B3629E53D}"/>
              </a:ext>
            </a:extLst>
          </p:cNvPr>
          <p:cNvSpPr txBox="1"/>
          <p:nvPr/>
        </p:nvSpPr>
        <p:spPr>
          <a:xfrm>
            <a:off x="2357232" y="925463"/>
            <a:ext cx="7096539" cy="830997"/>
          </a:xfrm>
          <a:prstGeom prst="rect">
            <a:avLst/>
          </a:prstGeom>
          <a:noFill/>
        </p:spPr>
        <p:txBody>
          <a:bodyPr wrap="square" rtlCol="0">
            <a:spAutoFit/>
          </a:bodyPr>
          <a:lstStyle/>
          <a:p>
            <a:pPr algn="ctr"/>
            <a:r>
              <a:rPr lang="ru-RU" sz="2400" dirty="0">
                <a:latin typeface="Times New Roman" panose="02020603050405020304" pitchFamily="18" charset="0"/>
                <a:cs typeface="Times New Roman" panose="02020603050405020304" pitchFamily="18" charset="0"/>
              </a:rPr>
              <a:t>Практическая работа по химии 9 класс. «Кислотность среды. Водородный показатель».</a:t>
            </a:r>
          </a:p>
        </p:txBody>
      </p:sp>
      <p:pic>
        <p:nvPicPr>
          <p:cNvPr id="13" name="Рисунок 12">
            <a:extLst>
              <a:ext uri="{FF2B5EF4-FFF2-40B4-BE49-F238E27FC236}">
                <a16:creationId xmlns:a16="http://schemas.microsoft.com/office/drawing/2014/main" id="{E34421ED-197D-4867-9CA2-8689F7C79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167070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72724B-38C3-43D9-8FC7-F26AAE865664}"/>
              </a:ext>
            </a:extLst>
          </p:cNvPr>
          <p:cNvSpPr>
            <a:spLocks noGrp="1"/>
          </p:cNvSpPr>
          <p:nvPr>
            <p:ph type="title"/>
          </p:nvPr>
        </p:nvSpPr>
        <p:spPr>
          <a:xfrm>
            <a:off x="838200" y="212887"/>
            <a:ext cx="10515600" cy="1325563"/>
          </a:xfrm>
        </p:spPr>
        <p:txBody>
          <a:bodyPr>
            <a:normAutofit fontScale="90000"/>
          </a:bodyPr>
          <a:lstStyle/>
          <a:p>
            <a:r>
              <a:rPr lang="ru-RU" sz="4800" dirty="0">
                <a:latin typeface="Times New Roman" panose="02020603050405020304" pitchFamily="18" charset="0"/>
                <a:cs typeface="Times New Roman" panose="02020603050405020304" pitchFamily="18" charset="0"/>
              </a:rPr>
              <a:t>Датчик температуры исследуемой среды</a:t>
            </a:r>
          </a:p>
        </p:txBody>
      </p:sp>
      <p:sp>
        <p:nvSpPr>
          <p:cNvPr id="3" name="Объект 2">
            <a:extLst>
              <a:ext uri="{FF2B5EF4-FFF2-40B4-BE49-F238E27FC236}">
                <a16:creationId xmlns:a16="http://schemas.microsoft.com/office/drawing/2014/main" id="{09477707-F698-49C0-8550-4D39531C5367}"/>
              </a:ext>
            </a:extLst>
          </p:cNvPr>
          <p:cNvSpPr>
            <a:spLocks noGrp="1"/>
          </p:cNvSpPr>
          <p:nvPr>
            <p:ph idx="1"/>
          </p:nvPr>
        </p:nvSpPr>
        <p:spPr>
          <a:xfrm>
            <a:off x="838200" y="1401417"/>
            <a:ext cx="10515600" cy="4775546"/>
          </a:xfrm>
        </p:spPr>
        <p:txBody>
          <a:bodyPr/>
          <a:lstStyle/>
          <a:p>
            <a:pPr marL="0" indent="0" algn="ctr">
              <a:buNone/>
            </a:pPr>
            <a:r>
              <a:rPr lang="ru-RU" dirty="0"/>
              <a:t>Практическая работа по химии в 8 классе. </a:t>
            </a:r>
          </a:p>
          <a:p>
            <a:pPr marL="0" indent="0" algn="ctr">
              <a:buNone/>
            </a:pPr>
            <a:r>
              <a:rPr lang="ru-RU" dirty="0"/>
              <a:t>«Изучение строения пламени»</a:t>
            </a:r>
          </a:p>
        </p:txBody>
      </p:sp>
      <p:pic>
        <p:nvPicPr>
          <p:cNvPr id="5" name="Рисунок 4">
            <a:extLst>
              <a:ext uri="{FF2B5EF4-FFF2-40B4-BE49-F238E27FC236}">
                <a16:creationId xmlns:a16="http://schemas.microsoft.com/office/drawing/2014/main" id="{7C284EE3-74FF-4FB6-B37E-B85F3B845F10}"/>
              </a:ext>
            </a:extLst>
          </p:cNvPr>
          <p:cNvPicPr>
            <a:picLocks noChangeAspect="1"/>
          </p:cNvPicPr>
          <p:nvPr/>
        </p:nvPicPr>
        <p:blipFill rotWithShape="1">
          <a:blip r:embed="rId2">
            <a:extLst>
              <a:ext uri="{28A0092B-C50C-407E-A947-70E740481C1C}">
                <a14:useLocalDpi xmlns:a14="http://schemas.microsoft.com/office/drawing/2010/main" val="0"/>
              </a:ext>
            </a:extLst>
          </a:blip>
          <a:srcRect t="26620" r="46775" b="14348"/>
          <a:stretch/>
        </p:blipFill>
        <p:spPr>
          <a:xfrm>
            <a:off x="838200" y="2444474"/>
            <a:ext cx="4866861" cy="4048401"/>
          </a:xfrm>
          <a:prstGeom prst="rect">
            <a:avLst/>
          </a:prstGeom>
        </p:spPr>
      </p:pic>
      <p:pic>
        <p:nvPicPr>
          <p:cNvPr id="7" name="Рисунок 6">
            <a:extLst>
              <a:ext uri="{FF2B5EF4-FFF2-40B4-BE49-F238E27FC236}">
                <a16:creationId xmlns:a16="http://schemas.microsoft.com/office/drawing/2014/main" id="{92021524-F715-4451-9F99-DFB3C005C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731" y="2726980"/>
            <a:ext cx="5121977" cy="2880000"/>
          </a:xfrm>
          <a:prstGeom prst="rect">
            <a:avLst/>
          </a:prstGeom>
        </p:spPr>
      </p:pic>
      <p:pic>
        <p:nvPicPr>
          <p:cNvPr id="6" name="Рисунок 5">
            <a:extLst>
              <a:ext uri="{FF2B5EF4-FFF2-40B4-BE49-F238E27FC236}">
                <a16:creationId xmlns:a16="http://schemas.microsoft.com/office/drawing/2014/main" id="{F592C37A-1C54-4946-9DAB-9EA8B3F2A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4075423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525DC0-D315-4E82-A58D-9FDB467A3149}"/>
              </a:ext>
            </a:extLst>
          </p:cNvPr>
          <p:cNvSpPr>
            <a:spLocks noGrp="1"/>
          </p:cNvSpPr>
          <p:nvPr>
            <p:ph type="title"/>
          </p:nvPr>
        </p:nvSpPr>
        <p:spPr>
          <a:xfrm>
            <a:off x="400878" y="0"/>
            <a:ext cx="10515600" cy="1325563"/>
          </a:xfrm>
        </p:spPr>
        <p:txBody>
          <a:bodyPr/>
          <a:lstStyle/>
          <a:p>
            <a:r>
              <a:rPr lang="ru-RU" dirty="0">
                <a:latin typeface="Times New Roman" panose="02020603050405020304" pitchFamily="18" charset="0"/>
                <a:cs typeface="Times New Roman" panose="02020603050405020304" pitchFamily="18" charset="0"/>
              </a:rPr>
              <a:t>Датчик электропроводности</a:t>
            </a:r>
          </a:p>
        </p:txBody>
      </p:sp>
      <p:sp>
        <p:nvSpPr>
          <p:cNvPr id="3" name="Объект 2">
            <a:extLst>
              <a:ext uri="{FF2B5EF4-FFF2-40B4-BE49-F238E27FC236}">
                <a16:creationId xmlns:a16="http://schemas.microsoft.com/office/drawing/2014/main" id="{017CE6F7-4A06-49E3-9C8F-AF411C2374EF}"/>
              </a:ext>
            </a:extLst>
          </p:cNvPr>
          <p:cNvSpPr>
            <a:spLocks noGrp="1"/>
          </p:cNvSpPr>
          <p:nvPr>
            <p:ph idx="1"/>
          </p:nvPr>
        </p:nvSpPr>
        <p:spPr>
          <a:xfrm>
            <a:off x="838200" y="1232452"/>
            <a:ext cx="10515600" cy="3359426"/>
          </a:xfrm>
        </p:spPr>
        <p:txBody>
          <a:bodyPr>
            <a:normAutofit/>
          </a:bodyPr>
          <a:lstStyle/>
          <a:p>
            <a:pPr marL="0" indent="0" algn="ctr">
              <a:buNone/>
            </a:pPr>
            <a:r>
              <a:rPr lang="ru-RU" sz="4000" dirty="0">
                <a:latin typeface="Times New Roman" panose="02020603050405020304" pitchFamily="18" charset="0"/>
                <a:cs typeface="Times New Roman" panose="02020603050405020304" pitchFamily="18" charset="0"/>
              </a:rPr>
              <a:t>Практическая работа по химии в 9 классе «Электролитическая диссоциация»</a:t>
            </a:r>
          </a:p>
          <a:p>
            <a:pPr marL="0" indent="0" algn="just">
              <a:buNone/>
            </a:pPr>
            <a:r>
              <a:rPr lang="ru-RU" sz="2200" dirty="0"/>
              <a:t>Сравнение электропроводности в следующих растворах:</a:t>
            </a:r>
          </a:p>
          <a:p>
            <a:pPr algn="just">
              <a:buFontTx/>
              <a:buChar char="-"/>
            </a:pPr>
            <a:r>
              <a:rPr lang="ru-RU" sz="2200" dirty="0"/>
              <a:t>р-р сахара (не проводит) и р-р соли (проводит)</a:t>
            </a:r>
          </a:p>
          <a:p>
            <a:pPr algn="just">
              <a:buFontTx/>
              <a:buChar char="-"/>
            </a:pPr>
            <a:r>
              <a:rPr lang="ru-RU" sz="2200" dirty="0"/>
              <a:t>Дистиллированная вода (проводит) и трубопроводная вода (не проводит)</a:t>
            </a:r>
          </a:p>
          <a:p>
            <a:pPr algn="just">
              <a:buFontTx/>
              <a:buChar char="-"/>
            </a:pPr>
            <a:r>
              <a:rPr lang="ru-RU" sz="2200" dirty="0"/>
              <a:t>Уксусная кислота (проводит) и спирт (не проводит)</a:t>
            </a:r>
          </a:p>
        </p:txBody>
      </p:sp>
      <p:pic>
        <p:nvPicPr>
          <p:cNvPr id="5" name="Рисунок 4">
            <a:extLst>
              <a:ext uri="{FF2B5EF4-FFF2-40B4-BE49-F238E27FC236}">
                <a16:creationId xmlns:a16="http://schemas.microsoft.com/office/drawing/2014/main" id="{502A4B62-BA66-4F38-919F-D37CE3FCB874}"/>
              </a:ext>
            </a:extLst>
          </p:cNvPr>
          <p:cNvPicPr>
            <a:picLocks noChangeAspect="1"/>
          </p:cNvPicPr>
          <p:nvPr/>
        </p:nvPicPr>
        <p:blipFill rotWithShape="1">
          <a:blip r:embed="rId2">
            <a:extLst>
              <a:ext uri="{28A0092B-C50C-407E-A947-70E740481C1C}">
                <a14:useLocalDpi xmlns:a14="http://schemas.microsoft.com/office/drawing/2010/main" val="0"/>
              </a:ext>
            </a:extLst>
          </a:blip>
          <a:srcRect l="50303" t="17124"/>
          <a:stretch/>
        </p:blipFill>
        <p:spPr>
          <a:xfrm>
            <a:off x="1242391" y="4591878"/>
            <a:ext cx="2925417" cy="2186609"/>
          </a:xfrm>
          <a:prstGeom prst="rect">
            <a:avLst/>
          </a:prstGeom>
        </p:spPr>
      </p:pic>
      <p:pic>
        <p:nvPicPr>
          <p:cNvPr id="7" name="Рисунок 6">
            <a:extLst>
              <a:ext uri="{FF2B5EF4-FFF2-40B4-BE49-F238E27FC236}">
                <a16:creationId xmlns:a16="http://schemas.microsoft.com/office/drawing/2014/main" id="{BC6BEA97-4659-4FB7-957D-AE48F5F9A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305" y="4545548"/>
            <a:ext cx="3250754" cy="2160000"/>
          </a:xfrm>
          <a:prstGeom prst="rect">
            <a:avLst/>
          </a:prstGeom>
        </p:spPr>
      </p:pic>
      <p:pic>
        <p:nvPicPr>
          <p:cNvPr id="6" name="Рисунок 5">
            <a:extLst>
              <a:ext uri="{FF2B5EF4-FFF2-40B4-BE49-F238E27FC236}">
                <a16:creationId xmlns:a16="http://schemas.microsoft.com/office/drawing/2014/main" id="{4603E127-8BBF-4410-B5B0-740328246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76358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DC393D-1667-4F9D-8200-150F12C71F42}"/>
              </a:ext>
            </a:extLst>
          </p:cNvPr>
          <p:cNvSpPr>
            <a:spLocks noGrp="1"/>
          </p:cNvSpPr>
          <p:nvPr>
            <p:ph type="title"/>
          </p:nvPr>
        </p:nvSpPr>
        <p:spPr>
          <a:xfrm>
            <a:off x="738809" y="504273"/>
            <a:ext cx="10515600" cy="1722092"/>
          </a:xfrm>
        </p:spPr>
        <p:txBody>
          <a:bodyPr>
            <a:noAutofit/>
          </a:bodyPr>
          <a:lstStyle/>
          <a:p>
            <a:pPr algn="ctr"/>
            <a:r>
              <a:rPr lang="ru-RU" sz="3600" dirty="0" err="1">
                <a:latin typeface="Times New Roman" panose="02020603050405020304" pitchFamily="18" charset="0"/>
                <a:cs typeface="Times New Roman" panose="02020603050405020304" pitchFamily="18" charset="0"/>
              </a:rPr>
              <a:t>Мультидатчик</a:t>
            </a:r>
            <a:r>
              <a:rPr lang="ru-RU" sz="3600" dirty="0">
                <a:latin typeface="Times New Roman" panose="02020603050405020304" pitchFamily="18" charset="0"/>
                <a:cs typeface="Times New Roman" panose="02020603050405020304" pitchFamily="18" charset="0"/>
              </a:rPr>
              <a:t>, который определяет влажность воздуха, освещённость, температуру окружающей среды </a:t>
            </a:r>
            <a:r>
              <a:rPr lang="ru-RU" sz="3600" dirty="0" err="1">
                <a:latin typeface="Times New Roman" panose="02020603050405020304" pitchFamily="18" charset="0"/>
                <a:cs typeface="Times New Roman" panose="02020603050405020304" pitchFamily="18" charset="0"/>
              </a:rPr>
              <a:t>млжет</a:t>
            </a:r>
            <a:r>
              <a:rPr lang="ru-RU" sz="3600" dirty="0">
                <a:latin typeface="Times New Roman" panose="02020603050405020304" pitchFamily="18" charset="0"/>
                <a:cs typeface="Times New Roman" panose="02020603050405020304" pitchFamily="18" charset="0"/>
              </a:rPr>
              <a:t> использоваться на уроках биологии, химии, физики и географии.</a:t>
            </a:r>
          </a:p>
        </p:txBody>
      </p:sp>
      <p:pic>
        <p:nvPicPr>
          <p:cNvPr id="5" name="Объект 4">
            <a:extLst>
              <a:ext uri="{FF2B5EF4-FFF2-40B4-BE49-F238E27FC236}">
                <a16:creationId xmlns:a16="http://schemas.microsoft.com/office/drawing/2014/main" id="{6A47F927-E5D5-4BF2-A007-1B8D804496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227" t="15914" r="7501" b="14186"/>
          <a:stretch/>
        </p:blipFill>
        <p:spPr>
          <a:xfrm>
            <a:off x="3647440" y="2743200"/>
            <a:ext cx="4297680" cy="3525520"/>
          </a:xfrm>
        </p:spPr>
      </p:pic>
      <p:pic>
        <p:nvPicPr>
          <p:cNvPr id="4" name="Рисунок 3">
            <a:extLst>
              <a:ext uri="{FF2B5EF4-FFF2-40B4-BE49-F238E27FC236}">
                <a16:creationId xmlns:a16="http://schemas.microsoft.com/office/drawing/2014/main" id="{A402DC6D-5FF4-430C-A994-7A5B97B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720" y="5684520"/>
            <a:ext cx="3240000" cy="1080000"/>
          </a:xfrm>
          <a:prstGeom prst="rect">
            <a:avLst/>
          </a:prstGeom>
        </p:spPr>
      </p:pic>
    </p:spTree>
    <p:extLst>
      <p:ext uri="{BB962C8B-B14F-4D97-AF65-F5344CB8AC3E}">
        <p14:creationId xmlns:p14="http://schemas.microsoft.com/office/powerpoint/2010/main" val="322026763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615</Words>
  <Application>Microsoft Office PowerPoint</Application>
  <PresentationFormat>Широкоэкранный</PresentationFormat>
  <Paragraphs>47</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Times New Roman</vt:lpstr>
      <vt:lpstr>Тема Office</vt:lpstr>
      <vt:lpstr>Применение цифрового оборудования «Точка Роста» на уроках естественно-научного цикла</vt:lpstr>
      <vt:lpstr>Презентация PowerPoint</vt:lpstr>
      <vt:lpstr>Цифровая научная лаборатория по биологии и химии включает в себя:</vt:lpstr>
      <vt:lpstr>ПО «Наулаб»</vt:lpstr>
      <vt:lpstr>Цифровой микроскоп</vt:lpstr>
      <vt:lpstr>Датчик Рh-кислотности</vt:lpstr>
      <vt:lpstr>Датчик температуры исследуемой среды</vt:lpstr>
      <vt:lpstr>Датчик электропроводности</vt:lpstr>
      <vt:lpstr>Мультидатчик, который определяет влажность воздуха, освещённость, температуру окружающей среды млжет использоваться на уроках биологии, химии, физики и географии.</vt:lpstr>
      <vt:lpstr>Отчет на сайте школы во вкладке «Точка Роста» каждые 10 дней.</vt:lpstr>
      <vt:lpstr>Презентация PowerPoint</vt:lpstr>
      <vt:lpstr>Проекты в которых приняли участие</vt:lpstr>
      <vt:lpstr>Естественно-научная грамотность</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Применение цифрового оборудования «Точка Роста» на уроках естественно-научного цикла</dc:title>
  <dc:creator>Professional</dc:creator>
  <cp:lastModifiedBy>Professional</cp:lastModifiedBy>
  <cp:revision>30</cp:revision>
  <dcterms:created xsi:type="dcterms:W3CDTF">2024-03-26T06:58:30Z</dcterms:created>
  <dcterms:modified xsi:type="dcterms:W3CDTF">2024-03-26T15:43:27Z</dcterms:modified>
</cp:coreProperties>
</file>