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1" r:id="rId2"/>
    <p:sldId id="263" r:id="rId3"/>
    <p:sldId id="256" r:id="rId4"/>
    <p:sldId id="257" r:id="rId5"/>
    <p:sldId id="259" r:id="rId6"/>
    <p:sldId id="258" r:id="rId7"/>
    <p:sldId id="262" r:id="rId8"/>
    <p:sldId id="260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380" autoAdjust="0"/>
  </p:normalViewPr>
  <p:slideViewPr>
    <p:cSldViewPr>
      <p:cViewPr>
        <p:scale>
          <a:sx n="80" d="100"/>
          <a:sy n="8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94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7A56F-2AD2-4083-930B-68083347DDA4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5F782-3674-4EA7-8DE9-3C76FEA96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3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Задача, которую необходимо было решить – совершенствование развивающей предметно-пространственной среды, способствующей речевому развитию детей дошкольного возраста. Поскольку уже придумано много разных пособий, мы искали какую-нибудь необычную и интересную идею, которая бы  заинтересовала и привлекла внимание детей.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F782-3674-4EA7-8DE9-3C76FEA96BA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Тумба оформляется по теме недели, и по теме недели накапливается речевой материал, который оформляется в виде картотек, конвертов с карточками и т.д. Эти материалы накапливаются и хранятся внутри тумбы, поэтому она и называется копилка.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F782-3674-4EA7-8DE9-3C76FEA96BA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803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как у нас группа подготовительная, то для нашей тумбы мы выбрали тему «Школа», таким образом, создавая дополнительную мотивацию и интерес у детей к школьному обучению. Каждая грань «Речевой копилки» выполнена в соответствии с  школьным предметом, с заданиями для «проведения» урока, или переменки.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Грани включают  разнообразные задания,  повышающие речевую активность детей, способствующие самостоятельному закреплению и расширению знаний детей по речевому развитию. Обратите внимание, что мы старались наполнить копилку интерактивным материалом, чтобы детям было что потрогать, покрутить, подуть, порисовать, позвенеть, то есть использовали элементы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бизиборда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Перейдем к описанию нашей копилки.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F782-3674-4EA7-8DE9-3C76FEA96BA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575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Горизонтальная грань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оформлена с отражением лексической темы и сезонными изменениями в природе.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Задание «Облака». Каждое облако имеет свой символ с заданиями.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Первое облако («?») - что это или кто это?;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Второе облако («одна и пять точек») - образование множественного числа существительных и согласование имен существительных с количественными числителями;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-Третье облако «Большая точка, средняя и маленькая» - образование существительных с уменьшительно-ласкательным и увеличительным значением;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Четвертое облако «крестик, облачко, ладонь, сердечко» - согласование падежных окончаний;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Пятое облако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Синквейн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«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Девятиэкранка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Так же используя данную грань, можно поиграть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режиссерские игры «Семья» и «Школа»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F782-3674-4EA7-8DE9-3C76FEA96BA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088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1. «Часы» - Циферблат со стрелками на липучке для закрепления представлений о времени;</a:t>
            </a:r>
          </a:p>
          <a:p>
            <a:r>
              <a:rPr lang="ru-RU" dirty="0" smtClean="0"/>
              <a:t>2. «Времена года»</a:t>
            </a:r>
          </a:p>
          <a:p>
            <a:r>
              <a:rPr lang="ru-RU" dirty="0" smtClean="0"/>
              <a:t>3. «Дни недели»</a:t>
            </a:r>
          </a:p>
          <a:p>
            <a:r>
              <a:rPr lang="ru-RU" dirty="0" smtClean="0"/>
              <a:t>4. «Время суток»</a:t>
            </a:r>
          </a:p>
          <a:p>
            <a:r>
              <a:rPr lang="ru-RU" dirty="0" smtClean="0"/>
              <a:t>На фетре составляется схема предложения  с использованием данных кругов.   Ребенок составляет предложение, подсчитывает количество слов в нём, а затем крепит нужное количество символов.</a:t>
            </a:r>
          </a:p>
          <a:p>
            <a:r>
              <a:rPr lang="ru-RU" dirty="0" smtClean="0"/>
              <a:t>«Две гусеницы» для автоматизации и дифференциации звуков. На гусеницу крепится определенный звук, ребёнок подбирает слова, в которых есть этот звук, и прицепляет прищепками на гусеницу. После чего ребёнок автоматизирует звуки с помощью рук по заданным карточкам, отстукивая разное положение рук.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F782-3674-4EA7-8DE9-3C76FEA96BA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721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Грань «Школьная доска»</a:t>
            </a:r>
          </a:p>
          <a:p>
            <a:r>
              <a:rPr lang="ru-RU" dirty="0" smtClean="0"/>
              <a:t>На фетровой доске могут решаться  различные примеры по математике: сложение, вычитание, закреплять понятия больше, меньше или равно. А также ребёнок может учиться самостоятельно составлять задачи.</a:t>
            </a:r>
          </a:p>
          <a:p>
            <a:r>
              <a:rPr lang="ru-RU" dirty="0" smtClean="0"/>
              <a:t>На «школьных партах» могут размещаться различные задания.</a:t>
            </a:r>
          </a:p>
          <a:p>
            <a:r>
              <a:rPr lang="ru-RU" dirty="0" smtClean="0"/>
              <a:t>Например, игры на подбор антонимов (большой-маленький), притяжательных прилагательных (медвежья лапа), найди картинки, начинающиеся с одного и того же звука (аист-астра), найди пару (животные и детёныши), найди тень.</a:t>
            </a:r>
          </a:p>
          <a:p>
            <a:r>
              <a:rPr lang="ru-RU" dirty="0" smtClean="0"/>
              <a:t>Надеемся, что наши идеи, воплощенные в «Речевой копилке» будут вам полезны.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F782-3674-4EA7-8DE9-3C76FEA96BA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612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 Грань «Обучение грамоте» </a:t>
            </a:r>
            <a:r>
              <a:rPr lang="ru-RU" dirty="0" smtClean="0"/>
              <a:t>включает в себя следующие задания:</a:t>
            </a:r>
          </a:p>
          <a:p>
            <a:r>
              <a:rPr lang="ru-RU" dirty="0" smtClean="0"/>
              <a:t>1. Выставляется картинка по теме недели, рядом пишется буква, изучаемая на занятии учителя-логопеда. По бокам прикреплены губки разных цветов, слева – синяя и зеленая для обозначения твердости и мягкости звука, справа красная, для обозначения гласных звуков.  По краям грани прикреплены шарики, один с наполнением …, для обозначения звонкости звука, второй пустой, для обозначения глухости звука. </a:t>
            </a:r>
          </a:p>
          <a:p>
            <a:r>
              <a:rPr lang="ru-RU" dirty="0" smtClean="0"/>
              <a:t>2. Школьный автобус с тремя окошками, для обозначения места звука в слове, ребенок перемещает пуговицу по резинке в нужное окошко;</a:t>
            </a:r>
          </a:p>
          <a:p>
            <a:r>
              <a:rPr lang="ru-RU" dirty="0" smtClean="0"/>
              <a:t>3. Карандаш – это слоговая схема. Ребёнок произносит слово, делит его хлопками на слоги, а затем маркером чертит схему.</a:t>
            </a:r>
          </a:p>
          <a:p>
            <a:r>
              <a:rPr lang="ru-RU" dirty="0" smtClean="0"/>
              <a:t>4. Звукобуквенный анализ слова. Ребёнок даёт характеристику каждому звуку в слове и прикручивает нужного цвета крышечку для обозначения определенного звука.</a:t>
            </a:r>
          </a:p>
          <a:p>
            <a:r>
              <a:rPr lang="ru-RU" dirty="0" smtClean="0"/>
              <a:t>5. Составление предложения.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F782-3674-4EA7-8DE9-3C76FEA96BA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97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Грань «Переменка»</a:t>
            </a:r>
          </a:p>
          <a:p>
            <a:r>
              <a:rPr lang="ru-RU" dirty="0" smtClean="0"/>
              <a:t>- Игра «Мемо» помогает развивать зрительную память, внимание, мышление, наблюдательность, а также способствует развитию мелкой моторики и координации движений рук;</a:t>
            </a:r>
          </a:p>
          <a:p>
            <a:r>
              <a:rPr lang="ru-RU" dirty="0" smtClean="0"/>
              <a:t>- «Нарисуй по образцу» с помощью мела ребёнок может нарисовать заданную картинку;</a:t>
            </a:r>
          </a:p>
          <a:p>
            <a:r>
              <a:rPr lang="ru-RU" dirty="0" smtClean="0"/>
              <a:t>- «</a:t>
            </a:r>
            <a:r>
              <a:rPr lang="ru-RU" dirty="0" err="1" smtClean="0"/>
              <a:t>Нейродорожки</a:t>
            </a:r>
            <a:r>
              <a:rPr lang="ru-RU" dirty="0" smtClean="0"/>
              <a:t>» Предлагаемая игра на развитие межполушарных связей синхронизируют работу полушарий, координации движений, синхронизация работы глаз и рук, развитие мелкой моторики, активной концентрации внимания. </a:t>
            </a:r>
          </a:p>
          <a:p>
            <a:r>
              <a:rPr lang="ru-RU" dirty="0" smtClean="0"/>
              <a:t>- Игра «Разноцветные </a:t>
            </a:r>
            <a:r>
              <a:rPr lang="ru-RU" dirty="0" err="1" smtClean="0"/>
              <a:t>резиночки</a:t>
            </a:r>
            <a:r>
              <a:rPr lang="ru-RU" dirty="0" smtClean="0"/>
              <a:t>» направлена на  развитие мелкой моторики, закрепление знания цветов, умение выполнять задание по образцу, развитие координации движений, развитие счета, запоминание названий пальцев, пространственная ориентация (вправо-влево, вверх-вниз). Главная задача – правильно подобрать и надеть </a:t>
            </a:r>
            <a:r>
              <a:rPr lang="ru-RU" dirty="0" err="1" smtClean="0"/>
              <a:t>резиночки</a:t>
            </a:r>
            <a:r>
              <a:rPr lang="ru-RU" dirty="0" smtClean="0"/>
              <a:t> на пальцы в соответствии с образцом на карточке.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F782-3674-4EA7-8DE9-3C76FEA96BA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241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Задача, которую необходимо было решить – совершенствование развивающей предметно-пространственной среды, способствующей речевому развитию детей дошкольного возраста. Поскольку уже придумано много разных пособий, мы искали какую-нибудь необычную и интересную идею, которая бы  заинтересовала и привлекла внимание детей.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5F782-3674-4EA7-8DE9-3C76FEA96BA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60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ds307chel@mail.ru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ds307chel@mail.ru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ППС по РР\Речевая копилка ОЗ\Фото Реч.копилки ОЗ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0"/>
            <a:ext cx="9141959" cy="68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73B5~1\AppData\Local\Temp\7zO04D2CAC0\Логотип для ЛОВ.pn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743075" cy="10242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67744" y="26064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«Детский сад № 307 г. Челябинска»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454080 г. Челябинск, ул. Гвардейская, 10, тел.: 8(351) 232-03-03</a:t>
            </a:r>
          </a:p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  <a:hlinkClick r:id="rId6"/>
              </a:rPr>
              <a:t>ds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6"/>
              </a:rPr>
              <a:t>307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  <a:hlinkClick r:id="rId6"/>
              </a:rPr>
              <a:t>chel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6"/>
              </a:rPr>
              <a:t>@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6"/>
              </a:rPr>
              <a:t>mail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6"/>
              </a:rPr>
              <a:t>.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  <a:hlinkClick r:id="rId6"/>
              </a:rPr>
              <a:t>ru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_____________________________________________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700808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ПЕДАГОГИЧЕСКАЯ НАХОДКА: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ДИДАКТИЧЕСКОЕ ПОСОБИЕ «РЕЧЕВАЯ КОПИЛКА»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5301208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Разработчики: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логопед Белоусова Анастасия Валерьевна;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Максимова Наталья Олеговна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7664" y="3714048"/>
            <a:ext cx="3544208" cy="306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81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113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F:\РППС по РР\IMG_20240105_1226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28" l="0" r="99904">
                        <a14:backgroundMark x1="18462" y1="7323" x2="18462" y2="7323"/>
                        <a14:backgroundMark x1="1538" y1="2059" x2="1538" y2="2059"/>
                        <a14:backgroundMark x1="673" y1="26773" x2="673" y2="26773"/>
                        <a14:backgroundMark x1="72788" y1="8810" x2="72788" y2="8810"/>
                        <a14:backgroundMark x1="80000" y1="10641" x2="80000" y2="10641"/>
                        <a14:backgroundMark x1="74231" y1="18078" x2="74231" y2="18078"/>
                        <a14:backgroundMark x1="76442" y1="22311" x2="76442" y2="22311"/>
                        <a14:backgroundMark x1="81442" y1="20023" x2="81442" y2="20023"/>
                        <a14:backgroundMark x1="88942" y1="20023" x2="88942" y2="20023"/>
                        <a14:backgroundMark x1="92500" y1="21625" x2="92500" y2="21625"/>
                        <a14:backgroundMark x1="97885" y1="50114" x2="97885" y2="50114"/>
                        <a14:backgroundMark x1="99327" y1="44279" x2="99327" y2="44279"/>
                        <a14:backgroundMark x1="99038" y1="43249" x2="99038" y2="43249"/>
                        <a14:backgroundMark x1="8173" y1="5149" x2="8173" y2="5149"/>
                        <a14:backgroundMark x1="20096" y1="8810" x2="20096" y2="8810"/>
                        <a14:backgroundMark x1="13173" y1="4348" x2="13173" y2="4348"/>
                        <a14:backgroundMark x1="22885" y1="6522" x2="22885" y2="6522"/>
                        <a14:backgroundMark x1="23462" y1="2975" x2="23462" y2="2975"/>
                        <a14:backgroundMark x1="21154" y1="2975" x2="21154" y2="2975"/>
                        <a14:backgroundMark x1="25769" y1="3318" x2="25769" y2="3318"/>
                        <a14:backgroundMark x1="44808" y1="5606" x2="44808" y2="5606"/>
                        <a14:backgroundMark x1="35673" y1="15332" x2="35673" y2="15332"/>
                        <a14:backgroundMark x1="64808" y1="6522" x2="64808" y2="6522"/>
                        <a14:backgroundMark x1="68750" y1="13043" x2="68750" y2="13043"/>
                        <a14:backgroundMark x1="65192" y1="8124" x2="65192" y2="8124"/>
                        <a14:backgroundMark x1="64327" y1="3318" x2="64327" y2="3318"/>
                        <a14:backgroundMark x1="79727" y1="5170" x2="79727" y2="5170"/>
                        <a14:backgroundMark x1="81287" y1="3549" x2="81287" y2="3549"/>
                        <a14:backgroundMark x1="91683" y1="4475" x2="91683" y2="4475"/>
                        <a14:backgroundMark x1="42950" y1="4167" x2="42950" y2="4167"/>
                        <a14:backgroundMark x1="93632" y1="13040" x2="93632" y2="13040"/>
                        <a14:backgroundMark x1="12151" y1="5633" x2="12151" y2="5633"/>
                        <a14:backgroundMark x1="98181" y1="53009" x2="98181" y2="53009"/>
                        <a14:backgroundMark x1="98376" y1="47377" x2="98376" y2="47377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207" y="124214"/>
            <a:ext cx="8001241" cy="673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11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ППС по РР\Речевая копилка ОЗ\Фото Реч.копилки ОЗ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" y="0"/>
            <a:ext cx="9141959" cy="68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РППС по РР\Речевая копилка ОЗ\Фото Реч.копилки ОЗ\1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7283"/>
            <a:ext cx="4677762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72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ППС по РР\Речевая копилка ОЗ\Фото Реч.копилки ОЗ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" y="14840"/>
            <a:ext cx="9141959" cy="68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8520" y="-20471"/>
            <a:ext cx="5475553" cy="684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14840"/>
            <a:ext cx="4283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Горизонтальная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грань 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967" t="4805" r="10969" b="23979"/>
          <a:stretch/>
        </p:blipFill>
        <p:spPr>
          <a:xfrm>
            <a:off x="4573020" y="1120877"/>
            <a:ext cx="2232248" cy="1527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967" t="4805" r="10969" b="23979"/>
          <a:stretch/>
        </p:blipFill>
        <p:spPr>
          <a:xfrm>
            <a:off x="6596279" y="1528917"/>
            <a:ext cx="2232248" cy="1527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967" t="4805" r="10969" b="23979"/>
          <a:stretch/>
        </p:blipFill>
        <p:spPr>
          <a:xfrm>
            <a:off x="5240080" y="2635678"/>
            <a:ext cx="2232248" cy="1527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967" t="4805" r="10969" b="23979"/>
          <a:stretch/>
        </p:blipFill>
        <p:spPr>
          <a:xfrm>
            <a:off x="6635467" y="3699008"/>
            <a:ext cx="2232248" cy="1527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0" b="100000" l="0" r="100000">
                        <a14:foregroundMark x1="47300" y1="94000" x2="47300" y2="94000"/>
                        <a14:foregroundMark x1="46000" y1="86600" x2="46000" y2="86600"/>
                        <a14:foregroundMark x1="41300" y1="94000" x2="41300" y2="94000"/>
                        <a14:foregroundMark x1="40000" y1="86600" x2="40000" y2="86600"/>
                        <a14:foregroundMark x1="42000" y1="84000" x2="42000" y2="84000"/>
                        <a14:foregroundMark x1="45300" y1="82600" x2="45300" y2="82600"/>
                        <a14:foregroundMark x1="50000" y1="84000" x2="50000" y2="84000"/>
                        <a14:foregroundMark x1="53300" y1="87300" x2="53300" y2="87300"/>
                        <a14:foregroundMark x1="53300" y1="87300" x2="53300" y2="87300"/>
                        <a14:foregroundMark x1="48700" y1="88600" x2="48700" y2="88600"/>
                        <a14:foregroundMark x1="49300" y1="92000" x2="49300" y2="92000"/>
                        <a14:backgroundMark x1="13900" y1="95300" x2="13900" y2="95300"/>
                        <a14:backgroundMark x1="18600" y1="70600" x2="16600" y2="70600"/>
                        <a14:backgroundMark x1="16600" y1="70600" x2="16600" y2="70600"/>
                        <a14:backgroundMark x1="26600" y1="73900" x2="26600" y2="73900"/>
                        <a14:backgroundMark x1="21300" y1="56600" x2="18600" y2="56600"/>
                        <a14:backgroundMark x1="14600" y1="45200" x2="11900" y2="45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1174" y="1391095"/>
            <a:ext cx="982679" cy="982679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004379" y="2379545"/>
            <a:ext cx="212813" cy="2127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655414" y="2499077"/>
            <a:ext cx="212813" cy="2127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135564" y="2438623"/>
            <a:ext cx="212813" cy="2127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868227" y="2273194"/>
            <a:ext cx="212813" cy="2127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688018" y="2001597"/>
            <a:ext cx="212813" cy="2127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070263" y="2014804"/>
            <a:ext cx="212813" cy="2127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693641" y="3385775"/>
            <a:ext cx="212813" cy="2127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094392" y="3310701"/>
            <a:ext cx="353137" cy="39291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596279" y="3208320"/>
            <a:ext cx="550731" cy="560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967" t="4805" r="10969" b="23979"/>
          <a:stretch/>
        </p:blipFill>
        <p:spPr>
          <a:xfrm>
            <a:off x="5077729" y="4918573"/>
            <a:ext cx="2232248" cy="1527328"/>
          </a:xfrm>
          <a:prstGeom prst="rect">
            <a:avLst/>
          </a:prstGeom>
        </p:spPr>
      </p:pic>
      <p:sp>
        <p:nvSpPr>
          <p:cNvPr id="10" name="Крест 9"/>
          <p:cNvSpPr/>
          <p:nvPr/>
        </p:nvSpPr>
        <p:spPr>
          <a:xfrm rot="18680248">
            <a:off x="6913698" y="4316719"/>
            <a:ext cx="546248" cy="554325"/>
          </a:xfrm>
          <a:prstGeom prst="plus">
            <a:avLst>
              <a:gd name="adj" fmla="val 4143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ьная выноска 20"/>
          <p:cNvSpPr/>
          <p:nvPr/>
        </p:nvSpPr>
        <p:spPr>
          <a:xfrm>
            <a:off x="7536141" y="4426075"/>
            <a:ext cx="332086" cy="335612"/>
          </a:xfrm>
          <a:prstGeom prst="wedgeEllipseCallout">
            <a:avLst>
              <a:gd name="adj1" fmla="val -67407"/>
              <a:gd name="adj2" fmla="val 11289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50000">
                        <a14:foregroundMark x1="24000" y1="34400" x2="23556" y2="34400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7843033" y="4077072"/>
            <a:ext cx="494123" cy="549025"/>
          </a:xfrm>
          <a:prstGeom prst="rect">
            <a:avLst/>
          </a:prstGeom>
        </p:spPr>
      </p:pic>
      <p:sp>
        <p:nvSpPr>
          <p:cNvPr id="23" name="Сердце 22"/>
          <p:cNvSpPr/>
          <p:nvPr/>
        </p:nvSpPr>
        <p:spPr>
          <a:xfrm>
            <a:off x="8353673" y="4368663"/>
            <a:ext cx="335275" cy="29906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641" y="5040751"/>
            <a:ext cx="1116638" cy="128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17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ППС по РР\Речевая копилка ОЗ\Фото Реч.копилки ОЗ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" y="0"/>
            <a:ext cx="9141959" cy="68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РППС по РР\Речевая копилка ОЗ\Фото Реч.копилки ОЗ\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116959"/>
            <a:ext cx="4189628" cy="660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60648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 «Окружающий мир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1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ППС по РР\Речевая копилка ОЗ\Фото Реч.копилки ОЗ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" y="0"/>
            <a:ext cx="9141959" cy="68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РППС по РР\Речевая копилка ОЗ\Фото Реч.копилки ОЗ\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5" b="8485"/>
          <a:stretch/>
        </p:blipFill>
        <p:spPr bwMode="auto">
          <a:xfrm>
            <a:off x="251520" y="147605"/>
            <a:ext cx="4032448" cy="65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476672"/>
            <a:ext cx="5292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 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доска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17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F:\РППС по РР\Речевая копилка ОЗ\Фото Реч.копилки ОЗ\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4" y="141551"/>
            <a:ext cx="4221064" cy="65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4608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 </a:t>
            </a: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грамоте» </a:t>
            </a:r>
          </a:p>
        </p:txBody>
      </p:sp>
    </p:spTree>
    <p:extLst>
      <p:ext uri="{BB962C8B-B14F-4D97-AF65-F5344CB8AC3E}">
        <p14:creationId xmlns:p14="http://schemas.microsoft.com/office/powerpoint/2010/main" val="3243603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ППС по РР\Речевая копилка ОЗ\Фото Реч.копилки ОЗ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" y="0"/>
            <a:ext cx="9141959" cy="68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РППС по РР\Речевая копилка ОЗ\Фото Реч.копилки ОЗ\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3020" y="404664"/>
            <a:ext cx="4365079" cy="630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41774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Грань «Переменка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17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ППС по РР\Речевая копилка ОЗ\Фото Реч.копилки ОЗ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0"/>
            <a:ext cx="9141959" cy="68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73B5~1\AppData\Local\Temp\7zO04D2CAC0\Логотип для ЛОВ.pn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743075" cy="10242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67744" y="26064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«Детский сад № 307 г. Челябинска»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454080 г. Челябинск, ул. Гвардейская, 10, тел.: 8(351) 232-03-03</a:t>
            </a:r>
          </a:p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  <a:hlinkClick r:id="rId6"/>
              </a:rPr>
              <a:t>ds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6"/>
              </a:rPr>
              <a:t>307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  <a:hlinkClick r:id="rId6"/>
              </a:rPr>
              <a:t>chel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6"/>
              </a:rPr>
              <a:t>@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6"/>
              </a:rPr>
              <a:t>mail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6"/>
              </a:rPr>
              <a:t>.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  <a:hlinkClick r:id="rId6"/>
              </a:rPr>
              <a:t>ru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_____________________________________________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700808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ПЕДАГОГИЧЕСКАЯ НАХОДКА: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ДИДАКТИЧЕСКОЕ ПОСОБИЕ «РЕЧЕВАЯ КОПИЛКА»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5301208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Разработчики: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логопед Белоусова Анастасия Валерьевна;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Максимова Наталья Олеговна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7664" y="3714048"/>
            <a:ext cx="3544208" cy="306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2086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1017</Words>
  <Application>Microsoft Office PowerPoint</Application>
  <PresentationFormat>Экран (4:3)</PresentationFormat>
  <Paragraphs>74</Paragraphs>
  <Slides>10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13</cp:revision>
  <dcterms:created xsi:type="dcterms:W3CDTF">2024-02-16T10:05:06Z</dcterms:created>
  <dcterms:modified xsi:type="dcterms:W3CDTF">2024-02-19T04:42:38Z</dcterms:modified>
</cp:coreProperties>
</file>