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2" r:id="rId3"/>
    <p:sldId id="273" r:id="rId4"/>
    <p:sldId id="274" r:id="rId5"/>
    <p:sldId id="275" r:id="rId6"/>
    <p:sldId id="276" r:id="rId7"/>
    <p:sldId id="277" r:id="rId8"/>
    <p:sldId id="278" r:id="rId9"/>
    <p:sldId id="279" r:id="rId10"/>
    <p:sldId id="280" r:id="rId11"/>
    <p:sldId id="281" r:id="rId12"/>
    <p:sldId id="282" r:id="rId13"/>
    <p:sldId id="283" r:id="rId14"/>
    <p:sldId id="284" r:id="rId15"/>
    <p:sldId id="302" r:id="rId16"/>
    <p:sldId id="286" r:id="rId17"/>
    <p:sldId id="289" r:id="rId18"/>
    <p:sldId id="290" r:id="rId19"/>
    <p:sldId id="291" r:id="rId20"/>
    <p:sldId id="292" r:id="rId21"/>
    <p:sldId id="300" r:id="rId22"/>
    <p:sldId id="293" r:id="rId23"/>
    <p:sldId id="294" r:id="rId24"/>
    <p:sldId id="295" r:id="rId25"/>
    <p:sldId id="296" r:id="rId26"/>
    <p:sldId id="297" r:id="rId27"/>
    <p:sldId id="298" r:id="rId28"/>
    <p:sldId id="299" r:id="rId29"/>
    <p:sldId id="301"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16.04.2024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16.04.2024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2286000" y="620688"/>
            <a:ext cx="6534472" cy="923330"/>
          </a:xfrm>
          <a:prstGeom prst="rect">
            <a:avLst/>
          </a:prstGeom>
        </p:spPr>
        <p:txBody>
          <a:bodyPr wrap="square">
            <a:spAutoFit/>
          </a:bodyPr>
          <a:lstStyle/>
          <a:p>
            <a:pPr lvl="0" algn="ctr" fontAlgn="base">
              <a:spcBef>
                <a:spcPct val="0"/>
              </a:spcBef>
              <a:spcAft>
                <a:spcPct val="0"/>
              </a:spcAft>
            </a:pPr>
            <a:r>
              <a:rPr lang="ru-RU" b="1" dirty="0" smtClean="0">
                <a:solidFill>
                  <a:srgbClr val="00B050"/>
                </a:solidFill>
                <a:latin typeface="Times New Roman" pitchFamily="18" charset="0"/>
                <a:ea typeface="Calibri" pitchFamily="34" charset="0"/>
                <a:cs typeface="Times New Roman" pitchFamily="18" charset="0"/>
              </a:rPr>
              <a:t>МУНИЦИПАЛЬНОЕ БЮДЖЕТНОЕ ОБЩЕОБРАЗОВАТЕЛЬНОЕ УЧРЕЖДЕНИЕ </a:t>
            </a:r>
          </a:p>
          <a:p>
            <a:pPr lvl="0" algn="ctr" fontAlgn="base">
              <a:spcBef>
                <a:spcPct val="0"/>
              </a:spcBef>
              <a:spcAft>
                <a:spcPct val="0"/>
              </a:spcAft>
            </a:pPr>
            <a:r>
              <a:rPr lang="ru-RU" b="1" dirty="0" smtClean="0">
                <a:solidFill>
                  <a:srgbClr val="00B050"/>
                </a:solidFill>
                <a:latin typeface="Times New Roman" pitchFamily="18" charset="0"/>
                <a:ea typeface="Calibri" pitchFamily="34" charset="0"/>
                <a:cs typeface="Times New Roman" pitchFamily="18" charset="0"/>
              </a:rPr>
              <a:t>ТЕБИССКАЯ СРЕДНЯЯ ШКОЛА  СП ДЕТСКИЙ САД</a:t>
            </a:r>
            <a:endParaRPr lang="ru-RU" b="1" dirty="0" smtClean="0">
              <a:solidFill>
                <a:srgbClr val="00B050"/>
              </a:solidFill>
              <a:latin typeface="Arial" pitchFamily="34" charset="0"/>
              <a:cs typeface="Arial" pitchFamily="34" charset="0"/>
            </a:endParaRPr>
          </a:p>
        </p:txBody>
      </p:sp>
      <p:sp>
        <p:nvSpPr>
          <p:cNvPr id="5" name="Прямоугольник 4"/>
          <p:cNvSpPr/>
          <p:nvPr/>
        </p:nvSpPr>
        <p:spPr>
          <a:xfrm>
            <a:off x="1907704" y="1844824"/>
            <a:ext cx="6408712" cy="2031325"/>
          </a:xfrm>
          <a:prstGeom prst="rect">
            <a:avLst/>
          </a:prstGeom>
        </p:spPr>
        <p:txBody>
          <a:bodyPr wrap="square">
            <a:spAutoFit/>
          </a:bodyPr>
          <a:lstStyle/>
          <a:p>
            <a:pPr algn="ctr"/>
            <a:r>
              <a:rPr lang="ru-RU" sz="6600" b="1" dirty="0" smtClean="0">
                <a:solidFill>
                  <a:srgbClr val="00B0F0"/>
                </a:solidFill>
                <a:latin typeface="Times New Roman" pitchFamily="18" charset="0"/>
                <a:cs typeface="Times New Roman" pitchFamily="18" charset="0"/>
              </a:rPr>
              <a:t>«Мы и космос»</a:t>
            </a:r>
            <a:r>
              <a:rPr lang="ru-RU" sz="6000" dirty="0" smtClean="0">
                <a:solidFill>
                  <a:srgbClr val="00B0F0"/>
                </a:solidFill>
                <a:latin typeface="Times New Roman" pitchFamily="18" charset="0"/>
                <a:cs typeface="Times New Roman" pitchFamily="18" charset="0"/>
              </a:rPr>
              <a:t/>
            </a:r>
            <a:br>
              <a:rPr lang="ru-RU" sz="6000" dirty="0" smtClean="0">
                <a:solidFill>
                  <a:srgbClr val="00B0F0"/>
                </a:solidFill>
                <a:latin typeface="Times New Roman" pitchFamily="18" charset="0"/>
                <a:cs typeface="Times New Roman" pitchFamily="18" charset="0"/>
              </a:rPr>
            </a:br>
            <a:endParaRPr lang="ru-RU" sz="6000" dirty="0">
              <a:solidFill>
                <a:srgbClr val="00B0F0"/>
              </a:solidFill>
            </a:endParaRPr>
          </a:p>
        </p:txBody>
      </p:sp>
      <p:sp>
        <p:nvSpPr>
          <p:cNvPr id="6" name="Прямоугольник 5"/>
          <p:cNvSpPr/>
          <p:nvPr/>
        </p:nvSpPr>
        <p:spPr>
          <a:xfrm>
            <a:off x="2915816" y="3284984"/>
            <a:ext cx="4104456" cy="923330"/>
          </a:xfrm>
          <a:prstGeom prst="rect">
            <a:avLst/>
          </a:prstGeom>
        </p:spPr>
        <p:txBody>
          <a:bodyPr wrap="square">
            <a:spAutoFit/>
          </a:bodyPr>
          <a:lstStyle/>
          <a:p>
            <a:pPr algn="ctr"/>
            <a:r>
              <a:rPr lang="ru-RU" sz="5400" b="1" dirty="0" smtClean="0">
                <a:solidFill>
                  <a:schemeClr val="tx2">
                    <a:lumMod val="40000"/>
                    <a:lumOff val="60000"/>
                  </a:schemeClr>
                </a:solidFill>
                <a:latin typeface="Times New Roman" pitchFamily="18" charset="0"/>
                <a:cs typeface="Times New Roman" pitchFamily="18" charset="0"/>
              </a:rPr>
              <a:t>проект</a:t>
            </a:r>
            <a:endParaRPr lang="ru-RU" sz="5400" dirty="0">
              <a:solidFill>
                <a:schemeClr val="tx2">
                  <a:lumMod val="40000"/>
                  <a:lumOff val="60000"/>
                </a:schemeClr>
              </a:solidFill>
              <a:latin typeface="Times New Roman" pitchFamily="18" charset="0"/>
              <a:cs typeface="Times New Roman" pitchFamily="18" charset="0"/>
            </a:endParaRPr>
          </a:p>
        </p:txBody>
      </p:sp>
      <p:sp>
        <p:nvSpPr>
          <p:cNvPr id="8" name="Прямоугольник 7"/>
          <p:cNvSpPr/>
          <p:nvPr/>
        </p:nvSpPr>
        <p:spPr>
          <a:xfrm>
            <a:off x="7164288" y="4509120"/>
            <a:ext cx="1800200" cy="923330"/>
          </a:xfrm>
          <a:prstGeom prst="rect">
            <a:avLst/>
          </a:prstGeom>
        </p:spPr>
        <p:txBody>
          <a:bodyPr wrap="square">
            <a:spAutoFit/>
          </a:bodyPr>
          <a:lstStyle/>
          <a:p>
            <a:r>
              <a:rPr lang="ru-RU" b="1" dirty="0" smtClean="0">
                <a:solidFill>
                  <a:srgbClr val="00B050"/>
                </a:solidFill>
                <a:latin typeface="Times New Roman" pitchFamily="18" charset="0"/>
                <a:cs typeface="Times New Roman" pitchFamily="18" charset="0"/>
              </a:rPr>
              <a:t>Выполнила: </a:t>
            </a:r>
            <a:endParaRPr lang="ru-RU" b="1" dirty="0" smtClean="0">
              <a:solidFill>
                <a:srgbClr val="00B050"/>
              </a:solidFill>
              <a:latin typeface="Times New Roman" pitchFamily="18" charset="0"/>
              <a:cs typeface="Times New Roman" pitchFamily="18" charset="0"/>
            </a:endParaRPr>
          </a:p>
          <a:p>
            <a:r>
              <a:rPr lang="ru-RU" b="1" dirty="0" smtClean="0">
                <a:solidFill>
                  <a:srgbClr val="00B050"/>
                </a:solidFill>
                <a:latin typeface="Times New Roman" pitchFamily="18" charset="0"/>
                <a:cs typeface="Times New Roman" pitchFamily="18" charset="0"/>
              </a:rPr>
              <a:t>Хасанова Е.З</a:t>
            </a:r>
            <a:r>
              <a:rPr lang="ru-RU" b="1" dirty="0" smtClean="0">
                <a:solidFill>
                  <a:srgbClr val="00B050"/>
                </a:solidFill>
                <a:latin typeface="Times New Roman" pitchFamily="18" charset="0"/>
                <a:cs typeface="Times New Roman" pitchFamily="18" charset="0"/>
              </a:rPr>
              <a:t>. </a:t>
            </a:r>
            <a:endParaRPr lang="ru-RU" b="1" dirty="0" smtClean="0">
              <a:solidFill>
                <a:srgbClr val="00B050"/>
              </a:solidFill>
              <a:latin typeface="Times New Roman" pitchFamily="18" charset="0"/>
              <a:cs typeface="Times New Roman" pitchFamily="18" charset="0"/>
            </a:endParaRPr>
          </a:p>
          <a:p>
            <a:endParaRPr lang="ru-RU"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763688" y="332657"/>
            <a:ext cx="7200800" cy="5262979"/>
          </a:xfrm>
          <a:prstGeom prst="rect">
            <a:avLst/>
          </a:prstGeom>
        </p:spPr>
        <p:txBody>
          <a:bodyPr wrap="square">
            <a:spAutoFit/>
          </a:bodyPr>
          <a:lstStyle/>
          <a:p>
            <a:pPr lvl="0" fontAlgn="base">
              <a:spcBef>
                <a:spcPct val="0"/>
              </a:spcBef>
              <a:spcAft>
                <a:spcPct val="0"/>
              </a:spcAft>
            </a:pPr>
            <a:r>
              <a:rPr lang="ru-RU" sz="2800" b="1" dirty="0" smtClean="0">
                <a:solidFill>
                  <a:srgbClr val="00B050"/>
                </a:solidFill>
                <a:latin typeface="Times New Roman" pitchFamily="18" charset="0"/>
                <a:ea typeface="Calibri" pitchFamily="34" charset="0"/>
                <a:cs typeface="Times New Roman" pitchFamily="18" charset="0"/>
              </a:rPr>
              <a:t>ЧИТАЛЬНЫЙ ЗАЛ </a:t>
            </a:r>
            <a:r>
              <a:rPr lang="ru-RU" sz="2800" b="1" i="1" dirty="0" smtClean="0">
                <a:solidFill>
                  <a:srgbClr val="00B050"/>
                </a:solidFill>
                <a:latin typeface="Times New Roman" pitchFamily="18" charset="0"/>
                <a:ea typeface="Calibri" pitchFamily="34" charset="0"/>
                <a:cs typeface="Times New Roman" pitchFamily="18" charset="0"/>
              </a:rPr>
              <a:t>Чтение с детьми произведений о космосе:</a:t>
            </a:r>
          </a:p>
          <a:p>
            <a:pPr lvl="0" fontAlgn="base">
              <a:spcBef>
                <a:spcPct val="0"/>
              </a:spcBef>
              <a:spcAft>
                <a:spcPct val="0"/>
              </a:spcAft>
            </a:pP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«Первый в космосе» В. Бороздин</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«О чем рассказал телескоп</a:t>
            </a:r>
            <a:r>
              <a:rPr lang="ru-RU" sz="2800" i="1" dirty="0" smtClean="0">
                <a:solidFill>
                  <a:srgbClr val="00B050"/>
                </a:solidFill>
                <a:latin typeface="Times New Roman" pitchFamily="18" charset="0"/>
                <a:ea typeface="Calibri" pitchFamily="34" charset="0"/>
                <a:cs typeface="Times New Roman" pitchFamily="18" charset="0"/>
              </a:rPr>
              <a:t>?» (из книги П. </a:t>
            </a:r>
            <a:r>
              <a:rPr lang="ru-RU" sz="2800" i="1" dirty="0" err="1" smtClean="0">
                <a:solidFill>
                  <a:srgbClr val="00B050"/>
                </a:solidFill>
                <a:latin typeface="Times New Roman" pitchFamily="18" charset="0"/>
                <a:ea typeface="Calibri" pitchFamily="34" charset="0"/>
                <a:cs typeface="Times New Roman" pitchFamily="18" charset="0"/>
              </a:rPr>
              <a:t>Крушанцева</a:t>
            </a:r>
            <a:r>
              <a:rPr lang="ru-RU" sz="2800" i="1" dirty="0" smtClean="0">
                <a:solidFill>
                  <a:srgbClr val="00B050"/>
                </a:solidFill>
                <a:latin typeface="Times New Roman" pitchFamily="18" charset="0"/>
                <a:ea typeface="Calibri" pitchFamily="34" charset="0"/>
                <a:cs typeface="Times New Roman" pitchFamily="18" charset="0"/>
              </a:rPr>
              <a:t>)</a:t>
            </a:r>
            <a:endParaRPr lang="ru-RU" sz="2800" i="1"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«Я тоже к звездам полечу». И.Холин</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«Сказки о созвездиях». </a:t>
            </a:r>
            <a:r>
              <a:rPr lang="ru-RU" sz="2800" dirty="0" err="1" smtClean="0">
                <a:solidFill>
                  <a:srgbClr val="00B050"/>
                </a:solidFill>
                <a:latin typeface="Times New Roman" pitchFamily="18" charset="0"/>
                <a:ea typeface="Calibri" pitchFamily="34" charset="0"/>
                <a:cs typeface="Times New Roman" pitchFamily="18" charset="0"/>
              </a:rPr>
              <a:t>Л.Талимонова</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«Небесный олень» </a:t>
            </a:r>
            <a:r>
              <a:rPr lang="ru-RU" sz="2800" i="1" dirty="0" smtClean="0">
                <a:solidFill>
                  <a:srgbClr val="00B050"/>
                </a:solidFill>
                <a:latin typeface="Times New Roman" pitchFamily="18" charset="0"/>
                <a:ea typeface="Calibri" pitchFamily="34" charset="0"/>
                <a:cs typeface="Times New Roman" pitchFamily="18" charset="0"/>
              </a:rPr>
              <a:t>(сказка народов Сибири)</a:t>
            </a:r>
            <a:endParaRPr lang="ru-RU" sz="2800" i="1"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«Как солнце и Луна друг к другу в гости ходили» </a:t>
            </a:r>
            <a:r>
              <a:rPr lang="ru-RU" sz="2800" i="1" dirty="0" smtClean="0">
                <a:solidFill>
                  <a:srgbClr val="00B050"/>
                </a:solidFill>
                <a:latin typeface="Times New Roman" pitchFamily="18" charset="0"/>
                <a:ea typeface="Calibri" pitchFamily="34" charset="0"/>
                <a:cs typeface="Times New Roman" pitchFamily="18" charset="0"/>
              </a:rPr>
              <a:t>(древне – греческий миф)</a:t>
            </a:r>
            <a:endParaRPr lang="ru-RU" sz="2800" i="1"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Детские сказки про космос</a:t>
            </a:r>
            <a:endParaRPr lang="ru-RU"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195736" y="404664"/>
            <a:ext cx="6768752" cy="5693866"/>
          </a:xfrm>
          <a:prstGeom prst="rect">
            <a:avLst/>
          </a:prstGeom>
        </p:spPr>
        <p:txBody>
          <a:bodyPr wrap="square">
            <a:spAutoFit/>
          </a:bodyPr>
          <a:lstStyle/>
          <a:p>
            <a:pPr lvl="0" fontAlgn="base">
              <a:spcBef>
                <a:spcPct val="0"/>
              </a:spcBef>
              <a:spcAft>
                <a:spcPct val="0"/>
              </a:spcAft>
            </a:pPr>
            <a:r>
              <a:rPr lang="ru-RU" sz="2800" b="1" dirty="0" smtClean="0">
                <a:solidFill>
                  <a:srgbClr val="00B050"/>
                </a:solidFill>
                <a:latin typeface="Times New Roman" pitchFamily="18" charset="0"/>
                <a:ea typeface="Calibri" pitchFamily="34" charset="0"/>
                <a:cs typeface="Times New Roman" pitchFamily="18" charset="0"/>
              </a:rPr>
              <a:t>КОСМИЧЕСКИЙ ЛЕПБУК  </a:t>
            </a:r>
            <a:r>
              <a:rPr lang="ru-RU" sz="2800" b="1" i="1" dirty="0" smtClean="0">
                <a:solidFill>
                  <a:srgbClr val="00B050"/>
                </a:solidFill>
                <a:latin typeface="Times New Roman" pitchFamily="18" charset="0"/>
                <a:ea typeface="Calibri" pitchFamily="34" charset="0"/>
                <a:cs typeface="Times New Roman" pitchFamily="18" charset="0"/>
              </a:rPr>
              <a:t>Раздаточный материал:</a:t>
            </a:r>
          </a:p>
          <a:p>
            <a:pPr lvl="0" fontAlgn="base">
              <a:spcBef>
                <a:spcPct val="0"/>
              </a:spcBef>
              <a:spcAft>
                <a:spcPct val="0"/>
              </a:spcAft>
            </a:pPr>
            <a:endParaRPr lang="ru-RU" sz="2800" b="1" i="1"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Раскраски</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Найди пары</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Собери картинку</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Сложи </a:t>
            </a:r>
            <a:r>
              <a:rPr lang="ru-RU" sz="2800" dirty="0" err="1" smtClean="0">
                <a:solidFill>
                  <a:srgbClr val="00B050"/>
                </a:solidFill>
                <a:latin typeface="Times New Roman" pitchFamily="18" charset="0"/>
                <a:ea typeface="Calibri" pitchFamily="34" charset="0"/>
                <a:cs typeface="Times New Roman" pitchFamily="18" charset="0"/>
              </a:rPr>
              <a:t>пазл</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Найди отличия</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Планеты</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Лото</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Дополни картинку</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Пройди путь</a:t>
            </a: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Солнечная система</a:t>
            </a:r>
            <a:endParaRPr lang="ru-RU" sz="2800" dirty="0" smtClean="0">
              <a:solidFill>
                <a:srgbClr val="00B050"/>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123728" y="548680"/>
            <a:ext cx="6912768" cy="4832092"/>
          </a:xfrm>
          <a:prstGeom prst="rect">
            <a:avLst/>
          </a:prstGeom>
        </p:spPr>
        <p:txBody>
          <a:bodyPr wrap="square">
            <a:spAutoFit/>
          </a:bodyPr>
          <a:lstStyle/>
          <a:p>
            <a:pPr lvl="0" fontAlgn="base">
              <a:spcBef>
                <a:spcPct val="0"/>
              </a:spcBef>
              <a:spcAft>
                <a:spcPct val="0"/>
              </a:spcAft>
            </a:pPr>
            <a:r>
              <a:rPr lang="ru-RU" sz="2800" b="1" dirty="0" smtClean="0">
                <a:solidFill>
                  <a:srgbClr val="00B050"/>
                </a:solidFill>
                <a:latin typeface="Times New Roman" pitchFamily="18" charset="0"/>
                <a:ea typeface="Calibri" pitchFamily="34" charset="0"/>
                <a:cs typeface="Times New Roman" pitchFamily="18" charset="0"/>
              </a:rPr>
              <a:t>ТВОРЧЕСКАЯ  КОСМОМАСТЕРСКАЯ</a:t>
            </a:r>
          </a:p>
          <a:p>
            <a:pPr lvl="0" fontAlgn="base">
              <a:spcBef>
                <a:spcPct val="0"/>
              </a:spcBef>
              <a:spcAft>
                <a:spcPct val="0"/>
              </a:spcAft>
            </a:pPr>
            <a:endParaRPr lang="ru-RU" sz="2800" b="1"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Рисование  «Далекий космос»</a:t>
            </a:r>
          </a:p>
          <a:p>
            <a:pPr lvl="0" eaLnBrk="0" fontAlgn="base" hangingPunct="0">
              <a:spcBef>
                <a:spcPct val="0"/>
              </a:spcBef>
              <a:spcAft>
                <a:spcPct val="0"/>
              </a:spcAft>
              <a:buFont typeface="Arial" pitchFamily="34" charset="0"/>
              <a:buChar char="•"/>
            </a:pP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Аппликация «Ракета»</a:t>
            </a:r>
          </a:p>
          <a:p>
            <a:pPr lvl="0" eaLnBrk="0" fontAlgn="base" hangingPunct="0">
              <a:spcBef>
                <a:spcPct val="0"/>
              </a:spcBef>
              <a:spcAft>
                <a:spcPct val="0"/>
              </a:spcAft>
              <a:buFont typeface="Arial" pitchFamily="34" charset="0"/>
              <a:buChar char="•"/>
            </a:pP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Лепка «Инопланетяне</a:t>
            </a:r>
          </a:p>
          <a:p>
            <a:pPr lvl="0" eaLnBrk="0" fontAlgn="base" hangingPunct="0">
              <a:spcBef>
                <a:spcPct val="0"/>
              </a:spcBef>
              <a:spcAft>
                <a:spcPct val="0"/>
              </a:spcAft>
              <a:buFont typeface="Arial" pitchFamily="34" charset="0"/>
              <a:buChar char="•"/>
            </a:pP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Аппликация «Космонавт в космосе»</a:t>
            </a:r>
          </a:p>
          <a:p>
            <a:pPr lvl="0" eaLnBrk="0" fontAlgn="base" hangingPunct="0">
              <a:spcBef>
                <a:spcPct val="0"/>
              </a:spcBef>
              <a:spcAft>
                <a:spcPct val="0"/>
              </a:spcAft>
              <a:buFont typeface="Arial" pitchFamily="34" charset="0"/>
              <a:buChar char="•"/>
            </a:pPr>
            <a:endParaRPr lang="ru-RU" sz="2800" dirty="0" smtClean="0">
              <a:solidFill>
                <a:srgbClr val="00B050"/>
              </a:solidFill>
              <a:latin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sz="2800" dirty="0" smtClean="0">
                <a:solidFill>
                  <a:srgbClr val="00B050"/>
                </a:solidFill>
                <a:latin typeface="Times New Roman" pitchFamily="18" charset="0"/>
                <a:ea typeface="Calibri" pitchFamily="34" charset="0"/>
                <a:cs typeface="Times New Roman" pitchFamily="18" charset="0"/>
              </a:rPr>
              <a:t> Лепка «Космонавт»</a:t>
            </a:r>
            <a:endParaRPr lang="ru-RU" sz="2800" dirty="0" smtClean="0">
              <a:solidFill>
                <a:srgbClr val="00B050"/>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323512" cy="6858000"/>
          </a:xfrm>
          <a:prstGeom prst="rect">
            <a:avLst/>
          </a:prstGeom>
          <a:noFill/>
        </p:spPr>
      </p:pic>
      <p:sp>
        <p:nvSpPr>
          <p:cNvPr id="3" name="Прямоугольник 2"/>
          <p:cNvSpPr/>
          <p:nvPr/>
        </p:nvSpPr>
        <p:spPr>
          <a:xfrm>
            <a:off x="1835696" y="188640"/>
            <a:ext cx="5022304" cy="1508105"/>
          </a:xfrm>
          <a:prstGeom prst="rect">
            <a:avLst/>
          </a:prstGeom>
        </p:spPr>
        <p:txBody>
          <a:bodyPr wrap="square">
            <a:spAutoFit/>
          </a:bodyPr>
          <a:lstStyle/>
          <a:p>
            <a:pPr lvl="0" fontAlgn="base">
              <a:spcBef>
                <a:spcPct val="0"/>
              </a:spcBef>
              <a:spcAft>
                <a:spcPct val="0"/>
              </a:spcAft>
            </a:pPr>
            <a:r>
              <a:rPr lang="ru-RU" sz="2000" b="1" dirty="0" smtClean="0">
                <a:solidFill>
                  <a:srgbClr val="00B050"/>
                </a:solidFill>
                <a:latin typeface="Times New Roman" pitchFamily="18" charset="0"/>
                <a:ea typeface="Times New Roman" pitchFamily="18" charset="0"/>
                <a:cs typeface="Times New Roman" pitchFamily="18" charset="0"/>
              </a:rPr>
              <a:t>КОСМИЧЕСКАЯ ИГРАЛЬДИЯ    </a:t>
            </a:r>
          </a:p>
          <a:p>
            <a:pPr lvl="0" eaLnBrk="0" fontAlgn="base" hangingPunct="0">
              <a:spcBef>
                <a:spcPct val="0"/>
              </a:spcBef>
              <a:spcAft>
                <a:spcPct val="0"/>
              </a:spcAft>
            </a:pPr>
            <a:r>
              <a:rPr lang="ru-RU" b="1" i="1" dirty="0" smtClean="0">
                <a:solidFill>
                  <a:srgbClr val="00B050"/>
                </a:solidFill>
                <a:latin typeface="Times New Roman" pitchFamily="18" charset="0"/>
                <a:ea typeface="Times New Roman" pitchFamily="18" charset="0"/>
                <a:cs typeface="Times New Roman" pitchFamily="18" charset="0"/>
              </a:rPr>
              <a:t>Конструктивные игры:</a:t>
            </a:r>
            <a:endParaRPr lang="ru-RU" dirty="0" smtClean="0">
              <a:solidFill>
                <a:srgbClr val="00B05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Складывание созвездий из мозаики</a:t>
            </a: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Из пластмассового конструктора - «Космический корабль»</a:t>
            </a:r>
            <a:endParaRPr lang="ru-RU" dirty="0" smtClean="0">
              <a:solidFill>
                <a:srgbClr val="00B050"/>
              </a:solidFill>
              <a:latin typeface="Times New Roman" pitchFamily="18" charset="0"/>
              <a:cs typeface="Times New Roman" pitchFamily="18" charset="0"/>
            </a:endParaRPr>
          </a:p>
        </p:txBody>
      </p:sp>
      <p:sp>
        <p:nvSpPr>
          <p:cNvPr id="4" name="Прямоугольник 3"/>
          <p:cNvSpPr/>
          <p:nvPr/>
        </p:nvSpPr>
        <p:spPr>
          <a:xfrm>
            <a:off x="1835696" y="1700808"/>
            <a:ext cx="5022304" cy="923330"/>
          </a:xfrm>
          <a:prstGeom prst="rect">
            <a:avLst/>
          </a:prstGeom>
        </p:spPr>
        <p:txBody>
          <a:bodyPr wrap="square">
            <a:spAutoFit/>
          </a:bodyPr>
          <a:lstStyle/>
          <a:p>
            <a:pPr lvl="0" fontAlgn="base">
              <a:spcBef>
                <a:spcPct val="0"/>
              </a:spcBef>
              <a:spcAft>
                <a:spcPct val="0"/>
              </a:spcAft>
            </a:pPr>
            <a:r>
              <a:rPr lang="ru-RU" b="1" i="1" dirty="0" smtClean="0">
                <a:solidFill>
                  <a:srgbClr val="00B050"/>
                </a:solidFill>
                <a:latin typeface="Times New Roman" pitchFamily="18" charset="0"/>
                <a:ea typeface="Times New Roman" pitchFamily="18" charset="0"/>
                <a:cs typeface="Times New Roman" pitchFamily="18" charset="0"/>
              </a:rPr>
              <a:t>Сюжетно-ролевые игры</a:t>
            </a:r>
            <a:endParaRPr lang="ru-RU" i="1" dirty="0" smtClean="0">
              <a:solidFill>
                <a:srgbClr val="00B05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«Уроки Звездочёта»</a:t>
            </a: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«Путешествие к неизвестной звезде»</a:t>
            </a:r>
            <a:endParaRPr lang="ru-RU" dirty="0">
              <a:solidFill>
                <a:srgbClr val="00B050"/>
              </a:solidFill>
            </a:endParaRPr>
          </a:p>
        </p:txBody>
      </p:sp>
      <p:sp>
        <p:nvSpPr>
          <p:cNvPr id="5" name="Прямоугольник 4"/>
          <p:cNvSpPr/>
          <p:nvPr/>
        </p:nvSpPr>
        <p:spPr>
          <a:xfrm>
            <a:off x="1979712" y="2690336"/>
            <a:ext cx="4878288" cy="1477328"/>
          </a:xfrm>
          <a:prstGeom prst="rect">
            <a:avLst/>
          </a:prstGeom>
        </p:spPr>
        <p:txBody>
          <a:bodyPr wrap="square">
            <a:spAutoFit/>
          </a:bodyPr>
          <a:lstStyle/>
          <a:p>
            <a:pPr lvl="0" fontAlgn="base">
              <a:spcBef>
                <a:spcPct val="0"/>
              </a:spcBef>
              <a:spcAft>
                <a:spcPct val="0"/>
              </a:spcAft>
            </a:pPr>
            <a:r>
              <a:rPr lang="ru-RU" b="1" i="1" dirty="0" smtClean="0">
                <a:solidFill>
                  <a:srgbClr val="00B050"/>
                </a:solidFill>
                <a:latin typeface="Times New Roman" pitchFamily="18" charset="0"/>
                <a:ea typeface="Times New Roman" pitchFamily="18" charset="0"/>
                <a:cs typeface="Times New Roman" pitchFamily="18" charset="0"/>
              </a:rPr>
              <a:t>Подвижные игры</a:t>
            </a:r>
            <a:endParaRPr lang="ru-RU" i="1" dirty="0" smtClean="0">
              <a:solidFill>
                <a:srgbClr val="00B05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«Солнце – чемпион»</a:t>
            </a: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«Невесомость»</a:t>
            </a: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«Метеоритный дождь»</a:t>
            </a: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«Лабиринт»</a:t>
            </a:r>
          </a:p>
        </p:txBody>
      </p:sp>
      <p:sp>
        <p:nvSpPr>
          <p:cNvPr id="6" name="Прямоугольник 5"/>
          <p:cNvSpPr/>
          <p:nvPr/>
        </p:nvSpPr>
        <p:spPr>
          <a:xfrm>
            <a:off x="2339752" y="4149080"/>
            <a:ext cx="5112568" cy="1754326"/>
          </a:xfrm>
          <a:prstGeom prst="rect">
            <a:avLst/>
          </a:prstGeom>
        </p:spPr>
        <p:txBody>
          <a:bodyPr wrap="square">
            <a:spAutoFit/>
          </a:bodyPr>
          <a:lstStyle/>
          <a:p>
            <a:pPr lvl="0" fontAlgn="base">
              <a:spcBef>
                <a:spcPct val="0"/>
              </a:spcBef>
              <a:spcAft>
                <a:spcPct val="0"/>
              </a:spcAft>
            </a:pPr>
            <a:r>
              <a:rPr lang="ru-RU" b="1" i="1" dirty="0" smtClean="0">
                <a:solidFill>
                  <a:srgbClr val="00B050"/>
                </a:solidFill>
                <a:latin typeface="Times New Roman" pitchFamily="18" charset="0"/>
                <a:ea typeface="Times New Roman" pitchFamily="18" charset="0"/>
                <a:cs typeface="Times New Roman" pitchFamily="18" charset="0"/>
              </a:rPr>
              <a:t>Физминутка: </a:t>
            </a:r>
            <a:endParaRPr lang="ru-RU" i="1" dirty="0" smtClean="0">
              <a:solidFill>
                <a:srgbClr val="00B05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«Обитатели космоса». </a:t>
            </a:r>
            <a:r>
              <a:rPr lang="ru-RU" i="1" dirty="0" smtClean="0">
                <a:solidFill>
                  <a:srgbClr val="00B050"/>
                </a:solidFill>
                <a:latin typeface="Times New Roman" pitchFamily="18" charset="0"/>
                <a:ea typeface="Times New Roman" pitchFamily="18" charset="0"/>
                <a:cs typeface="Times New Roman" pitchFamily="18" charset="0"/>
              </a:rPr>
              <a:t>(Плавные движения космонавтов в невесомости под «космическую» музыку.)</a:t>
            </a: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«Я – ракета» </a:t>
            </a:r>
            <a:r>
              <a:rPr lang="ru-RU" i="1" dirty="0" smtClean="0">
                <a:solidFill>
                  <a:srgbClr val="00B050"/>
                </a:solidFill>
                <a:latin typeface="Times New Roman" pitchFamily="18" charset="0"/>
                <a:ea typeface="Times New Roman" pitchFamily="18" charset="0"/>
                <a:cs typeface="Times New Roman" pitchFamily="18" charset="0"/>
              </a:rPr>
              <a:t>(музыкальная)</a:t>
            </a:r>
          </a:p>
          <a:p>
            <a:pPr lvl="0" eaLnBrk="0" fontAlgn="base" hangingPunct="0">
              <a:spcBef>
                <a:spcPct val="0"/>
              </a:spcBef>
              <a:spcAft>
                <a:spcPct val="0"/>
              </a:spcAft>
              <a:buFont typeface="Arial" pitchFamily="34" charset="0"/>
              <a:buChar char="•"/>
            </a:pPr>
            <a:r>
              <a:rPr lang="ru-RU" dirty="0" smtClean="0">
                <a:solidFill>
                  <a:srgbClr val="00B050"/>
                </a:solidFill>
                <a:latin typeface="Times New Roman" pitchFamily="18" charset="0"/>
                <a:ea typeface="Times New Roman" pitchFamily="18" charset="0"/>
                <a:cs typeface="Times New Roman" pitchFamily="18" charset="0"/>
              </a:rPr>
              <a:t> «Дыхательная гимнастика» </a:t>
            </a:r>
            <a:r>
              <a:rPr lang="ru-RU" i="1" dirty="0" smtClean="0">
                <a:solidFill>
                  <a:srgbClr val="00B050"/>
                </a:solidFill>
                <a:latin typeface="Times New Roman" pitchFamily="18" charset="0"/>
                <a:ea typeface="Times New Roman" pitchFamily="18" charset="0"/>
                <a:cs typeface="Times New Roman" pitchFamily="18" charset="0"/>
              </a:rPr>
              <a:t>(</a:t>
            </a:r>
            <a:r>
              <a:rPr lang="ru-RU" i="1" dirty="0" err="1" smtClean="0">
                <a:solidFill>
                  <a:srgbClr val="00B050"/>
                </a:solidFill>
                <a:latin typeface="Times New Roman" pitchFamily="18" charset="0"/>
                <a:ea typeface="Times New Roman" pitchFamily="18" charset="0"/>
                <a:cs typeface="Times New Roman" pitchFamily="18" charset="0"/>
              </a:rPr>
              <a:t>лепбук</a:t>
            </a:r>
            <a:r>
              <a:rPr lang="ru-RU" i="1" dirty="0" smtClean="0">
                <a:solidFill>
                  <a:srgbClr val="00B050"/>
                </a:solidFill>
                <a:latin typeface="Times New Roman" pitchFamily="18" charset="0"/>
                <a:ea typeface="Times New Roman" pitchFamily="18" charset="0"/>
                <a:cs typeface="Times New Roman" pitchFamily="18" charset="0"/>
              </a:rPr>
              <a:t>)</a:t>
            </a:r>
            <a:endParaRPr lang="ru-RU" i="1" dirty="0" smtClean="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123728" y="260649"/>
            <a:ext cx="6840760" cy="5262979"/>
          </a:xfrm>
          <a:prstGeom prst="rect">
            <a:avLst/>
          </a:prstGeom>
        </p:spPr>
        <p:txBody>
          <a:bodyPr wrap="square">
            <a:spAutoFit/>
          </a:bodyPr>
          <a:lstStyle/>
          <a:p>
            <a:pPr lvl="0" fontAlgn="base">
              <a:spcBef>
                <a:spcPct val="0"/>
              </a:spcBef>
              <a:spcAft>
                <a:spcPct val="0"/>
              </a:spcAft>
            </a:pPr>
            <a:r>
              <a:rPr lang="ru-RU" sz="3600" b="1" dirty="0" smtClean="0">
                <a:solidFill>
                  <a:srgbClr val="00B050"/>
                </a:solidFill>
                <a:latin typeface="Times New Roman" pitchFamily="18" charset="0"/>
                <a:ea typeface="Times New Roman" pitchFamily="18" charset="0"/>
                <a:cs typeface="Times New Roman" pitchFamily="18" charset="0"/>
              </a:rPr>
              <a:t>Литература:</a:t>
            </a:r>
          </a:p>
          <a:p>
            <a:pPr lvl="0" fontAlgn="base">
              <a:spcBef>
                <a:spcPct val="0"/>
              </a:spcBef>
              <a:spcAft>
                <a:spcPct val="0"/>
              </a:spcAft>
            </a:pPr>
            <a:endParaRPr lang="ru-RU" sz="2000" dirty="0" smtClean="0">
              <a:solidFill>
                <a:srgbClr val="00B05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1.     Программа воспитания и обучения в детском саду. Под ред. М.А.Васильевой, В.В. Гербовой, Т.С.Комаровой, М. «Мозаика-Синтез», 2005.</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2.     </a:t>
            </a:r>
            <a:r>
              <a:rPr lang="ru-RU" sz="2000" dirty="0" err="1" smtClean="0">
                <a:solidFill>
                  <a:srgbClr val="00B050"/>
                </a:solidFill>
                <a:latin typeface="Times New Roman" pitchFamily="18" charset="0"/>
                <a:ea typeface="Times New Roman" pitchFamily="18" charset="0"/>
                <a:cs typeface="Times New Roman" pitchFamily="18" charset="0"/>
              </a:rPr>
              <a:t>Г.Юрмин</a:t>
            </a:r>
            <a:r>
              <a:rPr lang="ru-RU" sz="2000" dirty="0" smtClean="0">
                <a:solidFill>
                  <a:srgbClr val="00B050"/>
                </a:solidFill>
                <a:latin typeface="Times New Roman" pitchFamily="18" charset="0"/>
                <a:ea typeface="Times New Roman" pitchFamily="18" charset="0"/>
                <a:cs typeface="Times New Roman" pitchFamily="18" charset="0"/>
              </a:rPr>
              <a:t>, А.Дитрих. </a:t>
            </a:r>
            <a:r>
              <a:rPr lang="ru-RU" sz="2000" dirty="0" err="1" smtClean="0">
                <a:solidFill>
                  <a:srgbClr val="00B050"/>
                </a:solidFill>
                <a:latin typeface="Times New Roman" pitchFamily="18" charset="0"/>
                <a:ea typeface="Times New Roman" pitchFamily="18" charset="0"/>
                <a:cs typeface="Times New Roman" pitchFamily="18" charset="0"/>
              </a:rPr>
              <a:t>Потомучка</a:t>
            </a:r>
            <a:r>
              <a:rPr lang="ru-RU" sz="2000" dirty="0" smtClean="0">
                <a:solidFill>
                  <a:srgbClr val="00B050"/>
                </a:solidFill>
                <a:latin typeface="Times New Roman" pitchFamily="18" charset="0"/>
                <a:ea typeface="Times New Roman" pitchFamily="18" charset="0"/>
                <a:cs typeface="Times New Roman" pitchFamily="18" charset="0"/>
              </a:rPr>
              <a:t>. Веселая энциклопедия.- Москва, 1999.</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3.     Калашников В. О звездах и планетах.</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4.     Космос. Детская энциклопедия. - Москва, 2000.</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5.     Леонов А. Я выхожу в космос.- Москва,1985.</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6.     Левитан Е.П. Малышам о звездах и планетах.- Москва,1981.</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7.     Почемучка. Под ред. А.Алексина.- Москва, 1992.</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8.     </a:t>
            </a:r>
            <a:r>
              <a:rPr lang="ru-RU" sz="2000" dirty="0" err="1" smtClean="0">
                <a:solidFill>
                  <a:srgbClr val="00B050"/>
                </a:solidFill>
                <a:latin typeface="Times New Roman" pitchFamily="18" charset="0"/>
                <a:ea typeface="Times New Roman" pitchFamily="18" charset="0"/>
                <a:cs typeface="Times New Roman" pitchFamily="18" charset="0"/>
              </a:rPr>
              <a:t>Скоролупова</a:t>
            </a:r>
            <a:r>
              <a:rPr lang="ru-RU" sz="2000" dirty="0" smtClean="0">
                <a:solidFill>
                  <a:srgbClr val="00B050"/>
                </a:solidFill>
                <a:latin typeface="Times New Roman" pitchFamily="18" charset="0"/>
                <a:ea typeface="Times New Roman" pitchFamily="18" charset="0"/>
                <a:cs typeface="Times New Roman" pitchFamily="18" charset="0"/>
              </a:rPr>
              <a:t> О.А. Покорение космоса. – 2-е изд., Москва, 2007</a:t>
            </a:r>
          </a:p>
          <a:p>
            <a:pPr lvl="0" eaLnBrk="0" fontAlgn="base" hangingPunct="0">
              <a:spcBef>
                <a:spcPct val="0"/>
              </a:spcBef>
              <a:spcAft>
                <a:spcPct val="0"/>
              </a:spcAft>
            </a:pPr>
            <a:r>
              <a:rPr lang="ru-RU" sz="2000" dirty="0" smtClean="0">
                <a:solidFill>
                  <a:srgbClr val="00B050"/>
                </a:solidFill>
                <a:latin typeface="Times New Roman" pitchFamily="18" charset="0"/>
                <a:ea typeface="Times New Roman" pitchFamily="18" charset="0"/>
                <a:cs typeface="Times New Roman" pitchFamily="18" charset="0"/>
              </a:rPr>
              <a:t> </a:t>
            </a:r>
            <a:endParaRPr lang="ru-RU" sz="2000" dirty="0" smtClean="0">
              <a:solidFill>
                <a:srgbClr val="00B05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619672" y="692696"/>
            <a:ext cx="6696744" cy="2031325"/>
          </a:xfrm>
          <a:prstGeom prst="rect">
            <a:avLst/>
          </a:prstGeom>
        </p:spPr>
        <p:txBody>
          <a:bodyPr wrap="square">
            <a:spAutoFit/>
          </a:bodyPr>
          <a:lstStyle/>
          <a:p>
            <a:pPr algn="ctr"/>
            <a:r>
              <a:rPr lang="ru-RU" sz="6600" b="1" dirty="0" smtClean="0">
                <a:solidFill>
                  <a:srgbClr val="00B0F0"/>
                </a:solidFill>
                <a:latin typeface="Times New Roman" pitchFamily="18" charset="0"/>
                <a:cs typeface="Times New Roman" pitchFamily="18" charset="0"/>
              </a:rPr>
              <a:t>ФОТООТЧЁТ</a:t>
            </a:r>
            <a:r>
              <a:rPr lang="ru-RU" sz="6000" dirty="0" smtClean="0">
                <a:solidFill>
                  <a:srgbClr val="00B0F0"/>
                </a:solidFill>
                <a:latin typeface="Times New Roman" pitchFamily="18" charset="0"/>
                <a:cs typeface="Times New Roman" pitchFamily="18" charset="0"/>
              </a:rPr>
              <a:t/>
            </a:r>
            <a:br>
              <a:rPr lang="ru-RU" sz="6000" dirty="0" smtClean="0">
                <a:solidFill>
                  <a:srgbClr val="00B0F0"/>
                </a:solidFill>
                <a:latin typeface="Times New Roman" pitchFamily="18" charset="0"/>
                <a:cs typeface="Times New Roman" pitchFamily="18" charset="0"/>
              </a:rPr>
            </a:br>
            <a:endParaRPr lang="ru-RU" sz="6000" dirty="0">
              <a:solidFill>
                <a:srgbClr val="00B0F0"/>
              </a:solidFill>
            </a:endParaRPr>
          </a:p>
        </p:txBody>
      </p:sp>
      <p:pic>
        <p:nvPicPr>
          <p:cNvPr id="5" name="Рисунок 4" descr="https://sadluchik0615.caduk.ru/images/dgsharn"/>
          <p:cNvPicPr/>
          <p:nvPr/>
        </p:nvPicPr>
        <p:blipFill>
          <a:blip r:embed="rId3" cstate="print"/>
          <a:srcRect/>
          <a:stretch>
            <a:fillRect/>
          </a:stretch>
        </p:blipFill>
        <p:spPr bwMode="auto">
          <a:xfrm>
            <a:off x="2699792" y="2060848"/>
            <a:ext cx="3672408" cy="3744416"/>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7" name="Picture 3" descr="C:\Users\User\Desktop\Подготовка фото\IMG-20240412-WA0013.jpg"/>
          <p:cNvPicPr>
            <a:picLocks noChangeAspect="1" noChangeArrowheads="1"/>
          </p:cNvPicPr>
          <p:nvPr/>
        </p:nvPicPr>
        <p:blipFill>
          <a:blip r:embed="rId3" cstate="print"/>
          <a:srcRect t="11266" b="3286"/>
          <a:stretch>
            <a:fillRect/>
          </a:stretch>
        </p:blipFill>
        <p:spPr bwMode="auto">
          <a:xfrm>
            <a:off x="179512" y="260648"/>
            <a:ext cx="8784976" cy="633670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074" name="Picture 2" descr="C:\Users\User\Desktop\Подготовка фото\IMG-20240410-WA0020.jpg"/>
          <p:cNvPicPr>
            <a:picLocks noChangeAspect="1" noChangeArrowheads="1"/>
          </p:cNvPicPr>
          <p:nvPr/>
        </p:nvPicPr>
        <p:blipFill>
          <a:blip r:embed="rId3" cstate="print"/>
          <a:srcRect/>
          <a:stretch>
            <a:fillRect/>
          </a:stretch>
        </p:blipFill>
        <p:spPr bwMode="auto">
          <a:xfrm>
            <a:off x="2267744" y="0"/>
            <a:ext cx="5616624" cy="6741368"/>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098" name="Picture 2" descr="C:\Users\User\Desktop\Подготовка фото\IMG-20240410-WA0023.jpg"/>
          <p:cNvPicPr>
            <a:picLocks noChangeAspect="1" noChangeArrowheads="1"/>
          </p:cNvPicPr>
          <p:nvPr/>
        </p:nvPicPr>
        <p:blipFill>
          <a:blip r:embed="rId3" cstate="print"/>
          <a:srcRect/>
          <a:stretch>
            <a:fillRect/>
          </a:stretch>
        </p:blipFill>
        <p:spPr bwMode="auto">
          <a:xfrm>
            <a:off x="827584" y="332656"/>
            <a:ext cx="3456384" cy="4131840"/>
          </a:xfrm>
          <a:prstGeom prst="rect">
            <a:avLst/>
          </a:prstGeom>
          <a:noFill/>
        </p:spPr>
      </p:pic>
      <p:pic>
        <p:nvPicPr>
          <p:cNvPr id="4099" name="Picture 3"/>
          <p:cNvPicPr>
            <a:picLocks noChangeAspect="1" noChangeArrowheads="1"/>
          </p:cNvPicPr>
          <p:nvPr/>
        </p:nvPicPr>
        <p:blipFill>
          <a:blip r:embed="rId4" cstate="print"/>
          <a:srcRect l="9524" r="23810"/>
          <a:stretch>
            <a:fillRect/>
          </a:stretch>
        </p:blipFill>
        <p:spPr bwMode="auto">
          <a:xfrm>
            <a:off x="4427984" y="1700808"/>
            <a:ext cx="3600400"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122" name="Picture 2" descr="C:\Users\User\Desktop\Подготовка фото\20240408_094304.jpg"/>
          <p:cNvPicPr>
            <a:picLocks noChangeAspect="1" noChangeArrowheads="1"/>
          </p:cNvPicPr>
          <p:nvPr/>
        </p:nvPicPr>
        <p:blipFill>
          <a:blip r:embed="rId3" cstate="print"/>
          <a:srcRect l="8237" t="23196" r="13966" b="9211"/>
          <a:stretch>
            <a:fillRect/>
          </a:stretch>
        </p:blipFill>
        <p:spPr bwMode="auto">
          <a:xfrm>
            <a:off x="323528" y="1052736"/>
            <a:ext cx="8568952" cy="410445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123728" y="980728"/>
            <a:ext cx="5688632" cy="4031873"/>
          </a:xfrm>
          <a:prstGeom prst="rect">
            <a:avLst/>
          </a:prstGeom>
        </p:spPr>
        <p:txBody>
          <a:bodyPr wrap="square">
            <a:spAutoFit/>
          </a:bodyPr>
          <a:lstStyle/>
          <a:p>
            <a:pPr>
              <a:buNone/>
            </a:pPr>
            <a:r>
              <a:rPr lang="ru-RU" sz="3200" b="1" dirty="0" smtClean="0">
                <a:solidFill>
                  <a:srgbClr val="00B0F0"/>
                </a:solidFill>
                <a:latin typeface="Times New Roman" pitchFamily="18" charset="0"/>
                <a:cs typeface="Times New Roman" pitchFamily="18" charset="0"/>
              </a:rPr>
              <a:t>Вид проекта:</a:t>
            </a:r>
            <a:r>
              <a:rPr lang="ru-RU" sz="3200" dirty="0" smtClean="0">
                <a:solidFill>
                  <a:srgbClr val="00B0F0"/>
                </a:solidFill>
                <a:latin typeface="Times New Roman" pitchFamily="18" charset="0"/>
                <a:cs typeface="Times New Roman" pitchFamily="18" charset="0"/>
              </a:rPr>
              <a:t> краткосрочный, педагогический, творческий, познавательный</a:t>
            </a:r>
          </a:p>
          <a:p>
            <a:pPr>
              <a:buNone/>
            </a:pPr>
            <a:r>
              <a:rPr lang="ru-RU" sz="3200" b="1" dirty="0" smtClean="0">
                <a:solidFill>
                  <a:srgbClr val="00B0F0"/>
                </a:solidFill>
                <a:latin typeface="Times New Roman" pitchFamily="18" charset="0"/>
                <a:cs typeface="Times New Roman" pitchFamily="18" charset="0"/>
              </a:rPr>
              <a:t>    Сроки реализации:</a:t>
            </a:r>
            <a:r>
              <a:rPr lang="ru-RU" sz="3200" dirty="0" smtClean="0">
                <a:solidFill>
                  <a:srgbClr val="00B0F0"/>
                </a:solidFill>
                <a:latin typeface="Times New Roman" pitchFamily="18" charset="0"/>
                <a:cs typeface="Times New Roman" pitchFamily="18" charset="0"/>
              </a:rPr>
              <a:t> с 01.04. по 12.04.2024 год.</a:t>
            </a:r>
          </a:p>
          <a:p>
            <a:pPr>
              <a:buNone/>
            </a:pPr>
            <a:r>
              <a:rPr lang="ru-RU" sz="3200" b="1" dirty="0" smtClean="0">
                <a:solidFill>
                  <a:srgbClr val="00B0F0"/>
                </a:solidFill>
                <a:latin typeface="Times New Roman" pitchFamily="18" charset="0"/>
                <a:cs typeface="Times New Roman" pitchFamily="18" charset="0"/>
              </a:rPr>
              <a:t>     Участники проекта:</a:t>
            </a:r>
            <a:r>
              <a:rPr lang="ru-RU" sz="3200" dirty="0" smtClean="0">
                <a:solidFill>
                  <a:srgbClr val="00B0F0"/>
                </a:solidFill>
                <a:latin typeface="Times New Roman" pitchFamily="18" charset="0"/>
                <a:cs typeface="Times New Roman" pitchFamily="18" charset="0"/>
              </a:rPr>
              <a:t> дети подготовительной группы, воспитатели, родители.</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146" name="Picture 2" descr="C:\Users\User\Desktop\Подготовка фото\20240410_094535.jpg"/>
          <p:cNvPicPr>
            <a:picLocks noChangeAspect="1" noChangeArrowheads="1"/>
          </p:cNvPicPr>
          <p:nvPr/>
        </p:nvPicPr>
        <p:blipFill>
          <a:blip r:embed="rId3" cstate="print"/>
          <a:srcRect l="5172"/>
          <a:stretch>
            <a:fillRect/>
          </a:stretch>
        </p:blipFill>
        <p:spPr bwMode="auto">
          <a:xfrm>
            <a:off x="251520" y="908720"/>
            <a:ext cx="8640960" cy="475252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4338" name="Picture 2" descr="C:\Users\User\Desktop\Подготовка фото\20240403_100345.jpg"/>
          <p:cNvPicPr>
            <a:picLocks noChangeAspect="1" noChangeArrowheads="1"/>
          </p:cNvPicPr>
          <p:nvPr/>
        </p:nvPicPr>
        <p:blipFill>
          <a:blip r:embed="rId3" cstate="print"/>
          <a:srcRect l="16519" r="15046"/>
          <a:stretch>
            <a:fillRect/>
          </a:stretch>
        </p:blipFill>
        <p:spPr bwMode="auto">
          <a:xfrm>
            <a:off x="251520" y="260648"/>
            <a:ext cx="8640960" cy="604867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170" name="Picture 2" descr="C:\Users\User\Desktop\Подготовка фото\20240404_111215.jpg"/>
          <p:cNvPicPr>
            <a:picLocks noChangeAspect="1" noChangeArrowheads="1"/>
          </p:cNvPicPr>
          <p:nvPr/>
        </p:nvPicPr>
        <p:blipFill>
          <a:blip r:embed="rId3" cstate="print"/>
          <a:srcRect t="12500"/>
          <a:stretch>
            <a:fillRect/>
          </a:stretch>
        </p:blipFill>
        <p:spPr bwMode="auto">
          <a:xfrm>
            <a:off x="179512" y="1052736"/>
            <a:ext cx="8712968" cy="424847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4" name="Picture 2" descr="C:\Users\User\Desktop\Подготовка фото\20240404_111223.jpg"/>
          <p:cNvPicPr>
            <a:picLocks noChangeAspect="1" noChangeArrowheads="1"/>
          </p:cNvPicPr>
          <p:nvPr/>
        </p:nvPicPr>
        <p:blipFill>
          <a:blip r:embed="rId3" cstate="print"/>
          <a:srcRect l="19979" r="24186"/>
          <a:stretch>
            <a:fillRect/>
          </a:stretch>
        </p:blipFill>
        <p:spPr bwMode="auto">
          <a:xfrm rot="5400000">
            <a:off x="4644008" y="476672"/>
            <a:ext cx="4608512" cy="4032448"/>
          </a:xfrm>
          <a:prstGeom prst="rect">
            <a:avLst/>
          </a:prstGeom>
          <a:noFill/>
        </p:spPr>
      </p:pic>
      <p:pic>
        <p:nvPicPr>
          <p:cNvPr id="8195" name="Picture 3" descr="C:\Users\User\Desktop\Подготовка фото\20240408_093022.jpg"/>
          <p:cNvPicPr>
            <a:picLocks noChangeAspect="1" noChangeArrowheads="1"/>
          </p:cNvPicPr>
          <p:nvPr/>
        </p:nvPicPr>
        <p:blipFill>
          <a:blip r:embed="rId4" cstate="print"/>
          <a:srcRect l="19048" r="25397"/>
          <a:stretch>
            <a:fillRect/>
          </a:stretch>
        </p:blipFill>
        <p:spPr bwMode="auto">
          <a:xfrm>
            <a:off x="251520" y="2276872"/>
            <a:ext cx="4536504" cy="432048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9218" name="Picture 2"/>
          <p:cNvPicPr>
            <a:picLocks noChangeAspect="1" noChangeArrowheads="1"/>
          </p:cNvPicPr>
          <p:nvPr/>
        </p:nvPicPr>
        <p:blipFill>
          <a:blip r:embed="rId3" cstate="print"/>
          <a:srcRect l="9244" t="11360"/>
          <a:stretch>
            <a:fillRect/>
          </a:stretch>
        </p:blipFill>
        <p:spPr bwMode="auto">
          <a:xfrm>
            <a:off x="251520" y="620688"/>
            <a:ext cx="8640960" cy="4824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107504" y="0"/>
            <a:ext cx="9144000" cy="6858000"/>
          </a:xfrm>
          <a:prstGeom prst="rect">
            <a:avLst/>
          </a:prstGeom>
          <a:noFill/>
        </p:spPr>
      </p:pic>
      <p:pic>
        <p:nvPicPr>
          <p:cNvPr id="10242" name="Picture 2" descr="C:\Users\User\Desktop\Подготовка фото\20240410_101726.jpg"/>
          <p:cNvPicPr>
            <a:picLocks noChangeAspect="1" noChangeArrowheads="1"/>
          </p:cNvPicPr>
          <p:nvPr/>
        </p:nvPicPr>
        <p:blipFill>
          <a:blip r:embed="rId3" cstate="print"/>
          <a:srcRect l="16856" b="15625"/>
          <a:stretch>
            <a:fillRect/>
          </a:stretch>
        </p:blipFill>
        <p:spPr bwMode="auto">
          <a:xfrm>
            <a:off x="0" y="0"/>
            <a:ext cx="5544616" cy="3888432"/>
          </a:xfrm>
          <a:prstGeom prst="rect">
            <a:avLst/>
          </a:prstGeom>
          <a:noFill/>
        </p:spPr>
      </p:pic>
      <p:pic>
        <p:nvPicPr>
          <p:cNvPr id="10243" name="Picture 3"/>
          <p:cNvPicPr>
            <a:picLocks noChangeAspect="1" noChangeArrowheads="1"/>
          </p:cNvPicPr>
          <p:nvPr/>
        </p:nvPicPr>
        <p:blipFill>
          <a:blip r:embed="rId4" cstate="print"/>
          <a:srcRect r="14545"/>
          <a:stretch>
            <a:fillRect/>
          </a:stretch>
        </p:blipFill>
        <p:spPr bwMode="auto">
          <a:xfrm rot="5400000">
            <a:off x="5062363" y="2695228"/>
            <a:ext cx="4608513" cy="37170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1266" name="Picture 2"/>
          <p:cNvPicPr>
            <a:picLocks noChangeAspect="1" noChangeArrowheads="1"/>
          </p:cNvPicPr>
          <p:nvPr/>
        </p:nvPicPr>
        <p:blipFill>
          <a:blip r:embed="rId3" cstate="print"/>
          <a:srcRect/>
          <a:stretch>
            <a:fillRect/>
          </a:stretch>
        </p:blipFill>
        <p:spPr bwMode="auto">
          <a:xfrm>
            <a:off x="323528" y="764704"/>
            <a:ext cx="8640960"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90" name="Picture 2" descr="C:\Users\User\Desktop\Подготовка фото\20240403_100330.jpg"/>
          <p:cNvPicPr>
            <a:picLocks noChangeAspect="1" noChangeArrowheads="1"/>
          </p:cNvPicPr>
          <p:nvPr/>
        </p:nvPicPr>
        <p:blipFill>
          <a:blip r:embed="rId3" cstate="print"/>
          <a:srcRect l="10289" r="11256"/>
          <a:stretch>
            <a:fillRect/>
          </a:stretch>
        </p:blipFill>
        <p:spPr bwMode="auto">
          <a:xfrm>
            <a:off x="251520" y="260648"/>
            <a:ext cx="8568952" cy="6453336"/>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3314" name="Picture 2" descr="C:\Users\User\Desktop\Подготовка фото\20240410_094827.jpg"/>
          <p:cNvPicPr>
            <a:picLocks noChangeAspect="1" noChangeArrowheads="1"/>
          </p:cNvPicPr>
          <p:nvPr/>
        </p:nvPicPr>
        <p:blipFill>
          <a:blip r:embed="rId3" cstate="print"/>
          <a:srcRect/>
          <a:stretch>
            <a:fillRect/>
          </a:stretch>
        </p:blipFill>
        <p:spPr bwMode="auto">
          <a:xfrm>
            <a:off x="395536" y="1196752"/>
            <a:ext cx="8460432" cy="453650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C:\Users\User\Desktop\Подготовка фото\IMG-20240412-WA0019.jpg"/>
          <p:cNvPicPr>
            <a:picLocks noChangeAspect="1" noChangeArrowheads="1"/>
          </p:cNvPicPr>
          <p:nvPr/>
        </p:nvPicPr>
        <p:blipFill>
          <a:blip r:embed="rId3" cstate="print"/>
          <a:srcRect t="2647" r="1031" b="26756"/>
          <a:stretch>
            <a:fillRect/>
          </a:stretch>
        </p:blipFill>
        <p:spPr bwMode="auto">
          <a:xfrm>
            <a:off x="1115616" y="0"/>
            <a:ext cx="6912768"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051720" y="980728"/>
            <a:ext cx="6336704" cy="4893647"/>
          </a:xfrm>
          <a:prstGeom prst="rect">
            <a:avLst/>
          </a:prstGeom>
        </p:spPr>
        <p:txBody>
          <a:bodyPr wrap="square">
            <a:spAutoFit/>
          </a:bodyPr>
          <a:lstStyle/>
          <a:p>
            <a:pPr>
              <a:buNone/>
            </a:pPr>
            <a:r>
              <a:rPr lang="ru-RU" sz="1400" dirty="0" smtClean="0">
                <a:solidFill>
                  <a:srgbClr val="FFFF00"/>
                </a:solidFill>
                <a:latin typeface="Times New Roman" pitchFamily="18" charset="0"/>
                <a:cs typeface="Times New Roman" pitchFamily="18" charset="0"/>
              </a:rPr>
              <a:t>    </a:t>
            </a:r>
            <a:r>
              <a:rPr lang="ru-RU" sz="1400" dirty="0" smtClean="0">
                <a:solidFill>
                  <a:srgbClr val="00B0F0"/>
                </a:solidFill>
                <a:latin typeface="Times New Roman" pitchFamily="18" charset="0"/>
                <a:cs typeface="Times New Roman" pitchFamily="18" charset="0"/>
              </a:rPr>
              <a:t>  Загадки Вселенной будоражат воображение всегда, с раннего детства до старости. Солнце, Луна, звезды – это одновременно так близко, и в то же время так далеко. Старших дошкольников всегда привлекает тема космоса, так как все неведомое, непонятное, недоступное глазу будоражит детскую фантазию. Как поддержать интерес ребенка к неизведанному? С помощью, каких методов можно заинтересовать ребенка, помочь ему узнавать новую, интересную информацию про космос? Мы считаем, что метод проекта позволит детям усвоить сложный материал через совместный поиск решения проблемы, тем самым, делая познавательный процесс интересным и мотивационным. Работа над проектом носит комплексный характер, пронизывает все виды деятельности дошкольников, проходит в повседневной жизни и на специальных интегрированных занятиях. Проектная деятельность развивает творческую активность детей, помогает самому педагогу развиваться как творческой личности. В основе данного проекта лежит жажда дошкольников к познанию, стремление к открытиям, любознательность, потребность в умственных впечатлениях, и наша задача удовлетворить потребности детей, что в свою очередь приведёт к интеллектуальному, эмоциональному развитию. Данный проект направлен на развитие кругозора детей, формирование у них познавательной активности, воспитание патриотических чувств (гордость за российских космонавтов – первооткрывателей космоса), нравственных ценностей (добрых, дружественных отношений и т.д.).</a:t>
            </a:r>
          </a:p>
          <a:p>
            <a:endParaRPr lang="ru-RU" dirty="0">
              <a:solidFill>
                <a:srgbClr val="00B0F0"/>
              </a:solidFill>
            </a:endParaRPr>
          </a:p>
        </p:txBody>
      </p:sp>
      <p:sp>
        <p:nvSpPr>
          <p:cNvPr id="4" name="Прямоугольник 3"/>
          <p:cNvSpPr/>
          <p:nvPr/>
        </p:nvSpPr>
        <p:spPr>
          <a:xfrm>
            <a:off x="2627784" y="332656"/>
            <a:ext cx="2775951" cy="523220"/>
          </a:xfrm>
          <a:prstGeom prst="rect">
            <a:avLst/>
          </a:prstGeom>
        </p:spPr>
        <p:txBody>
          <a:bodyPr wrap="square">
            <a:spAutoFit/>
          </a:bodyPr>
          <a:lstStyle/>
          <a:p>
            <a:r>
              <a:rPr lang="ru-RU" sz="2800" b="1" dirty="0" smtClean="0">
                <a:solidFill>
                  <a:srgbClr val="00B0F0"/>
                </a:solidFill>
                <a:latin typeface="Times New Roman" pitchFamily="18" charset="0"/>
                <a:cs typeface="Times New Roman" pitchFamily="18" charset="0"/>
              </a:rPr>
              <a:t>Актуальность</a:t>
            </a:r>
            <a:endParaRPr lang="ru-RU" sz="2800" dirty="0">
              <a:solidFill>
                <a:srgbClr val="00B0F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6000" y="620688"/>
            <a:ext cx="4572000" cy="1569660"/>
          </a:xfrm>
          <a:prstGeom prst="rect">
            <a:avLst/>
          </a:prstGeom>
        </p:spPr>
        <p:txBody>
          <a:bodyPr wrap="square">
            <a:spAutoFit/>
          </a:bodyPr>
          <a:lstStyle/>
          <a:p>
            <a:r>
              <a:rPr lang="ru-RU" sz="4800" b="1" dirty="0" smtClean="0">
                <a:solidFill>
                  <a:srgbClr val="00B050"/>
                </a:solidFill>
                <a:latin typeface="Times New Roman" pitchFamily="18" charset="0"/>
                <a:cs typeface="Times New Roman" pitchFamily="18" charset="0"/>
              </a:rPr>
              <a:t>Гипотеза</a:t>
            </a:r>
            <a:r>
              <a:rPr lang="ru-RU" sz="4800" dirty="0" smtClean="0">
                <a:solidFill>
                  <a:srgbClr val="00B050"/>
                </a:solidFill>
                <a:latin typeface="Times New Roman" pitchFamily="18" charset="0"/>
                <a:cs typeface="Times New Roman" pitchFamily="18" charset="0"/>
              </a:rPr>
              <a:t/>
            </a:r>
            <a:br>
              <a:rPr lang="ru-RU" sz="4800" dirty="0" smtClean="0">
                <a:solidFill>
                  <a:srgbClr val="00B050"/>
                </a:solidFill>
                <a:latin typeface="Times New Roman" pitchFamily="18" charset="0"/>
                <a:cs typeface="Times New Roman" pitchFamily="18" charset="0"/>
              </a:rPr>
            </a:br>
            <a:endParaRPr lang="ru-RU" sz="4800" dirty="0">
              <a:solidFill>
                <a:srgbClr val="00B050"/>
              </a:solidFill>
            </a:endParaRPr>
          </a:p>
        </p:txBody>
      </p:sp>
      <p:sp>
        <p:nvSpPr>
          <p:cNvPr id="4" name="Прямоугольник 3"/>
          <p:cNvSpPr/>
          <p:nvPr/>
        </p:nvSpPr>
        <p:spPr>
          <a:xfrm>
            <a:off x="2286000" y="1484784"/>
            <a:ext cx="5022304" cy="3046988"/>
          </a:xfrm>
          <a:prstGeom prst="rect">
            <a:avLst/>
          </a:prstGeom>
        </p:spPr>
        <p:txBody>
          <a:bodyPr wrap="square">
            <a:spAutoFit/>
          </a:bodyPr>
          <a:lstStyle/>
          <a:p>
            <a:r>
              <a:rPr lang="ru-RU" sz="2400" dirty="0" smtClean="0">
                <a:solidFill>
                  <a:srgbClr val="00B050"/>
                </a:solidFill>
                <a:latin typeface="Times New Roman" pitchFamily="18" charset="0"/>
                <a:cs typeface="Times New Roman" pitchFamily="18" charset="0"/>
              </a:rPr>
              <a:t>     Чем шире мировоззрение ребенка, тем наиболее полно сформируется активная творческая личность, способная получить представления об окружающем мире до глубин Вселенной, не зазубривая научные истины, а открывая их самому.</a:t>
            </a:r>
            <a:endParaRPr lang="ru-RU" sz="2400" dirty="0">
              <a:solidFill>
                <a:srgbClr val="00B05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619672" y="404664"/>
            <a:ext cx="7128792" cy="5570756"/>
          </a:xfrm>
          <a:prstGeom prst="rect">
            <a:avLst/>
          </a:prstGeom>
        </p:spPr>
        <p:txBody>
          <a:bodyPr wrap="square">
            <a:spAutoFit/>
          </a:bodyPr>
          <a:lstStyle/>
          <a:p>
            <a:pPr>
              <a:buNone/>
            </a:pPr>
            <a:r>
              <a:rPr lang="ru-RU" sz="2800" b="1" dirty="0" smtClean="0">
                <a:solidFill>
                  <a:srgbClr val="00B050"/>
                </a:solidFill>
                <a:latin typeface="Times New Roman" pitchFamily="18" charset="0"/>
                <a:cs typeface="Times New Roman" pitchFamily="18" charset="0"/>
              </a:rPr>
              <a:t>Цель</a:t>
            </a:r>
            <a:r>
              <a:rPr lang="ru-RU" sz="2000" dirty="0" smtClean="0">
                <a:solidFill>
                  <a:srgbClr val="00B050"/>
                </a:solidFill>
                <a:latin typeface="Times New Roman" pitchFamily="18" charset="0"/>
                <a:cs typeface="Times New Roman" pitchFamily="18" charset="0"/>
              </a:rPr>
              <a:t>: способствовать развитию познавательных и интеллектуальных способностей детей.</a:t>
            </a:r>
          </a:p>
          <a:p>
            <a:pPr>
              <a:buNone/>
            </a:pPr>
            <a:endParaRPr lang="ru-RU" sz="2000" dirty="0" smtClean="0">
              <a:solidFill>
                <a:srgbClr val="00B050"/>
              </a:solidFill>
              <a:latin typeface="Times New Roman" pitchFamily="18" charset="0"/>
              <a:cs typeface="Times New Roman" pitchFamily="18" charset="0"/>
            </a:endParaRPr>
          </a:p>
          <a:p>
            <a:pPr>
              <a:buNone/>
            </a:pPr>
            <a:r>
              <a:rPr lang="ru-RU" sz="2800" b="1" dirty="0" smtClean="0">
                <a:solidFill>
                  <a:srgbClr val="00B050"/>
                </a:solidFill>
                <a:latin typeface="Times New Roman" pitchFamily="18" charset="0"/>
                <a:cs typeface="Times New Roman" pitchFamily="18" charset="0"/>
              </a:rPr>
              <a:t>Задачи:</a:t>
            </a:r>
            <a:endParaRPr lang="ru-RU" sz="2800" dirty="0" smtClean="0">
              <a:solidFill>
                <a:srgbClr val="00B050"/>
              </a:solidFill>
              <a:latin typeface="Times New Roman" pitchFamily="18" charset="0"/>
              <a:cs typeface="Times New Roman" pitchFamily="18" charset="0"/>
            </a:endParaRPr>
          </a:p>
          <a:p>
            <a:pPr>
              <a:buFont typeface="Arial" pitchFamily="34" charset="0"/>
              <a:buChar char="•"/>
            </a:pPr>
            <a:r>
              <a:rPr lang="ru-RU" sz="2000" dirty="0" smtClean="0">
                <a:solidFill>
                  <a:srgbClr val="00B050"/>
                </a:solidFill>
                <a:latin typeface="Times New Roman" pitchFamily="18" charset="0"/>
                <a:cs typeface="Times New Roman" pitchFamily="18" charset="0"/>
              </a:rPr>
              <a:t>  способствовать формированию у детей понятий «Космос», «Космическое пространство»;</a:t>
            </a:r>
          </a:p>
          <a:p>
            <a:pPr>
              <a:buFont typeface="Arial" pitchFamily="34" charset="0"/>
              <a:buChar char="•"/>
            </a:pPr>
            <a:r>
              <a:rPr lang="ru-RU" sz="2000" dirty="0" smtClean="0">
                <a:solidFill>
                  <a:srgbClr val="00B050"/>
                </a:solidFill>
                <a:latin typeface="Times New Roman" pitchFamily="18" charset="0"/>
                <a:cs typeface="Times New Roman" pitchFamily="18" charset="0"/>
              </a:rPr>
              <a:t>  способствовать ознакомлению с историей  освоения космоса;</a:t>
            </a:r>
          </a:p>
          <a:p>
            <a:pPr>
              <a:buFont typeface="Arial" pitchFamily="34" charset="0"/>
              <a:buChar char="•"/>
            </a:pPr>
            <a:r>
              <a:rPr lang="ru-RU" sz="2000" dirty="0" smtClean="0">
                <a:solidFill>
                  <a:srgbClr val="00B050"/>
                </a:solidFill>
                <a:latin typeface="Times New Roman" pitchFamily="18" charset="0"/>
                <a:cs typeface="Times New Roman" pitchFamily="18" charset="0"/>
              </a:rPr>
              <a:t>  способствовать расширению и углублению представлений об окружающем мире Земли  и о роли человека в ее экосистеме;</a:t>
            </a:r>
          </a:p>
          <a:p>
            <a:pPr>
              <a:buFont typeface="Arial" pitchFamily="34" charset="0"/>
              <a:buChar char="•"/>
            </a:pPr>
            <a:r>
              <a:rPr lang="ru-RU" sz="2000" dirty="0" smtClean="0">
                <a:solidFill>
                  <a:srgbClr val="00B050"/>
                </a:solidFill>
                <a:latin typeface="Times New Roman" pitchFamily="18" charset="0"/>
                <a:cs typeface="Times New Roman" pitchFamily="18" charset="0"/>
              </a:rPr>
              <a:t>  подвести к пониманию уникальности нашей планеты, так как только на ней есть жизнь;</a:t>
            </a:r>
          </a:p>
          <a:p>
            <a:pPr>
              <a:buFont typeface="Arial" pitchFamily="34" charset="0"/>
              <a:buChar char="•"/>
            </a:pPr>
            <a:r>
              <a:rPr lang="ru-RU" sz="2000" dirty="0" smtClean="0">
                <a:solidFill>
                  <a:srgbClr val="00B050"/>
                </a:solidFill>
                <a:latin typeface="Times New Roman" pitchFamily="18" charset="0"/>
                <a:cs typeface="Times New Roman" pitchFamily="18" charset="0"/>
              </a:rPr>
              <a:t>  воспитывать уважение и любовь к Земле, как к космическому чуду, дающему все необходимое для жизни, а так же чувство гордости за историю своей планеты, за достижения отечественных ученых, конструкторов, космонавтов;</a:t>
            </a:r>
          </a:p>
          <a:p>
            <a:pPr>
              <a:buFont typeface="Arial" pitchFamily="34" charset="0"/>
              <a:buChar char="•"/>
            </a:pPr>
            <a:r>
              <a:rPr lang="ru-RU" sz="2000" dirty="0" smtClean="0">
                <a:solidFill>
                  <a:srgbClr val="00B050"/>
                </a:solidFill>
                <a:latin typeface="Times New Roman" pitchFamily="18" charset="0"/>
                <a:cs typeface="Times New Roman" pitchFamily="18" charset="0"/>
              </a:rPr>
              <a:t>  привлечь родителей к участию в проекте, путем организации творческих работ «Этот загадочный космос»</a:t>
            </a:r>
            <a:endParaRPr lang="ru-RU" sz="2000" dirty="0">
              <a:solidFill>
                <a:srgbClr val="00B050"/>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691680" y="0"/>
            <a:ext cx="4411284" cy="461665"/>
          </a:xfrm>
          <a:prstGeom prst="rect">
            <a:avLst/>
          </a:prstGeom>
        </p:spPr>
        <p:txBody>
          <a:bodyPr wrap="square">
            <a:spAutoFit/>
          </a:bodyPr>
          <a:lstStyle/>
          <a:p>
            <a:pPr lvl="0" fontAlgn="base">
              <a:spcBef>
                <a:spcPct val="0"/>
              </a:spcBef>
              <a:spcAft>
                <a:spcPct val="0"/>
              </a:spcAft>
            </a:pPr>
            <a:r>
              <a:rPr lang="ru-RU" sz="2400" b="1" dirty="0" smtClean="0">
                <a:solidFill>
                  <a:srgbClr val="00B0F0"/>
                </a:solidFill>
                <a:latin typeface="Times New Roman" pitchFamily="18" charset="0"/>
                <a:ea typeface="Times New Roman" pitchFamily="18" charset="0"/>
                <a:cs typeface="Times New Roman" pitchFamily="18" charset="0"/>
              </a:rPr>
              <a:t>Этапы реализации проекта</a:t>
            </a:r>
            <a:endParaRPr lang="ru-RU" sz="2400" dirty="0" smtClean="0">
              <a:solidFill>
                <a:srgbClr val="00B0F0"/>
              </a:solidFill>
              <a:latin typeface="Times New Roman" pitchFamily="18" charset="0"/>
              <a:ea typeface="Times New Roman" pitchFamily="18" charset="0"/>
              <a:cs typeface="Times New Roman" pitchFamily="18" charset="0"/>
            </a:endParaRPr>
          </a:p>
        </p:txBody>
      </p:sp>
      <p:sp>
        <p:nvSpPr>
          <p:cNvPr id="4" name="Прямоугольник 3"/>
          <p:cNvSpPr/>
          <p:nvPr/>
        </p:nvSpPr>
        <p:spPr>
          <a:xfrm>
            <a:off x="1475656" y="476672"/>
            <a:ext cx="7488832" cy="6186309"/>
          </a:xfrm>
          <a:prstGeom prst="rect">
            <a:avLst/>
          </a:prstGeom>
        </p:spPr>
        <p:txBody>
          <a:bodyPr wrap="square">
            <a:spAutoFit/>
          </a:bodyPr>
          <a:lstStyle/>
          <a:p>
            <a:pPr lvl="0" eaLnBrk="0" fontAlgn="base" hangingPunct="0">
              <a:spcBef>
                <a:spcPct val="0"/>
              </a:spcBef>
              <a:spcAft>
                <a:spcPct val="0"/>
              </a:spcAft>
            </a:pPr>
            <a:r>
              <a:rPr lang="ru-RU" b="1" dirty="0" smtClean="0">
                <a:solidFill>
                  <a:srgbClr val="00B0F0"/>
                </a:solidFill>
                <a:latin typeface="Times New Roman" pitchFamily="18" charset="0"/>
                <a:ea typeface="Times New Roman" pitchFamily="18" charset="0"/>
                <a:cs typeface="Times New Roman" pitchFamily="18" charset="0"/>
              </a:rPr>
              <a:t>1.</a:t>
            </a:r>
            <a:r>
              <a:rPr lang="ru-RU" dirty="0" smtClean="0">
                <a:solidFill>
                  <a:srgbClr val="00B0F0"/>
                </a:solidFill>
                <a:latin typeface="Times New Roman" pitchFamily="18" charset="0"/>
                <a:ea typeface="Times New Roman" pitchFamily="18" charset="0"/>
                <a:cs typeface="Times New Roman" pitchFamily="18" charset="0"/>
              </a:rPr>
              <a:t>     </a:t>
            </a:r>
            <a:r>
              <a:rPr lang="ru-RU" b="1" dirty="0" smtClean="0">
                <a:solidFill>
                  <a:srgbClr val="00B0F0"/>
                </a:solidFill>
                <a:latin typeface="Times New Roman" pitchFamily="18" charset="0"/>
                <a:ea typeface="Times New Roman" pitchFamily="18" charset="0"/>
                <a:cs typeface="Times New Roman" pitchFamily="18" charset="0"/>
              </a:rPr>
              <a:t>Этап – подготовительный</a:t>
            </a:r>
            <a:endParaRPr lang="ru-RU" dirty="0" smtClean="0">
              <a:solidFill>
                <a:srgbClr val="00B0F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Подготовка материала и оборудования;</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Оформление уголка «12 апреля - День космонавтики»;</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Знакомство детей и родителей с проектом;  </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Подбор познавательной и художественной литературы о космосе.</a:t>
            </a:r>
          </a:p>
          <a:p>
            <a:pPr lvl="0" eaLnBrk="0" fontAlgn="base" hangingPunct="0">
              <a:spcBef>
                <a:spcPct val="0"/>
              </a:spcBef>
              <a:spcAft>
                <a:spcPct val="0"/>
              </a:spcAft>
            </a:pPr>
            <a:endParaRPr lang="ru-RU" dirty="0" smtClean="0">
              <a:solidFill>
                <a:srgbClr val="00B0F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b="1" dirty="0" smtClean="0">
                <a:solidFill>
                  <a:srgbClr val="00B0F0"/>
                </a:solidFill>
                <a:latin typeface="Times New Roman" pitchFamily="18" charset="0"/>
                <a:ea typeface="Times New Roman" pitchFamily="18" charset="0"/>
                <a:cs typeface="Times New Roman" pitchFamily="18" charset="0"/>
              </a:rPr>
              <a:t>2.     Этап – основной</a:t>
            </a:r>
            <a:endParaRPr lang="ru-RU" dirty="0" smtClean="0">
              <a:solidFill>
                <a:srgbClr val="00B0F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Непосредственно-образовательная деятельность</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Видео фильмы</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Презентация</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Слушание песен</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Мультфильмы </a:t>
            </a:r>
          </a:p>
          <a:p>
            <a:pPr lvl="0" eaLnBrk="0" fontAlgn="base" hangingPunct="0">
              <a:spcBef>
                <a:spcPct val="0"/>
              </a:spcBef>
              <a:spcAft>
                <a:spcPct val="0"/>
              </a:spcAft>
            </a:pPr>
            <a:r>
              <a:rPr lang="ru-RU" dirty="0" err="1" smtClean="0">
                <a:solidFill>
                  <a:srgbClr val="00B0F0"/>
                </a:solidFill>
                <a:latin typeface="Times New Roman" pitchFamily="18" charset="0"/>
                <a:ea typeface="Times New Roman" pitchFamily="18" charset="0"/>
                <a:cs typeface="Times New Roman" pitchFamily="18" charset="0"/>
              </a:rPr>
              <a:t>Лепбук</a:t>
            </a:r>
            <a:endParaRPr lang="ru-RU" dirty="0" smtClean="0">
              <a:solidFill>
                <a:srgbClr val="00B0F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Игры: сюжетно — ролевые, конструктивные, подвижные</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Раскраски</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Лепка</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Аппликация</a:t>
            </a: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Консультация для родителей: «Как познакомить дошкольников с космосом», «Детям о космосе и космонавтах».</a:t>
            </a:r>
          </a:p>
          <a:p>
            <a:pPr lvl="0" eaLnBrk="0" fontAlgn="base" hangingPunct="0">
              <a:spcBef>
                <a:spcPct val="0"/>
              </a:spcBef>
              <a:spcAft>
                <a:spcPct val="0"/>
              </a:spcAft>
            </a:pPr>
            <a:endParaRPr lang="ru-RU" dirty="0" smtClean="0">
              <a:solidFill>
                <a:srgbClr val="00B0F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b="1" dirty="0" smtClean="0">
                <a:solidFill>
                  <a:srgbClr val="00B0F0"/>
                </a:solidFill>
                <a:latin typeface="Times New Roman" pitchFamily="18" charset="0"/>
                <a:ea typeface="Times New Roman" pitchFamily="18" charset="0"/>
                <a:cs typeface="Times New Roman" pitchFamily="18" charset="0"/>
              </a:rPr>
              <a:t>3.     Этап – заключительный</a:t>
            </a:r>
            <a:endParaRPr lang="ru-RU" dirty="0" smtClean="0">
              <a:solidFill>
                <a:srgbClr val="00B0F0"/>
              </a:solidFill>
              <a:latin typeface="Times New Roman" pitchFamily="18" charset="0"/>
              <a:ea typeface="Times New Roman" pitchFamily="18" charset="0"/>
              <a:cs typeface="Times New Roman" pitchFamily="18" charset="0"/>
            </a:endParaRPr>
          </a:p>
          <a:p>
            <a:pPr lvl="0" eaLnBrk="0" fontAlgn="base" hangingPunct="0">
              <a:spcBef>
                <a:spcPct val="0"/>
              </a:spcBef>
              <a:spcAft>
                <a:spcPct val="0"/>
              </a:spcAft>
            </a:pPr>
            <a:r>
              <a:rPr lang="ru-RU" dirty="0" smtClean="0">
                <a:solidFill>
                  <a:srgbClr val="00B0F0"/>
                </a:solidFill>
                <a:latin typeface="Times New Roman" pitchFamily="18" charset="0"/>
                <a:ea typeface="Times New Roman" pitchFamily="18" charset="0"/>
                <a:cs typeface="Times New Roman" pitchFamily="18" charset="0"/>
              </a:rPr>
              <a:t>Организация выставки творческих работ «Этот загадочный космос»</a:t>
            </a:r>
            <a:endParaRPr lang="ru-RU" dirty="0" smtClean="0">
              <a:solidFill>
                <a:srgbClr val="00B0F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2286000" y="188641"/>
            <a:ext cx="4572000" cy="1200329"/>
          </a:xfrm>
          <a:prstGeom prst="rect">
            <a:avLst/>
          </a:prstGeom>
        </p:spPr>
        <p:txBody>
          <a:bodyPr wrap="square">
            <a:spAutoFit/>
          </a:bodyPr>
          <a:lstStyle/>
          <a:p>
            <a:r>
              <a:rPr lang="ru-RU" sz="3600" b="1" dirty="0" smtClean="0">
                <a:solidFill>
                  <a:srgbClr val="00B0F0"/>
                </a:solidFill>
                <a:latin typeface="Times New Roman" pitchFamily="18" charset="0"/>
                <a:cs typeface="Times New Roman" pitchFamily="18" charset="0"/>
              </a:rPr>
              <a:t>Содержание</a:t>
            </a:r>
            <a:r>
              <a:rPr lang="ru-RU" sz="3600" dirty="0" smtClean="0">
                <a:solidFill>
                  <a:srgbClr val="00B0F0"/>
                </a:solidFill>
                <a:latin typeface="Times New Roman" pitchFamily="18" charset="0"/>
                <a:cs typeface="Times New Roman" pitchFamily="18" charset="0"/>
              </a:rPr>
              <a:t/>
            </a:r>
            <a:br>
              <a:rPr lang="ru-RU" sz="3600" dirty="0" smtClean="0">
                <a:solidFill>
                  <a:srgbClr val="00B0F0"/>
                </a:solidFill>
                <a:latin typeface="Times New Roman" pitchFamily="18" charset="0"/>
                <a:cs typeface="Times New Roman" pitchFamily="18" charset="0"/>
              </a:rPr>
            </a:br>
            <a:endParaRPr lang="ru-RU" sz="3600" dirty="0">
              <a:solidFill>
                <a:srgbClr val="00B0F0"/>
              </a:solidFill>
            </a:endParaRPr>
          </a:p>
        </p:txBody>
      </p:sp>
      <p:sp>
        <p:nvSpPr>
          <p:cNvPr id="4" name="Прямоугольник 3"/>
          <p:cNvSpPr/>
          <p:nvPr/>
        </p:nvSpPr>
        <p:spPr>
          <a:xfrm>
            <a:off x="2123728" y="1028343"/>
            <a:ext cx="5904656" cy="4401205"/>
          </a:xfrm>
          <a:prstGeom prst="rect">
            <a:avLst/>
          </a:prstGeom>
        </p:spPr>
        <p:txBody>
          <a:bodyPr wrap="square">
            <a:spAutoFit/>
          </a:bodyPr>
          <a:lstStyle/>
          <a:p>
            <a:pPr>
              <a:buNone/>
            </a:pPr>
            <a:r>
              <a:rPr lang="ru-RU" sz="2000" b="1" i="1" dirty="0" smtClean="0">
                <a:solidFill>
                  <a:srgbClr val="00B0F0"/>
                </a:solidFill>
                <a:latin typeface="Times New Roman" pitchFamily="18" charset="0"/>
                <a:cs typeface="Times New Roman" pitchFamily="18" charset="0"/>
              </a:rPr>
              <a:t>ПОЗНАНИЕ «Школа мудрого звездочета» НОД</a:t>
            </a:r>
          </a:p>
          <a:p>
            <a:pPr>
              <a:buNone/>
            </a:pPr>
            <a:r>
              <a:rPr lang="ru-RU" sz="2000" b="1" dirty="0" smtClean="0">
                <a:solidFill>
                  <a:srgbClr val="00B0F0"/>
                </a:solidFill>
                <a:latin typeface="Times New Roman" pitchFamily="18" charset="0"/>
                <a:cs typeface="Times New Roman" pitchFamily="18" charset="0"/>
              </a:rPr>
              <a:t>    Темы:</a:t>
            </a:r>
            <a:r>
              <a:rPr lang="ru-RU" sz="2000" dirty="0" smtClean="0">
                <a:solidFill>
                  <a:srgbClr val="00B0F0"/>
                </a:solidFill>
                <a:latin typeface="Times New Roman" pitchFamily="18" charset="0"/>
                <a:cs typeface="Times New Roman" pitchFamily="18" charset="0"/>
              </a:rPr>
              <a:t> «Первый в космосе»; «Что такое космос?»; «Мудрые рассказчики»</a:t>
            </a:r>
          </a:p>
          <a:p>
            <a:pPr>
              <a:buNone/>
            </a:pPr>
            <a:r>
              <a:rPr lang="ru-RU" sz="2000" dirty="0" smtClean="0">
                <a:solidFill>
                  <a:srgbClr val="00B0F0"/>
                </a:solidFill>
                <a:latin typeface="Times New Roman" pitchFamily="18" charset="0"/>
                <a:cs typeface="Times New Roman" pitchFamily="18" charset="0"/>
              </a:rPr>
              <a:t>     </a:t>
            </a:r>
            <a:r>
              <a:rPr lang="ru-RU" sz="2000" b="1" dirty="0" smtClean="0">
                <a:solidFill>
                  <a:srgbClr val="00B0F0"/>
                </a:solidFill>
                <a:latin typeface="Times New Roman" pitchFamily="18" charset="0"/>
                <a:cs typeface="Times New Roman" pitchFamily="18" charset="0"/>
              </a:rPr>
              <a:t>Цель</a:t>
            </a:r>
            <a:r>
              <a:rPr lang="ru-RU" sz="2000" dirty="0" smtClean="0">
                <a:solidFill>
                  <a:srgbClr val="00B0F0"/>
                </a:solidFill>
                <a:latin typeface="Times New Roman" pitchFamily="18" charset="0"/>
                <a:cs typeface="Times New Roman" pitchFamily="18" charset="0"/>
              </a:rPr>
              <a:t>: расширять и углублять знания детей о космосе, солнечной системе. Рассказать о звездах и галактиках, формировать понятие «Вселенная»; формировать умение составлять коллективный описательный рассказ; развивать умение согласовывать свои действия с другими участниками группы; развивать умение пересказывать сказку по ролям; развивать творческие способности в художественном творчестве; учить детей гордится тем, что первый космонавт был наш соотечественник Ю. А. Гагарин</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907704" y="332656"/>
            <a:ext cx="7056784" cy="4832092"/>
          </a:xfrm>
          <a:prstGeom prst="rect">
            <a:avLst/>
          </a:prstGeom>
        </p:spPr>
        <p:txBody>
          <a:bodyPr wrap="square">
            <a:spAutoFit/>
          </a:bodyPr>
          <a:lstStyle/>
          <a:p>
            <a:pPr lvl="0" fontAlgn="base">
              <a:spcBef>
                <a:spcPct val="0"/>
              </a:spcBef>
              <a:spcAft>
                <a:spcPct val="0"/>
              </a:spcAft>
            </a:pPr>
            <a:r>
              <a:rPr lang="ru-RU" sz="2800" b="1" i="1" dirty="0" smtClean="0">
                <a:solidFill>
                  <a:srgbClr val="00B0F0"/>
                </a:solidFill>
                <a:latin typeface="Times New Roman" pitchFamily="18" charset="0"/>
                <a:ea typeface="Calibri" pitchFamily="34" charset="0"/>
                <a:cs typeface="Times New Roman" pitchFamily="18" charset="0"/>
              </a:rPr>
              <a:t>КОСМОКИНОЗАЛ Просмотр:</a:t>
            </a:r>
          </a:p>
          <a:p>
            <a:pPr lvl="0" fontAlgn="base">
              <a:spcBef>
                <a:spcPct val="0"/>
              </a:spcBef>
              <a:spcAft>
                <a:spcPct val="0"/>
              </a:spcAft>
            </a:pPr>
            <a:endParaRPr lang="ru-RU" sz="2800" b="1" i="1" dirty="0" smtClean="0">
              <a:solidFill>
                <a:srgbClr val="00B0F0"/>
              </a:solidFill>
              <a:latin typeface="Times New Roman" pitchFamily="18" charset="0"/>
              <a:cs typeface="Times New Roman" pitchFamily="18" charset="0"/>
            </a:endParaRPr>
          </a:p>
          <a:p>
            <a:pPr eaLnBrk="0" fontAlgn="base" hangingPunct="0">
              <a:spcBef>
                <a:spcPct val="0"/>
              </a:spcBef>
              <a:spcAft>
                <a:spcPct val="0"/>
              </a:spcAft>
              <a:buFont typeface="Arial" pitchFamily="34" charset="0"/>
              <a:buChar char="•"/>
            </a:pPr>
            <a:r>
              <a:rPr lang="ru-RU" sz="2800" dirty="0" smtClean="0">
                <a:solidFill>
                  <a:srgbClr val="00B0F0"/>
                </a:solidFill>
                <a:latin typeface="Times New Roman" pitchFamily="18" charset="0"/>
                <a:ea typeface="Calibri" pitchFamily="34" charset="0"/>
                <a:cs typeface="Times New Roman" pitchFamily="18" charset="0"/>
              </a:rPr>
              <a:t> «Все о космосе и звездах»</a:t>
            </a:r>
            <a:r>
              <a:rPr lang="ru-RU" sz="2800" i="1" dirty="0" smtClean="0">
                <a:solidFill>
                  <a:srgbClr val="00B0F0"/>
                </a:solidFill>
                <a:latin typeface="Times New Roman" pitchFamily="18" charset="0"/>
                <a:ea typeface="Calibri" pitchFamily="34" charset="0"/>
                <a:cs typeface="Times New Roman" pitchFamily="18" charset="0"/>
              </a:rPr>
              <a:t> мультфильм</a:t>
            </a:r>
          </a:p>
          <a:p>
            <a:pPr eaLnBrk="0" fontAlgn="base" hangingPunct="0">
              <a:spcBef>
                <a:spcPct val="0"/>
              </a:spcBef>
              <a:spcAft>
                <a:spcPct val="0"/>
              </a:spcAft>
            </a:pPr>
            <a:endParaRPr lang="ru-RU" sz="2800" dirty="0" smtClean="0">
              <a:solidFill>
                <a:srgbClr val="00B0F0"/>
              </a:solidFill>
              <a:latin typeface="Times New Roman" pitchFamily="18" charset="0"/>
              <a:cs typeface="Times New Roman" pitchFamily="18" charset="0"/>
            </a:endParaRPr>
          </a:p>
          <a:p>
            <a:pPr eaLnBrk="0" fontAlgn="base" hangingPunct="0">
              <a:spcBef>
                <a:spcPct val="0"/>
              </a:spcBef>
              <a:spcAft>
                <a:spcPct val="0"/>
              </a:spcAft>
              <a:buFont typeface="Arial" pitchFamily="34" charset="0"/>
              <a:buChar char="•"/>
            </a:pPr>
            <a:r>
              <a:rPr lang="ru-RU" sz="2800" dirty="0" smtClean="0">
                <a:solidFill>
                  <a:srgbClr val="00B0F0"/>
                </a:solidFill>
                <a:latin typeface="Times New Roman" pitchFamily="18" charset="0"/>
                <a:ea typeface="Calibri" pitchFamily="34" charset="0"/>
                <a:cs typeface="Times New Roman" pitchFamily="18" charset="0"/>
              </a:rPr>
              <a:t> «Космос для детей. Солнечная система»</a:t>
            </a:r>
          </a:p>
          <a:p>
            <a:pPr eaLnBrk="0" fontAlgn="base" hangingPunct="0">
              <a:spcBef>
                <a:spcPct val="0"/>
              </a:spcBef>
              <a:spcAft>
                <a:spcPct val="0"/>
              </a:spcAft>
              <a:buFont typeface="Arial" pitchFamily="34" charset="0"/>
              <a:buChar char="•"/>
            </a:pPr>
            <a:endParaRPr lang="ru-RU" sz="2800" dirty="0" smtClean="0">
              <a:solidFill>
                <a:srgbClr val="00B0F0"/>
              </a:solidFill>
              <a:latin typeface="Times New Roman" pitchFamily="18" charset="0"/>
              <a:cs typeface="Times New Roman" pitchFamily="18" charset="0"/>
            </a:endParaRPr>
          </a:p>
          <a:p>
            <a:pPr eaLnBrk="0" fontAlgn="base" hangingPunct="0">
              <a:spcBef>
                <a:spcPct val="0"/>
              </a:spcBef>
              <a:spcAft>
                <a:spcPct val="0"/>
              </a:spcAft>
              <a:buFont typeface="Arial" pitchFamily="34" charset="0"/>
              <a:buChar char="•"/>
            </a:pPr>
            <a:r>
              <a:rPr lang="ru-RU" sz="2800" dirty="0" smtClean="0">
                <a:solidFill>
                  <a:srgbClr val="00B0F0"/>
                </a:solidFill>
                <a:latin typeface="Times New Roman" pitchFamily="18" charset="0"/>
                <a:ea typeface="Calibri" pitchFamily="34" charset="0"/>
                <a:cs typeface="Times New Roman" pitchFamily="18" charset="0"/>
              </a:rPr>
              <a:t> «Детям о космосе»</a:t>
            </a:r>
          </a:p>
          <a:p>
            <a:pPr eaLnBrk="0" fontAlgn="base" hangingPunct="0">
              <a:spcBef>
                <a:spcPct val="0"/>
              </a:spcBef>
              <a:spcAft>
                <a:spcPct val="0"/>
              </a:spcAft>
              <a:buFont typeface="Arial" pitchFamily="34" charset="0"/>
              <a:buChar char="•"/>
            </a:pPr>
            <a:endParaRPr lang="ru-RU" sz="2800" dirty="0" smtClean="0">
              <a:solidFill>
                <a:srgbClr val="00B0F0"/>
              </a:solidFill>
              <a:latin typeface="Times New Roman" pitchFamily="18" charset="0"/>
              <a:cs typeface="Times New Roman" pitchFamily="18" charset="0"/>
            </a:endParaRPr>
          </a:p>
          <a:p>
            <a:pPr eaLnBrk="0" fontAlgn="base" hangingPunct="0">
              <a:spcBef>
                <a:spcPct val="0"/>
              </a:spcBef>
              <a:spcAft>
                <a:spcPct val="0"/>
              </a:spcAft>
              <a:buFont typeface="Arial" pitchFamily="34" charset="0"/>
              <a:buChar char="•"/>
            </a:pPr>
            <a:r>
              <a:rPr lang="ru-RU" sz="2800" dirty="0" smtClean="0">
                <a:solidFill>
                  <a:srgbClr val="00B0F0"/>
                </a:solidFill>
                <a:latin typeface="Times New Roman" pitchFamily="18" charset="0"/>
                <a:ea typeface="Calibri" pitchFamily="34" charset="0"/>
                <a:cs typeface="Times New Roman" pitchFamily="18" charset="0"/>
              </a:rPr>
              <a:t> «Загадки о космосе» </a:t>
            </a:r>
            <a:r>
              <a:rPr lang="ru-RU" sz="2800" i="1" dirty="0" smtClean="0">
                <a:solidFill>
                  <a:srgbClr val="00B0F0"/>
                </a:solidFill>
                <a:latin typeface="Times New Roman" pitchFamily="18" charset="0"/>
                <a:ea typeface="Calibri" pitchFamily="34" charset="0"/>
                <a:cs typeface="Times New Roman" pitchFamily="18" charset="0"/>
              </a:rPr>
              <a:t>презентация</a:t>
            </a:r>
          </a:p>
          <a:p>
            <a:pPr eaLnBrk="0" fontAlgn="base" hangingPunct="0">
              <a:spcBef>
                <a:spcPct val="0"/>
              </a:spcBef>
              <a:spcAft>
                <a:spcPct val="0"/>
              </a:spcAft>
              <a:buFont typeface="Arial" pitchFamily="34" charset="0"/>
              <a:buChar char="•"/>
            </a:pPr>
            <a:endParaRPr lang="ru-RU" sz="2800" dirty="0" smtClean="0">
              <a:solidFill>
                <a:srgbClr val="00B0F0"/>
              </a:solidFill>
              <a:latin typeface="Times New Roman" pitchFamily="18" charset="0"/>
              <a:cs typeface="Times New Roman" pitchFamily="18" charset="0"/>
            </a:endParaRPr>
          </a:p>
          <a:p>
            <a:pPr eaLnBrk="0" fontAlgn="base" hangingPunct="0">
              <a:spcBef>
                <a:spcPct val="0"/>
              </a:spcBef>
              <a:spcAft>
                <a:spcPct val="0"/>
              </a:spcAft>
              <a:buFont typeface="Arial" pitchFamily="34" charset="0"/>
              <a:buChar char="•"/>
            </a:pPr>
            <a:r>
              <a:rPr lang="ru-RU" sz="2800" dirty="0" smtClean="0">
                <a:solidFill>
                  <a:srgbClr val="00B0F0"/>
                </a:solidFill>
                <a:latin typeface="Times New Roman" pitchFamily="18" charset="0"/>
                <a:ea typeface="Calibri" pitchFamily="34" charset="0"/>
                <a:cs typeface="Times New Roman" pitchFamily="18" charset="0"/>
              </a:rPr>
              <a:t>«Незнайка на Луне» (Н.Носов) </a:t>
            </a:r>
            <a:r>
              <a:rPr lang="ru-RU" sz="2800" i="1" dirty="0" smtClean="0">
                <a:solidFill>
                  <a:srgbClr val="00B0F0"/>
                </a:solidFill>
                <a:latin typeface="Times New Roman" pitchFamily="18" charset="0"/>
                <a:ea typeface="Calibri" pitchFamily="34" charset="0"/>
                <a:cs typeface="Times New Roman" pitchFamily="18" charset="0"/>
              </a:rPr>
              <a:t>мультфильм</a:t>
            </a:r>
            <a:endParaRPr lang="ru-RU" sz="2800" dirty="0" smtClean="0">
              <a:solidFill>
                <a:srgbClr val="00B0F0"/>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bogatyr.club/uploads/posts/2024-03/1710349618_bogatyr-club-wnun-p-kosmicheskii-fon-dlya-detei-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1835696" y="620688"/>
            <a:ext cx="7128792" cy="4031873"/>
          </a:xfrm>
          <a:prstGeom prst="rect">
            <a:avLst/>
          </a:prstGeom>
        </p:spPr>
        <p:txBody>
          <a:bodyPr wrap="square">
            <a:spAutoFit/>
          </a:bodyPr>
          <a:lstStyle/>
          <a:p>
            <a:pPr lvl="0" fontAlgn="base">
              <a:spcBef>
                <a:spcPct val="0"/>
              </a:spcBef>
              <a:spcAft>
                <a:spcPct val="0"/>
              </a:spcAft>
            </a:pPr>
            <a:r>
              <a:rPr lang="ru-RU" sz="3200" b="1" i="1" dirty="0" smtClean="0">
                <a:solidFill>
                  <a:srgbClr val="00B0F0"/>
                </a:solidFill>
                <a:latin typeface="Times New Roman" pitchFamily="18" charset="0"/>
                <a:ea typeface="Calibri" pitchFamily="34" charset="0"/>
                <a:cs typeface="Times New Roman" pitchFamily="18" charset="0"/>
              </a:rPr>
              <a:t>МУЗЫКАЛЬНЫЙ ЗАЛ Слушание  песен: </a:t>
            </a:r>
          </a:p>
          <a:p>
            <a:pPr lvl="0" fontAlgn="base">
              <a:spcBef>
                <a:spcPct val="0"/>
              </a:spcBef>
              <a:spcAft>
                <a:spcPct val="0"/>
              </a:spcAft>
            </a:pPr>
            <a:endParaRPr lang="ru-RU" sz="3200" dirty="0" smtClean="0">
              <a:solidFill>
                <a:srgbClr val="00B0F0"/>
              </a:solidFill>
              <a:latin typeface="Times New Roman" pitchFamily="18" charset="0"/>
              <a:ea typeface="Calibri" pitchFamily="34" charset="0"/>
              <a:cs typeface="Times New Roman" pitchFamily="18" charset="0"/>
            </a:endParaRPr>
          </a:p>
          <a:p>
            <a:pPr lvl="0" fontAlgn="base">
              <a:spcBef>
                <a:spcPct val="0"/>
              </a:spcBef>
              <a:spcAft>
                <a:spcPct val="0"/>
              </a:spcAft>
              <a:buFont typeface="Arial" pitchFamily="34" charset="0"/>
              <a:buChar char="•"/>
            </a:pPr>
            <a:r>
              <a:rPr lang="ru-RU" sz="3200" dirty="0" smtClean="0">
                <a:solidFill>
                  <a:srgbClr val="00B0F0"/>
                </a:solidFill>
                <a:latin typeface="Times New Roman" pitchFamily="18" charset="0"/>
                <a:ea typeface="Calibri" pitchFamily="34" charset="0"/>
                <a:cs typeface="Times New Roman" pitchFamily="18" charset="0"/>
              </a:rPr>
              <a:t> «Ракеты» </a:t>
            </a:r>
          </a:p>
          <a:p>
            <a:pPr lvl="0" fontAlgn="base">
              <a:spcBef>
                <a:spcPct val="0"/>
              </a:spcBef>
              <a:spcAft>
                <a:spcPct val="0"/>
              </a:spcAft>
              <a:buFont typeface="Arial" pitchFamily="34" charset="0"/>
              <a:buChar char="•"/>
            </a:pPr>
            <a:r>
              <a:rPr lang="ru-RU" sz="3200" dirty="0" smtClean="0">
                <a:solidFill>
                  <a:srgbClr val="00B0F0"/>
                </a:solidFill>
                <a:latin typeface="Times New Roman" pitchFamily="18" charset="0"/>
                <a:ea typeface="Calibri" pitchFamily="34" charset="0"/>
                <a:cs typeface="Times New Roman" pitchFamily="18" charset="0"/>
              </a:rPr>
              <a:t>«Мы дети Галактики»</a:t>
            </a:r>
          </a:p>
          <a:p>
            <a:pPr lvl="0" fontAlgn="base">
              <a:spcBef>
                <a:spcPct val="0"/>
              </a:spcBef>
              <a:spcAft>
                <a:spcPct val="0"/>
              </a:spcAft>
              <a:buFont typeface="Arial" pitchFamily="34" charset="0"/>
              <a:buChar char="•"/>
            </a:pPr>
            <a:r>
              <a:rPr lang="ru-RU" sz="3200" dirty="0" smtClean="0">
                <a:solidFill>
                  <a:srgbClr val="00B0F0"/>
                </a:solidFill>
                <a:latin typeface="Times New Roman" pitchFamily="18" charset="0"/>
                <a:ea typeface="Calibri" pitchFamily="34" charset="0"/>
                <a:cs typeface="Times New Roman" pitchFamily="18" charset="0"/>
              </a:rPr>
              <a:t> «Песенка юных космонавтов»</a:t>
            </a:r>
          </a:p>
          <a:p>
            <a:pPr lvl="0" fontAlgn="base">
              <a:spcBef>
                <a:spcPct val="0"/>
              </a:spcBef>
              <a:spcAft>
                <a:spcPct val="0"/>
              </a:spcAft>
              <a:buFont typeface="Arial" pitchFamily="34" charset="0"/>
              <a:buChar char="•"/>
            </a:pPr>
            <a:r>
              <a:rPr lang="ru-RU" sz="3200" dirty="0" smtClean="0">
                <a:solidFill>
                  <a:srgbClr val="00B0F0"/>
                </a:solidFill>
                <a:latin typeface="Times New Roman" pitchFamily="18" charset="0"/>
                <a:ea typeface="Calibri" pitchFamily="34" charset="0"/>
                <a:cs typeface="Times New Roman" pitchFamily="18" charset="0"/>
              </a:rPr>
              <a:t> «Снаряжали мы ракету»</a:t>
            </a:r>
          </a:p>
          <a:p>
            <a:pPr lvl="0" fontAlgn="base">
              <a:spcBef>
                <a:spcPct val="0"/>
              </a:spcBef>
              <a:spcAft>
                <a:spcPct val="0"/>
              </a:spcAft>
              <a:buFont typeface="Arial" pitchFamily="34" charset="0"/>
              <a:buChar char="•"/>
            </a:pPr>
            <a:r>
              <a:rPr lang="ru-RU" sz="3200" dirty="0" smtClean="0">
                <a:solidFill>
                  <a:srgbClr val="00B0F0"/>
                </a:solidFill>
                <a:latin typeface="Times New Roman" pitchFamily="18" charset="0"/>
                <a:ea typeface="Calibri" pitchFamily="34" charset="0"/>
                <a:cs typeface="Times New Roman" pitchFamily="18" charset="0"/>
              </a:rPr>
              <a:t> «Считай звёзды»</a:t>
            </a:r>
            <a:endParaRPr lang="ru-RU" sz="3200" dirty="0">
              <a:solidFill>
                <a:srgbClr val="00B0F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288</Words>
  <Application>Microsoft Office PowerPoint</Application>
  <PresentationFormat>Экран (4:3)</PresentationFormat>
  <Paragraphs>126</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«Мы и космос» </dc:title>
  <dc:creator>Пользователь</dc:creator>
  <cp:lastModifiedBy>Пользователь</cp:lastModifiedBy>
  <cp:revision>71</cp:revision>
  <dcterms:created xsi:type="dcterms:W3CDTF">2024-04-09T09:03:14Z</dcterms:created>
  <dcterms:modified xsi:type="dcterms:W3CDTF">2024-04-16T15:42:48Z</dcterms:modified>
</cp:coreProperties>
</file>