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1402ECB-336A-49E0-A5AE-C0B08892E94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A844634-4801-4B5B-A1CB-3756A2D441A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341B84-D767-473E-9A82-B9025EF7C58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69F304E-F040-44B1-8316-9BB75D5DEAE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BD9C645-1540-4768-98CB-D67FAB4B459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BD930BD-F345-4BCD-AD75-6003168B386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61CC03-11ED-42EE-9EA5-69AF8446F28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607D745-EC6C-4281-9064-E29B7520238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707283-F8BB-4FDA-B9D0-16678D44231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4332AEC-B734-4921-818D-BFE8FB68F4C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995A7EB-CA1B-4483-93FE-A3C11E4D9EB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CF9D516-A125-40F9-BB44-BEEA9A752CD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9748027-2425-456D-9EC8-E2C1D0EB0C4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3507FE5-EAD7-4D57-B699-7ACBD6EB7EC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7BA1C70-3141-4B38-BB68-5CD4D611E4D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9D02E84-CEA7-4F9F-A279-466469F395A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5A61119-8EC5-4B96-B6EA-C197D585076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96F48D1-9FE7-43EB-BD80-87D8C216F6B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23BCBA-7DFA-424E-87FD-CACFD1F58A9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7BAF28-3C9E-41FD-AE4B-D1D3782F7B4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EC37783-B0E3-4956-B60E-65B87A05CCC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B761BFD-11DC-4463-98B9-0376E111A84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3C866F6-6189-4CF6-A284-A93FC9D49A8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1FF66B0-2346-4FCC-9F11-D37B2C81E89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B792E75-ACF0-422C-8177-C3CF8A49052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74C1C34-2DC7-43A3-91E4-F21402C8E613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-109080" y="-125640"/>
            <a:ext cx="5398920" cy="244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strike="noStrike" spc="-1">
                <a:solidFill>
                  <a:srgbClr val="C9211E"/>
                </a:solidFill>
                <a:latin typeface="Arial"/>
              </a:rPr>
              <a:t>ЭТИ ДОРОГИ НЕЛЬЗЯ ПОЗАБЫТЬ…</a:t>
            </a:r>
            <a:r>
              <a:rPr lang="en-US" sz="2800" b="0" strike="noStrike" spc="-1">
                <a:solidFill>
                  <a:srgbClr val="C9211E"/>
                </a:solidFill>
                <a:latin typeface="Aria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2536200" y="4766040"/>
            <a:ext cx="403056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 dirty="0" err="1">
                <a:solidFill>
                  <a:schemeClr val="dk1">
                    <a:tint val="75000"/>
                  </a:schemeClr>
                </a:solidFill>
                <a:latin typeface="Times New Roman"/>
              </a:rPr>
              <a:t>Цых</a:t>
            </a:r>
            <a:r>
              <a:rPr lang="ru-RU" sz="2000" b="0" strike="noStrike" spc="-1" dirty="0">
                <a:solidFill>
                  <a:schemeClr val="dk1">
                    <a:tint val="75000"/>
                  </a:schemeClr>
                </a:solidFill>
                <a:latin typeface="Times New Roman"/>
              </a:rPr>
              <a:t> Мария Александровна</a:t>
            </a:r>
            <a:r>
              <a:rPr lang="ru-RU" sz="2000" b="0" strike="noStrike" spc="-1" dirty="0" smtClean="0">
                <a:solidFill>
                  <a:schemeClr val="dk1">
                    <a:tint val="75000"/>
                  </a:schemeClr>
                </a:solidFill>
                <a:latin typeface="Times New Roman"/>
              </a:rPr>
              <a:t>, 6 А</a:t>
            </a:r>
          </a:p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 dirty="0" smtClean="0">
                <a:solidFill>
                  <a:schemeClr val="dk1">
                    <a:tint val="75000"/>
                  </a:schemeClr>
                </a:solidFill>
                <a:latin typeface="Times New Roman"/>
              </a:rPr>
              <a:t> </a:t>
            </a:r>
            <a:r>
              <a:rPr lang="ru-RU" sz="2000" b="0" strike="noStrike" spc="-1" dirty="0">
                <a:solidFill>
                  <a:schemeClr val="dk1">
                    <a:tint val="75000"/>
                  </a:schemeClr>
                </a:solidFill>
                <a:latin typeface="Times New Roman"/>
              </a:rPr>
              <a:t>МАОУ Гимназия №13 </a:t>
            </a:r>
            <a:r>
              <a:rPr lang="ru-RU" sz="2000" b="0" strike="noStrike" spc="-1" dirty="0" err="1" smtClean="0">
                <a:solidFill>
                  <a:schemeClr val="dk1">
                    <a:tint val="75000"/>
                  </a:schemeClr>
                </a:solidFill>
                <a:latin typeface="Times New Roman"/>
              </a:rPr>
              <a:t>Академ</a:t>
            </a:r>
            <a:endParaRPr lang="ru-RU" sz="2000" b="0" strike="noStrike" spc="-1" dirty="0" smtClean="0">
              <a:solidFill>
                <a:schemeClr val="dk1">
                  <a:tint val="75000"/>
                </a:schemeClr>
              </a:solidFill>
              <a:latin typeface="Times New Roman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spc="-1" dirty="0" smtClean="0">
                <a:solidFill>
                  <a:schemeClr val="dk1">
                    <a:tint val="75000"/>
                  </a:schemeClr>
                </a:solidFill>
                <a:latin typeface="Times New Roman"/>
              </a:rPr>
              <a:t>Руководитель Данилюк О.В.</a:t>
            </a:r>
            <a:r>
              <a:rPr lang="ru-RU" sz="2000" b="0" strike="noStrike" spc="-1" dirty="0" smtClean="0">
                <a:solidFill>
                  <a:schemeClr val="dk1">
                    <a:tint val="75000"/>
                  </a:schemeClr>
                </a:solidFill>
                <a:latin typeface="Times New Roman"/>
              </a:rPr>
              <a:t>     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85720" y="2051640"/>
            <a:ext cx="5918040" cy="65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C9211E"/>
                </a:solidFill>
                <a:latin typeface="Arial"/>
                <a:ea typeface="DejaVu Sans"/>
              </a:rPr>
              <a:t>Защитник Родины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C9211E"/>
                </a:solidFill>
                <a:latin typeface="Arial"/>
                <a:ea typeface="DejaVu Sans"/>
              </a:rPr>
              <a:t>Глотов Иван Дмитриевич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Рисунок 84"/>
          <p:cNvPicPr/>
          <p:nvPr/>
        </p:nvPicPr>
        <p:blipFill>
          <a:blip r:embed="rId2"/>
          <a:srcRect b="19686"/>
          <a:stretch/>
        </p:blipFill>
        <p:spPr>
          <a:xfrm>
            <a:off x="3968640" y="1599480"/>
            <a:ext cx="2423160" cy="282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/>
          </p:nvPr>
        </p:nvSpPr>
        <p:spPr>
          <a:xfrm>
            <a:off x="465840" y="5958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Введение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Актуальность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работы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Приближается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9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мая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spc="-1" dirty="0" smtClean="0">
                <a:solidFill>
                  <a:srgbClr val="000000"/>
                </a:solidFill>
                <a:latin typeface="Arial"/>
              </a:rPr>
              <a:t>- 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день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Победы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Великой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Отечественной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войне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1941-1945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годов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1600" spc="-1" dirty="0" smtClean="0">
                <a:solidFill>
                  <a:srgbClr val="000000"/>
                </a:solidFill>
                <a:latin typeface="Arial"/>
              </a:rPr>
              <a:t>Для участия в акциях «Бессмертный полк» и «Окна Победы» нужна листовка о прадедушке.</a:t>
            </a:r>
            <a:r>
              <a:rPr lang="ru-RU" sz="16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spc="-1" dirty="0" smtClean="0">
                <a:solidFill>
                  <a:srgbClr val="000000"/>
                </a:solidFill>
                <a:latin typeface="Arial"/>
              </a:rPr>
              <a:t>Для этого необходимо найти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информацию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spc="-1" dirty="0" smtClean="0">
                <a:solidFill>
                  <a:srgbClr val="000000"/>
                </a:solidFill>
                <a:latin typeface="Arial"/>
              </a:rPr>
              <a:t>о моем прадеде Глотове Иване Дмитриевиче.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Гипотеза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прадед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внес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большой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вклад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дело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защиты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нашей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Родины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Цель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Устранение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белых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пятен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военной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истории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нашей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семьи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составление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листовки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о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прадедушке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Основные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задачи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: 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1.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Провести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опрос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родственников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2.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Проанализировать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данные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семейного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архива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3.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Найти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информацию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архиве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Министерства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обороны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РФ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сайте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«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Память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народа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»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сравнить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данными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семейного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архива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Объект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исследования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вклад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моего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прадеда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Победу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нашего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народа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                           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Великой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Отечественной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войне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/>
          </p:nvPr>
        </p:nvSpPr>
        <p:spPr>
          <a:xfrm>
            <a:off x="465840" y="5958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just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Методы: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поисковый, анализ, метод опроса, описание, синтез.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Продукт: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листовка о прадеде.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Новизна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 исследования заключается в использовании данных семейного архива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Практическая значимость: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работа состоит в том, что материал можно использовать на уроках истории, краеведения, разместить в школьном музее. Работа состоит из введения 2 глав и заключения.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Разработанность исследуемой работы: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до сих пор многие семьи мало знают о судьбе своих предков в годы Великой Отечественной войны, остается много белых пятен. Наша задача узнать больше о военной судьбе нашего прадеда.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/>
          </p:nvPr>
        </p:nvSpPr>
        <p:spPr>
          <a:xfrm>
            <a:off x="465840" y="5958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just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1.1. Военная жизнь Глотова И.Д.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Я провела беседу с моей бабушкой,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Глотовой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Еленой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Александровной, которая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, является родной внучкой Глотова И.Д.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Из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ее рассказа я узнала следующею информацию о моем прадеде.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	       Глотов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Иван Дмитриевич родился 28 февраля 1914 года в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г.Шарыпово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, Красноярского края. Окончил 8 классов школы. После школы закончил курсы шоферов и стал работать водителем на грузовой машине. В 1932 году его призвали служить в армию. По окончанию службы он вернулся домой и продолжил свою трудовую деятельность шофером. Вскоре он женился и переехал с женой в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г.Ужур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Красноярского края. В 1935 году у них в семье родился сын Александр.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Когда началась </a:t>
            </a:r>
            <a:r>
              <a:rPr lang="ru-RU" sz="1600" spc="-1" dirty="0" smtClean="0">
                <a:solidFill>
                  <a:srgbClr val="000000"/>
                </a:solidFill>
                <a:latin typeface="Arial"/>
              </a:rPr>
              <a:t>Великая Отечественная война,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прадеда Глотова И.Д. призвали на фронт. Начал службу красноармейцем в должности шофера в 92 киевской тяжелой гаубичной артиллерийской бригады разрушения, 17 Киевской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Житомирской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Артдивизии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прорыва РГК.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О своей службе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фронте ,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прадед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рассказывал, 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что всю войну             находился в передовых частях. На своей машине возил боеприпасы и                              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горючесмазочные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материалы из тыловых подразделений на передовую.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/>
          </p:nvPr>
        </p:nvSpPr>
        <p:spPr>
          <a:xfrm>
            <a:off x="465840" y="5958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Дороги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были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сложные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постоянно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подвергались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сильному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артиллерийскому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минометному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обстрелу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прадедушка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никогда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допускал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вынужденных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остановок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все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грузы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доставлял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вовремя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и в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срок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ru-RU" sz="16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0" strike="noStrike" spc="-1" dirty="0" err="1" smtClean="0">
                <a:solidFill>
                  <a:srgbClr val="000000"/>
                </a:solidFill>
                <a:latin typeface="Arial"/>
              </a:rPr>
              <a:t>За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проявленную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храбрость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мужество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прадед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был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награжден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медалью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«</a:t>
            </a:r>
            <a:r>
              <a:rPr lang="ru-RU" sz="1600" spc="-1" dirty="0">
                <a:solidFill>
                  <a:srgbClr val="000000"/>
                </a:solidFill>
                <a:latin typeface="Arial"/>
              </a:rPr>
              <a:t>З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а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боевые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 smtClean="0">
                <a:solidFill>
                  <a:srgbClr val="000000"/>
                </a:solidFill>
                <a:latin typeface="Arial"/>
              </a:rPr>
              <a:t>заслуги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»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.                           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      </a:t>
            </a: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0" strike="noStrike" spc="-1" dirty="0" err="1" smtClean="0">
                <a:solidFill>
                  <a:srgbClr val="000000"/>
                </a:solidFill>
                <a:latin typeface="Arial"/>
              </a:rPr>
              <a:t>Прадед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непосредственно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принимал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участие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битве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Орловско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-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Курской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дуге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форсировал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Днепр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Участвовал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практически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всех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последующих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 smtClean="0">
                <a:solidFill>
                  <a:srgbClr val="000000"/>
                </a:solidFill>
                <a:latin typeface="Arial"/>
              </a:rPr>
              <a:t>наступлениях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Красной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Армии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 </a:t>
            </a: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Прадед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рассказывал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что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1944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году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он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легковой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машине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возил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командира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артиллерийской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бригады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Однажды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они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возвращались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передовую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из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штаба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 smtClean="0">
                <a:solidFill>
                  <a:srgbClr val="000000"/>
                </a:solidFill>
                <a:latin typeface="Arial"/>
              </a:rPr>
              <a:t>дивизии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дороге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передвижение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заметил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немецкий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самолет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Немецкий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летчик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понимал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что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600" b="0" strike="noStrike" spc="-1" dirty="0" err="1" smtClean="0">
                <a:solidFill>
                  <a:srgbClr val="000000"/>
                </a:solidFill>
                <a:latin typeface="Arial"/>
              </a:rPr>
              <a:t>движущи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й</a:t>
            </a:r>
            <a:r>
              <a:rPr lang="en-US" sz="1600" b="0" strike="noStrike" spc="-1" dirty="0" err="1" smtClean="0">
                <a:solidFill>
                  <a:srgbClr val="000000"/>
                </a:solidFill>
                <a:latin typeface="Arial"/>
              </a:rPr>
              <a:t>ся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машине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может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находится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командир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высокого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ранга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начал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атаку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Так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как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прадед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был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опытным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водителем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0" strike="noStrike" spc="-1" dirty="0" err="1" smtClean="0">
                <a:solidFill>
                  <a:srgbClr val="000000"/>
                </a:solidFill>
                <a:latin typeface="Arial"/>
              </a:rPr>
              <a:t>он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умело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уклонялся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от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вражеских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атак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самолета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используя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перелески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где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летчик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мог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видеть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машину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6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Дуэль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продолжалась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около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одного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часа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самолет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5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раз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пытался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атаковать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автомобиль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все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попытки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оказались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безуспешными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Истратив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все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 smtClean="0">
                <a:solidFill>
                  <a:srgbClr val="000000"/>
                </a:solidFill>
                <a:latin typeface="Arial"/>
              </a:rPr>
              <a:t>горюч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е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е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самолет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улетел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/>
          </p:nvPr>
        </p:nvSpPr>
        <p:spPr>
          <a:xfrm>
            <a:off x="465840" y="5958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В 1945 году прадед участвовал в штурме Берлина, где и закончил войну. В этом же году он был награжден медалью за взятие Берлина и медалью за победу над Германией. Также Глотов И.Д. был награжден медалями за отвагу, самоотверженность и личное мужество проявленное в боевых действиях при защите Отечества был награжден Медалью Жукова.</a:t>
            </a: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Рисунок 91"/>
          <p:cNvPicPr/>
          <p:nvPr/>
        </p:nvPicPr>
        <p:blipFill>
          <a:blip r:embed="rId2"/>
          <a:stretch/>
        </p:blipFill>
        <p:spPr>
          <a:xfrm>
            <a:off x="902520" y="2232000"/>
            <a:ext cx="2437920" cy="3241800"/>
          </a:xfrm>
          <a:prstGeom prst="rect">
            <a:avLst/>
          </a:prstGeom>
          <a:ln w="0">
            <a:noFill/>
          </a:ln>
        </p:spPr>
      </p:pic>
      <p:pic>
        <p:nvPicPr>
          <p:cNvPr id="93" name="Рисунок 92"/>
          <p:cNvPicPr/>
          <p:nvPr/>
        </p:nvPicPr>
        <p:blipFill>
          <a:blip r:embed="rId3"/>
          <a:stretch/>
        </p:blipFill>
        <p:spPr>
          <a:xfrm rot="16800">
            <a:off x="3530160" y="2217960"/>
            <a:ext cx="2346840" cy="3235680"/>
          </a:xfrm>
          <a:prstGeom prst="rect">
            <a:avLst/>
          </a:prstGeom>
          <a:ln w="0">
            <a:noFill/>
          </a:ln>
        </p:spPr>
      </p:pic>
      <p:pic>
        <p:nvPicPr>
          <p:cNvPr id="94" name="Рисунок 93"/>
          <p:cNvPicPr/>
          <p:nvPr/>
        </p:nvPicPr>
        <p:blipFill>
          <a:blip r:embed="rId4"/>
          <a:stretch/>
        </p:blipFill>
        <p:spPr>
          <a:xfrm>
            <a:off x="6077880" y="2226960"/>
            <a:ext cx="2328480" cy="325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/>
          </p:nvPr>
        </p:nvSpPr>
        <p:spPr>
          <a:xfrm>
            <a:off x="465840" y="5958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Глава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2.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Послевоенная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жизнь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</a:rPr>
              <a:t>Глотова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 И.Д.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После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окончания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войны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Иван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Дмитриевич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продолжил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работать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шофёром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автобазе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г.Ужура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грузовой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машине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возил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различные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грузы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всему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Ужурскому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Arial"/>
              </a:rPr>
              <a:t>району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, т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Arial"/>
              </a:rPr>
              <a:t>ак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как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Ужурском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районе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активно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развивалось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сельское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хозяйство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, и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прадед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участвовал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уборке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урожая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Он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перевозил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пшеницу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полей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элеваторы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зернохранилища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. В 1965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году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Иван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Дмитриевич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перешел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работу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водителя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скорой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помощи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центральной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больницы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г.Ужура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Больница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обслуживала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население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всего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Ужурского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района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прадеду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часто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приходилось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выезжать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отдаленные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деревни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поселки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оказания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помощи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больным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людям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В 1995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году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период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празднования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пятидесятилетия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Великой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Отечественной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войны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прадед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за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мужество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отвагу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проявленную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боях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за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Родину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Великую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отечественную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войну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был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награжден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орденом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Отечественной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войны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Скончался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прадед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апреле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2012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г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прожив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98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лет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/>
          </p:nvPr>
        </p:nvSpPr>
        <p:spPr>
          <a:xfrm>
            <a:off x="465840" y="5958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Заключение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достижения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цели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я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выполнила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такие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задачи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как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Опрос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родственников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Поиск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информации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о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прадеде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сайтах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«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Память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народа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» и «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Подвиг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народа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».</a:t>
            </a: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Анализ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семейного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архива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 2022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году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время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летних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каникул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я с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родителями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была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экскурсии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г.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Москва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посетила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«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Музейно-Храмовый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Комплекс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spc="-1" dirty="0" smtClean="0">
                <a:solidFill>
                  <a:srgbClr val="000000"/>
                </a:solidFill>
                <a:latin typeface="Arial"/>
              </a:rPr>
              <a:t>вооруженных сил 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РФ». (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Экспозиция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музея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-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подробная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история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каждого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дня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Великой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Отечественной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войны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в 35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галереях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и 32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залах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, 26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из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которых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иммерсивные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эффектом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погружения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Протяженность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музея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– 1418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шагов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Именно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столько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дней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ночей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длилась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Великая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Отечественная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война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В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базе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данных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героев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информация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о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более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чем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34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млн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участниках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войны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В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музее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свыше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8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тыс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экспонатов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Около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15 000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гильз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землей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мест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захоронения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воинов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из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44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стран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мира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размещены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постаментах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вдоль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здания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музея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)</a:t>
            </a: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</a:rPr>
              <a:t>Вывод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: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Нужно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гордиться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своими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предками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которые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ценой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своей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жизни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добыли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нас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победу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Благодаря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их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мужеству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мы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сегодня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живем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радуемся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</a:rPr>
              <a:t>жизни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/>
          </p:nvPr>
        </p:nvSpPr>
        <p:spPr>
          <a:xfrm>
            <a:off x="264960" y="545400"/>
            <a:ext cx="8227800" cy="4524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Список литературы</a:t>
            </a: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1. Интерьвью с Глотовой Еленой Александровной.</a:t>
            </a: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2. Глотов Иван Дмитриевич : Память народа (pamyat-naroda.ru)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861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Тема Office</vt:lpstr>
      <vt:lpstr>ЭТИ ДОРОГИ НЕЛЬЗЯ ПОЗАБЫТЬ…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subject/>
  <dc:creator>Ранько Елена</dc:creator>
  <dc:description/>
  <cp:lastModifiedBy>3-10</cp:lastModifiedBy>
  <cp:revision>23</cp:revision>
  <dcterms:created xsi:type="dcterms:W3CDTF">2015-04-19T15:51:03Z</dcterms:created>
  <dcterms:modified xsi:type="dcterms:W3CDTF">2024-03-25T03:46:32Z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r8>4</vt:r8>
  </property>
</Properties>
</file>