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77" r:id="rId4"/>
    <p:sldId id="278" r:id="rId5"/>
    <p:sldId id="279" r:id="rId6"/>
    <p:sldId id="281" r:id="rId7"/>
    <p:sldId id="282" r:id="rId8"/>
    <p:sldId id="283" r:id="rId9"/>
    <p:sldId id="284" r:id="rId10"/>
    <p:sldId id="285" r:id="rId11"/>
    <p:sldId id="287" r:id="rId12"/>
    <p:sldId id="288" r:id="rId13"/>
    <p:sldId id="289" r:id="rId14"/>
    <p:sldId id="290" r:id="rId15"/>
    <p:sldId id="274" r:id="rId16"/>
    <p:sldId id="355" r:id="rId17"/>
    <p:sldId id="259" r:id="rId18"/>
    <p:sldId id="306" r:id="rId19"/>
    <p:sldId id="307" r:id="rId20"/>
    <p:sldId id="308" r:id="rId21"/>
    <p:sldId id="309" r:id="rId22"/>
    <p:sldId id="310" r:id="rId23"/>
    <p:sldId id="311" r:id="rId24"/>
    <p:sldId id="260" r:id="rId25"/>
    <p:sldId id="292" r:id="rId26"/>
    <p:sldId id="293" r:id="rId27"/>
    <p:sldId id="294" r:id="rId28"/>
    <p:sldId id="295" r:id="rId29"/>
    <p:sldId id="296" r:id="rId30"/>
    <p:sldId id="261" r:id="rId31"/>
    <p:sldId id="316" r:id="rId32"/>
    <p:sldId id="317" r:id="rId33"/>
    <p:sldId id="318" r:id="rId34"/>
    <p:sldId id="262" r:id="rId35"/>
    <p:sldId id="297" r:id="rId36"/>
    <p:sldId id="298" r:id="rId37"/>
    <p:sldId id="299" r:id="rId38"/>
    <p:sldId id="263" r:id="rId39"/>
    <p:sldId id="319" r:id="rId40"/>
    <p:sldId id="320" r:id="rId41"/>
    <p:sldId id="264" r:id="rId42"/>
    <p:sldId id="300" r:id="rId43"/>
    <p:sldId id="339" r:id="rId44"/>
    <p:sldId id="301" r:id="rId45"/>
    <p:sldId id="302" r:id="rId46"/>
    <p:sldId id="303" r:id="rId47"/>
    <p:sldId id="304" r:id="rId48"/>
    <p:sldId id="305" r:id="rId49"/>
    <p:sldId id="265" r:id="rId50"/>
    <p:sldId id="312" r:id="rId51"/>
    <p:sldId id="313" r:id="rId52"/>
    <p:sldId id="314" r:id="rId53"/>
    <p:sldId id="315" r:id="rId54"/>
    <p:sldId id="266" r:id="rId55"/>
    <p:sldId id="321" r:id="rId56"/>
    <p:sldId id="322" r:id="rId57"/>
    <p:sldId id="323" r:id="rId58"/>
    <p:sldId id="324" r:id="rId59"/>
    <p:sldId id="325" r:id="rId60"/>
    <p:sldId id="267" r:id="rId61"/>
    <p:sldId id="326" r:id="rId62"/>
    <p:sldId id="329" r:id="rId63"/>
    <p:sldId id="327" r:id="rId64"/>
    <p:sldId id="268" r:id="rId65"/>
    <p:sldId id="330" r:id="rId66"/>
    <p:sldId id="333" r:id="rId67"/>
    <p:sldId id="334" r:id="rId68"/>
    <p:sldId id="331" r:id="rId69"/>
    <p:sldId id="332" r:id="rId70"/>
    <p:sldId id="269" r:id="rId71"/>
    <p:sldId id="335" r:id="rId72"/>
    <p:sldId id="336" r:id="rId73"/>
    <p:sldId id="337" r:id="rId74"/>
    <p:sldId id="338" r:id="rId75"/>
    <p:sldId id="270" r:id="rId76"/>
    <p:sldId id="340" r:id="rId77"/>
    <p:sldId id="341" r:id="rId78"/>
    <p:sldId id="342" r:id="rId79"/>
    <p:sldId id="343" r:id="rId80"/>
    <p:sldId id="344" r:id="rId81"/>
    <p:sldId id="271" r:id="rId82"/>
    <p:sldId id="345" r:id="rId83"/>
    <p:sldId id="346" r:id="rId84"/>
    <p:sldId id="347" r:id="rId85"/>
    <p:sldId id="348" r:id="rId86"/>
    <p:sldId id="349" r:id="rId87"/>
    <p:sldId id="273" r:id="rId88"/>
    <p:sldId id="356" r:id="rId89"/>
    <p:sldId id="357" r:id="rId90"/>
    <p:sldId id="358" r:id="rId91"/>
    <p:sldId id="359" r:id="rId92"/>
    <p:sldId id="351" r:id="rId93"/>
    <p:sldId id="352" r:id="rId94"/>
    <p:sldId id="350" r:id="rId95"/>
    <p:sldId id="354" r:id="rId9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668" y="-23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Picture 7" descr="C:\Users\1\Desktop\0_c934d_43994536_L.png"/>
          <p:cNvPicPr>
            <a:picLocks noChangeAspect="1" noChangeArrowheads="1"/>
          </p:cNvPicPr>
          <p:nvPr/>
        </p:nvPicPr>
        <p:blipFill>
          <a:blip r:embed="rId2" cstate="screen"/>
          <a:srcRect/>
          <a:stretch>
            <a:fillRect/>
          </a:stretch>
        </p:blipFill>
        <p:spPr bwMode="auto">
          <a:xfrm>
            <a:off x="7072313" y="0"/>
            <a:ext cx="1901825" cy="1303338"/>
          </a:xfrm>
          <a:prstGeom prst="rect">
            <a:avLst/>
          </a:prstGeom>
          <a:noFill/>
          <a:ln w="9525">
            <a:noFill/>
            <a:miter lim="800000"/>
            <a:headEnd/>
            <a:tailEnd/>
          </a:ln>
        </p:spPr>
      </p:pic>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dirty="0"/>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5" name="Дата 3"/>
          <p:cNvSpPr>
            <a:spLocks noGrp="1"/>
          </p:cNvSpPr>
          <p:nvPr>
            <p:ph type="dt" sz="half" idx="10"/>
          </p:nvPr>
        </p:nvSpPr>
        <p:spPr/>
        <p:txBody>
          <a:bodyPr/>
          <a:lstStyle>
            <a:lvl1pPr>
              <a:defRPr/>
            </a:lvl1pPr>
          </a:lstStyle>
          <a:p>
            <a:pPr>
              <a:defRPr/>
            </a:pPr>
            <a:fld id="{E71D7C0E-E55A-487E-AB68-923601C799DD}" type="datetimeFigureOut">
              <a:rPr lang="ru-RU"/>
              <a:pPr>
                <a:defRPr/>
              </a:pPr>
              <a:t>21.11.2023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96185EC-5CCB-48CF-8E52-4AB4C6684ED0}"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6E3E1F8-7211-4390-B770-F59F46551C7A}" type="datetimeFigureOut">
              <a:rPr lang="ru-RU"/>
              <a:pPr>
                <a:defRPr/>
              </a:pPr>
              <a:t>21.11.2023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7076BCF-159B-4CE9-B0D5-C94400EA3770}"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6E032E3-B73D-48BD-9346-6E709CA71034}" type="datetimeFigureOut">
              <a:rPr lang="ru-RU"/>
              <a:pPr>
                <a:defRPr/>
              </a:pPr>
              <a:t>21.11.2023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964C7D7-BF25-4CC4-8893-2B7DD0A4A8F8}"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759529B-87B8-4468-AEDD-1628C01DCD4F}" type="datetimeFigureOut">
              <a:rPr lang="ru-RU"/>
              <a:pPr>
                <a:defRPr/>
              </a:pPr>
              <a:t>21.11.2023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EFC88DB-5A17-42EF-BD12-AE46F954C68B}"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C26AB3F2-4CE7-4973-9609-66BAABBA08DA}" type="datetimeFigureOut">
              <a:rPr lang="ru-RU"/>
              <a:pPr>
                <a:defRPr/>
              </a:pPr>
              <a:t>21.11.2023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3E24E89-7734-4080-A589-982BC62C777F}"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91434172-7497-49A5-B7E5-390BE2D4E048}" type="datetimeFigureOut">
              <a:rPr lang="ru-RU"/>
              <a:pPr>
                <a:defRPr/>
              </a:pPr>
              <a:t>21.11.2023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153BAAE-62CF-4922-AF50-C274841576B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43AED9D-A4CC-4AD1-B864-0B340FCA095B}" type="datetimeFigureOut">
              <a:rPr lang="ru-RU"/>
              <a:pPr>
                <a:defRPr/>
              </a:pPr>
              <a:t>21.11.2023</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38D44C20-CDA2-4C7E-A850-DCC47B50BDF8}"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4F0B0019-C879-4D39-BF56-FB41A69270D5}" type="datetimeFigureOut">
              <a:rPr lang="ru-RU"/>
              <a:pPr>
                <a:defRPr/>
              </a:pPr>
              <a:t>21.11.2023</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52394775-BE32-46D5-AE12-C351EA6E94D5}"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47D8D47D-35B1-4EA3-8060-9991FE8CD228}" type="datetimeFigureOut">
              <a:rPr lang="ru-RU"/>
              <a:pPr>
                <a:defRPr/>
              </a:pPr>
              <a:t>21.11.2023</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69F266BB-09D3-487B-8DC4-F59B325E395D}"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7A3F1D2-746A-4858-AC67-5873E5FA4526}" type="datetimeFigureOut">
              <a:rPr lang="ru-RU"/>
              <a:pPr>
                <a:defRPr/>
              </a:pPr>
              <a:t>21.11.2023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6EB0043-A644-45CE-87D5-CA3834C50CBD}"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D3233D0-EE5C-4D4F-9F0B-FE20CA80AF2E}" type="datetimeFigureOut">
              <a:rPr lang="ru-RU"/>
              <a:pPr>
                <a:defRPr/>
              </a:pPr>
              <a:t>21.11.2023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06F119B-BBAC-413F-8234-B0EC2711D49D}"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E713EDC0-F975-49BB-9C5C-7A281B991E15}" type="datetimeFigureOut">
              <a:rPr lang="ru-RU"/>
              <a:pPr>
                <a:defRPr/>
              </a:pPr>
              <a:t>21.11.2023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BFB2676F-33B4-44DD-A328-78D7B8BB4FB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75.xml"/><Relationship Id="rId3" Type="http://schemas.openxmlformats.org/officeDocument/2006/relationships/slide" Target="slide24.xml"/><Relationship Id="rId7" Type="http://schemas.openxmlformats.org/officeDocument/2006/relationships/slide" Target="slide41.xml"/><Relationship Id="rId12" Type="http://schemas.openxmlformats.org/officeDocument/2006/relationships/slide" Target="slide70.xml"/><Relationship Id="rId2"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slide" Target="slide38.xml"/><Relationship Id="rId11" Type="http://schemas.openxmlformats.org/officeDocument/2006/relationships/slide" Target="slide64.xml"/><Relationship Id="rId5" Type="http://schemas.openxmlformats.org/officeDocument/2006/relationships/slide" Target="slide34.xml"/><Relationship Id="rId10" Type="http://schemas.openxmlformats.org/officeDocument/2006/relationships/slide" Target="slide60.xml"/><Relationship Id="rId4" Type="http://schemas.openxmlformats.org/officeDocument/2006/relationships/slide" Target="slide30.xml"/><Relationship Id="rId9" Type="http://schemas.openxmlformats.org/officeDocument/2006/relationships/slide" Target="slide54.xml"/><Relationship Id="rId14" Type="http://schemas.openxmlformats.org/officeDocument/2006/relationships/slide" Target="slide8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8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ctrTitle"/>
          </p:nvPr>
        </p:nvSpPr>
        <p:spPr>
          <a:xfrm>
            <a:off x="1115616" y="116632"/>
            <a:ext cx="7772400" cy="2910185"/>
          </a:xfrm>
        </p:spPr>
        <p:txBody>
          <a:bodyPr/>
          <a:lstStyle/>
          <a:p>
            <a:r>
              <a:rPr lang="ru-RU" sz="1600" b="1" dirty="0" smtClean="0">
                <a:latin typeface="Times New Roman" pitchFamily="18" charset="0"/>
                <a:cs typeface="Times New Roman" pitchFamily="18" charset="0"/>
              </a:rPr>
              <a:t/>
            </a:r>
            <a:br>
              <a:rPr lang="ru-RU" sz="1600" b="1" dirty="0" smtClean="0">
                <a:latin typeface="Times New Roman" pitchFamily="18" charset="0"/>
                <a:cs typeface="Times New Roman" pitchFamily="18" charset="0"/>
              </a:rPr>
            </a:br>
            <a:r>
              <a:rPr lang="ru-RU" sz="1600" b="1" dirty="0" smtClean="0">
                <a:latin typeface="Times New Roman" pitchFamily="18" charset="0"/>
                <a:cs typeface="Times New Roman" pitchFamily="18" charset="0"/>
              </a:rPr>
              <a:t>Муниципальное автономное дошкольное образовательное учреждение</a:t>
            </a:r>
            <a:br>
              <a:rPr lang="ru-RU" sz="1600" b="1" dirty="0" smtClean="0">
                <a:latin typeface="Times New Roman" pitchFamily="18" charset="0"/>
                <a:cs typeface="Times New Roman" pitchFamily="18" charset="0"/>
              </a:rPr>
            </a:br>
            <a:r>
              <a:rPr lang="ru-RU" sz="1600" b="1" dirty="0" smtClean="0">
                <a:latin typeface="Times New Roman" pitchFamily="18" charset="0"/>
                <a:cs typeface="Times New Roman" pitchFamily="18" charset="0"/>
              </a:rPr>
              <a:t>«Детский сад № </a:t>
            </a:r>
            <a:r>
              <a:rPr lang="ru-RU" sz="1600" b="1" dirty="0" smtClean="0">
                <a:latin typeface="Times New Roman" pitchFamily="18" charset="0"/>
                <a:cs typeface="Times New Roman" pitchFamily="18" charset="0"/>
              </a:rPr>
              <a:t>85» городского </a:t>
            </a:r>
            <a:r>
              <a:rPr lang="ru-RU" sz="1600" b="1" dirty="0" smtClean="0">
                <a:latin typeface="Times New Roman" pitchFamily="18" charset="0"/>
                <a:cs typeface="Times New Roman" pitchFamily="18" charset="0"/>
              </a:rPr>
              <a:t>округа </a:t>
            </a:r>
            <a:r>
              <a:rPr lang="ru-RU" sz="1600" b="1" dirty="0" smtClean="0">
                <a:latin typeface="Times New Roman" pitchFamily="18" charset="0"/>
                <a:cs typeface="Times New Roman" pitchFamily="18" charset="0"/>
              </a:rPr>
              <a:t>город Стерлитамак</a:t>
            </a:r>
            <a:r>
              <a:rPr lang="ru-RU" sz="1600" b="1" dirty="0" smtClean="0">
                <a:latin typeface="Times New Roman" pitchFamily="18" charset="0"/>
                <a:cs typeface="Times New Roman" pitchFamily="18" charset="0"/>
              </a:rPr>
              <a:t/>
            </a:r>
            <a:br>
              <a:rPr lang="ru-RU" sz="1600" b="1" dirty="0" smtClean="0">
                <a:latin typeface="Times New Roman" pitchFamily="18" charset="0"/>
                <a:cs typeface="Times New Roman" pitchFamily="18" charset="0"/>
              </a:rPr>
            </a:br>
            <a:r>
              <a:rPr lang="ru-RU" sz="1600" b="1" dirty="0" smtClean="0">
                <a:latin typeface="Times New Roman" pitchFamily="18" charset="0"/>
                <a:cs typeface="Times New Roman" pitchFamily="18" charset="0"/>
              </a:rPr>
              <a:t>Республики </a:t>
            </a:r>
            <a:r>
              <a:rPr lang="ru-RU" sz="1600" b="1" dirty="0" smtClean="0">
                <a:latin typeface="Times New Roman" pitchFamily="18" charset="0"/>
                <a:cs typeface="Times New Roman" pitchFamily="18" charset="0"/>
              </a:rPr>
              <a:t>Башкортостан</a:t>
            </a:r>
            <a:r>
              <a:rPr lang="ru-RU" sz="1600" b="1" dirty="0" smtClean="0"/>
              <a:t/>
            </a:r>
            <a:br>
              <a:rPr lang="ru-RU" sz="1600" b="1" dirty="0" smtClean="0"/>
            </a:br>
            <a:r>
              <a:rPr lang="ru-RU" sz="1600" b="1" dirty="0" smtClean="0"/>
              <a:t/>
            </a:r>
            <a:br>
              <a:rPr lang="ru-RU" sz="1600" b="1" dirty="0" smtClean="0"/>
            </a:br>
            <a:r>
              <a:rPr lang="ru-RU" sz="1600" b="1" dirty="0" smtClean="0"/>
              <a:t/>
            </a:r>
            <a:br>
              <a:rPr lang="ru-RU" sz="1600" b="1" dirty="0" smtClean="0"/>
            </a:br>
            <a:r>
              <a:rPr lang="ru-RU" b="1" dirty="0" smtClean="0">
                <a:solidFill>
                  <a:schemeClr val="accent2">
                    <a:lumMod val="75000"/>
                  </a:schemeClr>
                </a:solidFill>
              </a:rPr>
              <a:t>ПРОЕКТ</a:t>
            </a:r>
            <a:br>
              <a:rPr lang="ru-RU" b="1" dirty="0" smtClean="0">
                <a:solidFill>
                  <a:schemeClr val="accent2">
                    <a:lumMod val="75000"/>
                  </a:schemeClr>
                </a:solidFill>
              </a:rPr>
            </a:br>
            <a:r>
              <a:rPr lang="ru-RU" b="1" dirty="0" smtClean="0">
                <a:solidFill>
                  <a:schemeClr val="accent2">
                    <a:lumMod val="75000"/>
                  </a:schemeClr>
                </a:solidFill>
              </a:rPr>
              <a:t>«ГОРОДА-ГЕРОИ»</a:t>
            </a:r>
            <a:br>
              <a:rPr lang="ru-RU" b="1" dirty="0" smtClean="0">
                <a:solidFill>
                  <a:schemeClr val="accent2">
                    <a:lumMod val="75000"/>
                  </a:schemeClr>
                </a:solidFill>
              </a:rPr>
            </a:br>
            <a:endParaRPr lang="ru-RU" b="1" dirty="0" smtClean="0">
              <a:solidFill>
                <a:schemeClr val="accent2">
                  <a:lumMod val="75000"/>
                </a:schemeClr>
              </a:solidFill>
              <a:latin typeface="Arial Black" pitchFamily="34" charset="0"/>
            </a:endParaRPr>
          </a:p>
        </p:txBody>
      </p:sp>
      <p:sp>
        <p:nvSpPr>
          <p:cNvPr id="3" name="Подзаголовок 2"/>
          <p:cNvSpPr>
            <a:spLocks noGrp="1"/>
          </p:cNvSpPr>
          <p:nvPr>
            <p:ph type="subTitle" idx="1"/>
          </p:nvPr>
        </p:nvSpPr>
        <p:spPr>
          <a:xfrm>
            <a:off x="5436096" y="4437112"/>
            <a:ext cx="3429024" cy="1273696"/>
          </a:xfrm>
        </p:spPr>
        <p:txBody>
          <a:bodyPr rtlCol="0">
            <a:normAutofit/>
          </a:bodyPr>
          <a:lstStyle/>
          <a:p>
            <a:pPr fontAlgn="auto">
              <a:spcAft>
                <a:spcPts val="0"/>
              </a:spcAft>
              <a:buFont typeface="Arial" pitchFamily="34" charset="0"/>
              <a:buNone/>
              <a:defRPr/>
            </a:pPr>
            <a:r>
              <a:rPr lang="ru-RU" sz="1800" b="1" dirty="0" smtClean="0">
                <a:solidFill>
                  <a:schemeClr val="tx1"/>
                </a:solidFill>
              </a:rPr>
              <a:t>Подготовили воспитатели:</a:t>
            </a:r>
          </a:p>
          <a:p>
            <a:pPr fontAlgn="auto">
              <a:spcAft>
                <a:spcPts val="0"/>
              </a:spcAft>
              <a:buFont typeface="Arial" pitchFamily="34" charset="0"/>
              <a:buNone/>
              <a:defRPr/>
            </a:pPr>
            <a:r>
              <a:rPr lang="ru-RU" sz="1800" b="1" dirty="0" smtClean="0">
                <a:solidFill>
                  <a:schemeClr val="tx1"/>
                </a:solidFill>
              </a:rPr>
              <a:t>Евсеева Н. И.</a:t>
            </a:r>
          </a:p>
          <a:p>
            <a:pPr fontAlgn="auto">
              <a:spcAft>
                <a:spcPts val="0"/>
              </a:spcAft>
              <a:buFont typeface="Arial" pitchFamily="34" charset="0"/>
              <a:buNone/>
              <a:defRPr/>
            </a:pPr>
            <a:r>
              <a:rPr lang="ru-RU" sz="1800" b="1" dirty="0" smtClean="0">
                <a:solidFill>
                  <a:schemeClr val="tx1"/>
                </a:solidFill>
              </a:rPr>
              <a:t>Шубина О. М.</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16632"/>
            <a:ext cx="7715200" cy="648072"/>
          </a:xfrm>
        </p:spPr>
        <p:txBody>
          <a:bodyPr/>
          <a:lstStyle/>
          <a:p>
            <a:r>
              <a:rPr lang="ru-RU" sz="2400" b="1" dirty="0" smtClean="0">
                <a:solidFill>
                  <a:schemeClr val="accent2">
                    <a:lumMod val="75000"/>
                  </a:schemeClr>
                </a:solidFill>
                <a:latin typeface="Times New Roman" pitchFamily="18" charset="0"/>
                <a:cs typeface="Times New Roman" pitchFamily="18" charset="0"/>
              </a:rPr>
              <a:t>ПЛАН МЕРОПРИЯТИЙ ПО ПРОЕКТУ</a:t>
            </a:r>
            <a:endParaRPr lang="ru-RU" sz="2400" b="1" dirty="0">
              <a:solidFill>
                <a:schemeClr val="accent2">
                  <a:lumMod val="75000"/>
                </a:schemeClr>
              </a:solidFill>
              <a:latin typeface="Times New Roman" pitchFamily="18" charset="0"/>
              <a:cs typeface="Times New Roman"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705451247"/>
              </p:ext>
            </p:extLst>
          </p:nvPr>
        </p:nvGraphicFramePr>
        <p:xfrm>
          <a:off x="827584" y="836712"/>
          <a:ext cx="8208912" cy="5616625"/>
        </p:xfrm>
        <a:graphic>
          <a:graphicData uri="http://schemas.openxmlformats.org/drawingml/2006/table">
            <a:tbl>
              <a:tblPr firstRow="1" bandRow="1">
                <a:tableStyleId>{93296810-A885-4BE3-A3E7-6D5BEEA58F35}</a:tableStyleId>
              </a:tblPr>
              <a:tblGrid>
                <a:gridCol w="5666329"/>
                <a:gridCol w="2542583"/>
              </a:tblGrid>
              <a:tr h="526661">
                <a:tc>
                  <a:txBody>
                    <a:bodyPr/>
                    <a:lstStyle/>
                    <a:p>
                      <a:pPr algn="ctr"/>
                      <a:r>
                        <a:rPr lang="ru-RU" dirty="0" smtClean="0"/>
                        <a:t>Содержание работы</a:t>
                      </a:r>
                      <a:endParaRPr lang="ru-RU" dirty="0"/>
                    </a:p>
                  </a:txBody>
                  <a:tcPr/>
                </a:tc>
                <a:tc>
                  <a:txBody>
                    <a:bodyPr/>
                    <a:lstStyle/>
                    <a:p>
                      <a:pPr algn="ctr"/>
                      <a:r>
                        <a:rPr lang="ru-RU" dirty="0" smtClean="0"/>
                        <a:t>Сроки</a:t>
                      </a:r>
                      <a:endParaRPr lang="ru-RU" dirty="0"/>
                    </a:p>
                  </a:txBody>
                  <a:tcPr/>
                </a:tc>
              </a:tr>
              <a:tr h="1225362">
                <a:tc>
                  <a:txBody>
                    <a:bodyPr/>
                    <a:lstStyle/>
                    <a:p>
                      <a:r>
                        <a:rPr lang="ru-RU" u="sng" dirty="0" smtClean="0"/>
                        <a:t>Подготовительный этап</a:t>
                      </a:r>
                    </a:p>
                    <a:p>
                      <a:r>
                        <a:rPr lang="ru-RU" dirty="0" smtClean="0"/>
                        <a:t>Разработка стратегии реализации проекта.</a:t>
                      </a:r>
                    </a:p>
                    <a:p>
                      <a:r>
                        <a:rPr lang="ru-RU" dirty="0" smtClean="0"/>
                        <a:t>Подбор теоретического и наглядного материала по теме проекта.</a:t>
                      </a:r>
                    </a:p>
                  </a:txBody>
                  <a:tcPr/>
                </a:tc>
                <a:tc>
                  <a:txBody>
                    <a:bodyPr/>
                    <a:lstStyle/>
                    <a:p>
                      <a:endParaRPr lang="ru-RU" dirty="0" smtClean="0"/>
                    </a:p>
                    <a:p>
                      <a:pPr algn="ctr"/>
                      <a:r>
                        <a:rPr lang="ru-RU" dirty="0" smtClean="0"/>
                        <a:t>Октябрь</a:t>
                      </a:r>
                      <a:endParaRPr lang="ru-RU" dirty="0"/>
                    </a:p>
                  </a:txBody>
                  <a:tcPr/>
                </a:tc>
              </a:tr>
              <a:tr h="1790913">
                <a:tc>
                  <a:txBody>
                    <a:bodyPr/>
                    <a:lstStyle/>
                    <a:p>
                      <a:r>
                        <a:rPr lang="ru-RU" dirty="0" smtClean="0"/>
                        <a:t>Просмотр презентаций: «Великая Отечественная война», «Города-герои», «Памятники России»</a:t>
                      </a:r>
                    </a:p>
                    <a:p>
                      <a:r>
                        <a:rPr lang="ru-RU" dirty="0" smtClean="0"/>
                        <a:t>Сюжетно-ролевые игры: «Пограничники», «Полевая кухня»</a:t>
                      </a:r>
                    </a:p>
                    <a:p>
                      <a:r>
                        <a:rPr lang="ru-RU" dirty="0" smtClean="0"/>
                        <a:t>Восприятие художественной литературы и фольклора:  </a:t>
                      </a:r>
                    </a:p>
                    <a:p>
                      <a:r>
                        <a:rPr lang="ru-RU" dirty="0" smtClean="0"/>
                        <a:t>Слушание «Военный марш», «Священная война»</a:t>
                      </a:r>
                    </a:p>
                  </a:txBody>
                  <a:tcPr/>
                </a:tc>
                <a:tc>
                  <a:txBody>
                    <a:bodyPr/>
                    <a:lstStyle/>
                    <a:p>
                      <a:pPr algn="ctr"/>
                      <a:endParaRPr lang="ru-RU" dirty="0" smtClean="0"/>
                    </a:p>
                    <a:p>
                      <a:pPr algn="ctr"/>
                      <a:endParaRPr lang="ru-RU" dirty="0" smtClean="0"/>
                    </a:p>
                    <a:p>
                      <a:pPr algn="ctr"/>
                      <a:r>
                        <a:rPr lang="ru-RU" dirty="0" smtClean="0"/>
                        <a:t>Ноябрь</a:t>
                      </a:r>
                    </a:p>
                  </a:txBody>
                  <a:tcPr/>
                </a:tc>
              </a:tr>
              <a:tr h="2073689">
                <a:tc>
                  <a:txBody>
                    <a:bodyPr/>
                    <a:lstStyle/>
                    <a:p>
                      <a:r>
                        <a:rPr lang="ru-RU" b="1" dirty="0" smtClean="0"/>
                        <a:t>Город-герой Москва. </a:t>
                      </a:r>
                    </a:p>
                    <a:p>
                      <a:r>
                        <a:rPr lang="ru-RU" dirty="0" smtClean="0"/>
                        <a:t>Беседа: «Город-герой Москва»</a:t>
                      </a:r>
                    </a:p>
                    <a:p>
                      <a:r>
                        <a:rPr lang="ru-RU" dirty="0" smtClean="0"/>
                        <a:t>Беседа «Символ Победы – ордена, медали и знамена»</a:t>
                      </a:r>
                    </a:p>
                    <a:p>
                      <a:r>
                        <a:rPr lang="ru-RU" dirty="0" smtClean="0"/>
                        <a:t>Просмотр презентаций: «Битва за Москву»,</a:t>
                      </a:r>
                    </a:p>
                    <a:p>
                      <a:r>
                        <a:rPr lang="ru-RU" dirty="0" smtClean="0"/>
                        <a:t>Подвижные игры:</a:t>
                      </a:r>
                      <a:r>
                        <a:rPr lang="ru-RU" baseline="0" dirty="0" smtClean="0"/>
                        <a:t> </a:t>
                      </a:r>
                      <a:r>
                        <a:rPr lang="ru-RU" dirty="0" smtClean="0"/>
                        <a:t>«Саперы», «Танкисты», «Кто дальше?»</a:t>
                      </a:r>
                    </a:p>
                    <a:p>
                      <a:r>
                        <a:rPr lang="ru-RU" dirty="0" smtClean="0"/>
                        <a:t>Оформление выставки «Город-герой Москва»</a:t>
                      </a:r>
                    </a:p>
                  </a:txBody>
                  <a:tcPr/>
                </a:tc>
                <a:tc>
                  <a:txBody>
                    <a:bodyPr/>
                    <a:lstStyle/>
                    <a:p>
                      <a:pPr algn="ctr"/>
                      <a:endParaRPr lang="ru-RU" dirty="0" smtClean="0"/>
                    </a:p>
                    <a:p>
                      <a:pPr algn="ctr"/>
                      <a:endParaRPr lang="ru-RU" dirty="0" smtClean="0"/>
                    </a:p>
                    <a:p>
                      <a:pPr algn="ctr"/>
                      <a:endParaRPr lang="ru-RU" dirty="0" smtClean="0"/>
                    </a:p>
                    <a:p>
                      <a:pPr algn="ctr"/>
                      <a:r>
                        <a:rPr lang="ru-RU" dirty="0" smtClean="0"/>
                        <a:t>Декабрь</a:t>
                      </a:r>
                    </a:p>
                    <a:p>
                      <a:pPr algn="ctr"/>
                      <a:endParaRPr lang="ru-RU" dirty="0"/>
                    </a:p>
                  </a:txBody>
                  <a:tcPr/>
                </a:tc>
              </a:tr>
            </a:tbl>
          </a:graphicData>
        </a:graphic>
      </p:graphicFrame>
    </p:spTree>
    <p:extLst>
      <p:ext uri="{BB962C8B-B14F-4D97-AF65-F5344CB8AC3E}">
        <p14:creationId xmlns:p14="http://schemas.microsoft.com/office/powerpoint/2010/main" val="34183071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16632"/>
            <a:ext cx="8280920" cy="432048"/>
          </a:xfrm>
        </p:spPr>
        <p:txBody>
          <a:bodyPr/>
          <a:lstStyle/>
          <a:p>
            <a:r>
              <a:rPr lang="ru-RU" sz="2400" b="1" dirty="0">
                <a:solidFill>
                  <a:schemeClr val="accent2">
                    <a:lumMod val="75000"/>
                  </a:schemeClr>
                </a:solidFill>
                <a:latin typeface="Times New Roman" pitchFamily="18" charset="0"/>
                <a:cs typeface="Times New Roman" pitchFamily="18" charset="0"/>
              </a:rPr>
              <a:t>ПЛАН МЕРОПРИЯТИЙ ПО ПРОЕКТУ</a:t>
            </a:r>
          </a:p>
        </p:txBody>
      </p:sp>
      <p:graphicFrame>
        <p:nvGraphicFramePr>
          <p:cNvPr id="3" name="Таблица 2"/>
          <p:cNvGraphicFramePr>
            <a:graphicFrameLocks noGrp="1"/>
          </p:cNvGraphicFramePr>
          <p:nvPr>
            <p:extLst>
              <p:ext uri="{D42A27DB-BD31-4B8C-83A1-F6EECF244321}">
                <p14:modId xmlns:p14="http://schemas.microsoft.com/office/powerpoint/2010/main" val="1378192353"/>
              </p:ext>
            </p:extLst>
          </p:nvPr>
        </p:nvGraphicFramePr>
        <p:xfrm>
          <a:off x="755576" y="48232"/>
          <a:ext cx="8280920" cy="6688106"/>
        </p:xfrm>
        <a:graphic>
          <a:graphicData uri="http://schemas.openxmlformats.org/drawingml/2006/table">
            <a:tbl>
              <a:tblPr firstRow="1" bandRow="1">
                <a:tableStyleId>{93296810-A885-4BE3-A3E7-6D5BEEA58F35}</a:tableStyleId>
              </a:tblPr>
              <a:tblGrid>
                <a:gridCol w="6264696"/>
                <a:gridCol w="2016224"/>
              </a:tblGrid>
              <a:tr h="459083">
                <a:tc>
                  <a:txBody>
                    <a:bodyPr/>
                    <a:lstStyle/>
                    <a:p>
                      <a:pPr algn="ctr"/>
                      <a:r>
                        <a:rPr lang="ru-RU" dirty="0" smtClean="0"/>
                        <a:t>Содержание работы</a:t>
                      </a:r>
                      <a:endParaRPr lang="ru-RU" dirty="0"/>
                    </a:p>
                  </a:txBody>
                  <a:tcPr/>
                </a:tc>
                <a:tc>
                  <a:txBody>
                    <a:bodyPr/>
                    <a:lstStyle/>
                    <a:p>
                      <a:pPr algn="ctr"/>
                      <a:r>
                        <a:rPr lang="ru-RU" dirty="0" smtClean="0"/>
                        <a:t>Сроки</a:t>
                      </a:r>
                      <a:endParaRPr lang="ru-RU" dirty="0"/>
                    </a:p>
                  </a:txBody>
                  <a:tcPr/>
                </a:tc>
              </a:tr>
              <a:tr h="1970577">
                <a:tc>
                  <a:txBody>
                    <a:bodyPr/>
                    <a:lstStyle/>
                    <a:p>
                      <a:r>
                        <a:rPr lang="ru-RU" dirty="0" smtClean="0"/>
                        <a:t>Сталинградская битва.</a:t>
                      </a:r>
                    </a:p>
                    <a:p>
                      <a:r>
                        <a:rPr lang="ru-RU" b="1" dirty="0" smtClean="0"/>
                        <a:t>Город-герой Сталинград</a:t>
                      </a:r>
                    </a:p>
                    <a:p>
                      <a:r>
                        <a:rPr lang="ru-RU" dirty="0" smtClean="0"/>
                        <a:t>Беседа: «Главная битва Великой Войны»</a:t>
                      </a:r>
                    </a:p>
                    <a:p>
                      <a:r>
                        <a:rPr lang="ru-RU" dirty="0" smtClean="0"/>
                        <a:t>Дидактическая игра «Будем в армии служить»</a:t>
                      </a:r>
                    </a:p>
                    <a:p>
                      <a:r>
                        <a:rPr lang="ru-RU" dirty="0" smtClean="0"/>
                        <a:t>Подвижные игры: «Переправа через мост», «Кто быстрее соберется по тревоге»</a:t>
                      </a:r>
                    </a:p>
                    <a:p>
                      <a:r>
                        <a:rPr lang="ru-RU" dirty="0" smtClean="0"/>
                        <a:t>Оформление выставки «Город-герой Сталинград»</a:t>
                      </a:r>
                    </a:p>
                  </a:txBody>
                  <a:tcPr/>
                </a:tc>
                <a:tc>
                  <a:txBody>
                    <a:bodyPr/>
                    <a:lstStyle/>
                    <a:p>
                      <a:pPr algn="ctr"/>
                      <a:endParaRPr lang="ru-RU" dirty="0" smtClean="0"/>
                    </a:p>
                    <a:p>
                      <a:pPr algn="ctr"/>
                      <a:endParaRPr lang="ru-RU" dirty="0" smtClean="0"/>
                    </a:p>
                    <a:p>
                      <a:pPr algn="ctr"/>
                      <a:endParaRPr lang="ru-RU" dirty="0" smtClean="0"/>
                    </a:p>
                    <a:p>
                      <a:pPr algn="ctr"/>
                      <a:r>
                        <a:rPr lang="ru-RU" dirty="0" smtClean="0"/>
                        <a:t>Январь</a:t>
                      </a:r>
                      <a:endParaRPr lang="ru-RU" dirty="0"/>
                    </a:p>
                  </a:txBody>
                  <a:tcPr/>
                </a:tc>
              </a:tr>
              <a:tr h="3851583">
                <a:tc>
                  <a:txBody>
                    <a:bodyPr/>
                    <a:lstStyle/>
                    <a:p>
                      <a:r>
                        <a:rPr lang="ru-RU" b="1" dirty="0" smtClean="0"/>
                        <a:t>Город-герой Ленинград</a:t>
                      </a:r>
                    </a:p>
                    <a:p>
                      <a:r>
                        <a:rPr lang="ru-RU" dirty="0" smtClean="0"/>
                        <a:t>Презентация «Блокадный Ленинград», «900 дней и ночей блокады»</a:t>
                      </a:r>
                    </a:p>
                    <a:p>
                      <a:r>
                        <a:rPr lang="ru-RU" dirty="0" smtClean="0"/>
                        <a:t>Беседа: «Город-герой Ленинград», «Дети блокадного Ленинграда» (Дневник Тани Савичевой)</a:t>
                      </a:r>
                    </a:p>
                    <a:p>
                      <a:r>
                        <a:rPr lang="ru-RU" dirty="0" smtClean="0"/>
                        <a:t>Чтение художественной литературы:</a:t>
                      </a:r>
                    </a:p>
                    <a:p>
                      <a:r>
                        <a:rPr lang="ru-RU" dirty="0" smtClean="0"/>
                        <a:t>С. Алексеев «Рассказы о Великой Отечественной войне», Н. </a:t>
                      </a:r>
                      <a:r>
                        <a:rPr lang="ru-RU" dirty="0" err="1" smtClean="0"/>
                        <a:t>Ходза</a:t>
                      </a:r>
                      <a:r>
                        <a:rPr lang="ru-RU" dirty="0" smtClean="0"/>
                        <a:t> «Дорога жизни»</a:t>
                      </a:r>
                    </a:p>
                    <a:p>
                      <a:r>
                        <a:rPr lang="ru-RU" dirty="0" smtClean="0"/>
                        <a:t>Оформление выставки «Город-герой Ленинград» </a:t>
                      </a:r>
                    </a:p>
                    <a:p>
                      <a:r>
                        <a:rPr lang="ru-RU" dirty="0" smtClean="0"/>
                        <a:t>Разучивание песни «Шли солдаты на войну»</a:t>
                      </a:r>
                    </a:p>
                    <a:p>
                      <a:r>
                        <a:rPr lang="ru-RU" dirty="0" smtClean="0"/>
                        <a:t>Разучивание стихотворений к празднику «Защитники страны»</a:t>
                      </a:r>
                    </a:p>
                    <a:p>
                      <a:r>
                        <a:rPr lang="ru-RU" dirty="0" smtClean="0"/>
                        <a:t>«Праздник 23 февраля»</a:t>
                      </a:r>
                    </a:p>
                  </a:txBody>
                  <a:tcPr/>
                </a:tc>
                <a:tc>
                  <a:txBody>
                    <a:bodyPr/>
                    <a:lstStyle/>
                    <a:p>
                      <a:pPr algn="ct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r>
                        <a:rPr lang="ru-RU" dirty="0" smtClean="0"/>
                        <a:t>Февраль</a:t>
                      </a:r>
                      <a:endParaRPr lang="ru-RU" dirty="0"/>
                    </a:p>
                  </a:txBody>
                  <a:tcPr/>
                </a:tc>
              </a:tr>
              <a:tr h="339885">
                <a:tc>
                  <a:txBody>
                    <a:bodyPr/>
                    <a:lstStyle/>
                    <a:p>
                      <a:endParaRPr lang="ru-RU" dirty="0"/>
                    </a:p>
                  </a:txBody>
                  <a:tcPr/>
                </a:tc>
                <a:tc>
                  <a:txBody>
                    <a:bodyPr/>
                    <a:lstStyle/>
                    <a:p>
                      <a:endParaRPr lang="ru-RU" dirty="0"/>
                    </a:p>
                  </a:txBody>
                  <a:tcPr/>
                </a:tc>
              </a:tr>
            </a:tbl>
          </a:graphicData>
        </a:graphic>
      </p:graphicFrame>
    </p:spTree>
    <p:extLst>
      <p:ext uri="{BB962C8B-B14F-4D97-AF65-F5344CB8AC3E}">
        <p14:creationId xmlns:p14="http://schemas.microsoft.com/office/powerpoint/2010/main" val="6381079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16632"/>
            <a:ext cx="7643192" cy="576064"/>
          </a:xfrm>
        </p:spPr>
        <p:txBody>
          <a:bodyPr/>
          <a:lstStyle/>
          <a:p>
            <a:r>
              <a:rPr lang="ru-RU" sz="2400" b="1" dirty="0" smtClean="0">
                <a:solidFill>
                  <a:schemeClr val="accent2">
                    <a:lumMod val="75000"/>
                  </a:schemeClr>
                </a:solidFill>
                <a:latin typeface="Times New Roman" pitchFamily="18" charset="0"/>
                <a:cs typeface="Times New Roman" pitchFamily="18" charset="0"/>
              </a:rPr>
              <a:t>ПЛАН МЕРОПРИЯТИЙ ПО ПРОЕКТУ</a:t>
            </a:r>
            <a:endParaRPr lang="ru-RU" sz="2400" b="1" dirty="0">
              <a:solidFill>
                <a:schemeClr val="accent2">
                  <a:lumMod val="75000"/>
                </a:schemeClr>
              </a:solidFill>
              <a:latin typeface="Times New Roman" pitchFamily="18" charset="0"/>
              <a:cs typeface="Times New Roman"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56922049"/>
              </p:ext>
            </p:extLst>
          </p:nvPr>
        </p:nvGraphicFramePr>
        <p:xfrm>
          <a:off x="755576" y="692697"/>
          <a:ext cx="8280920" cy="5783536"/>
        </p:xfrm>
        <a:graphic>
          <a:graphicData uri="http://schemas.openxmlformats.org/drawingml/2006/table">
            <a:tbl>
              <a:tblPr firstRow="1" bandRow="1">
                <a:tableStyleId>{93296810-A885-4BE3-A3E7-6D5BEEA58F35}</a:tableStyleId>
              </a:tblPr>
              <a:tblGrid>
                <a:gridCol w="6120680"/>
                <a:gridCol w="2160240"/>
              </a:tblGrid>
              <a:tr h="440039">
                <a:tc>
                  <a:txBody>
                    <a:bodyPr/>
                    <a:lstStyle/>
                    <a:p>
                      <a:pPr algn="ctr"/>
                      <a:r>
                        <a:rPr lang="ru-RU" dirty="0" smtClean="0"/>
                        <a:t>Содержание работы</a:t>
                      </a:r>
                      <a:endParaRPr lang="ru-RU" dirty="0"/>
                    </a:p>
                  </a:txBody>
                  <a:tcPr/>
                </a:tc>
                <a:tc>
                  <a:txBody>
                    <a:bodyPr/>
                    <a:lstStyle/>
                    <a:p>
                      <a:pPr algn="ctr"/>
                      <a:r>
                        <a:rPr lang="ru-RU" dirty="0" smtClean="0"/>
                        <a:t>Сроки</a:t>
                      </a:r>
                      <a:endParaRPr lang="ru-RU" dirty="0"/>
                    </a:p>
                  </a:txBody>
                  <a:tcPr/>
                </a:tc>
              </a:tr>
              <a:tr h="2739735">
                <a:tc>
                  <a:txBody>
                    <a:bodyPr/>
                    <a:lstStyle/>
                    <a:p>
                      <a:endParaRPr lang="ru-RU" b="1" dirty="0" smtClean="0"/>
                    </a:p>
                    <a:p>
                      <a:r>
                        <a:rPr lang="ru-RU" b="1" dirty="0" smtClean="0"/>
                        <a:t>Город-герой Севастополь</a:t>
                      </a:r>
                    </a:p>
                    <a:p>
                      <a:r>
                        <a:rPr lang="ru-RU" dirty="0" smtClean="0"/>
                        <a:t>Беседы о подвигах и мужестве солдат «Наша Российская армия», «Наши защитники», «Город-герой Севастополь», «Женщины на войне»</a:t>
                      </a:r>
                    </a:p>
                    <a:p>
                      <a:r>
                        <a:rPr lang="ru-RU" dirty="0" smtClean="0"/>
                        <a:t>Сюжетно –ролевая игра «Моряки», «Военные»</a:t>
                      </a:r>
                    </a:p>
                    <a:p>
                      <a:r>
                        <a:rPr lang="ru-RU" dirty="0" smtClean="0"/>
                        <a:t>Дидактические игры:</a:t>
                      </a:r>
                    </a:p>
                    <a:p>
                      <a:r>
                        <a:rPr lang="ru-RU" dirty="0" smtClean="0"/>
                        <a:t>«Подбери картинку», «Что нужно солдату, моряку, пограничнику, лётчику»</a:t>
                      </a:r>
                    </a:p>
                    <a:p>
                      <a:r>
                        <a:rPr lang="ru-RU" dirty="0" smtClean="0"/>
                        <a:t>Оформление выставки «Город-герой Севастополь»</a:t>
                      </a:r>
                    </a:p>
                  </a:txBody>
                  <a:tcPr/>
                </a:tc>
                <a:tc>
                  <a:txBody>
                    <a:bodyPr/>
                    <a:lstStyle/>
                    <a:p>
                      <a:pPr algn="ctr"/>
                      <a:endParaRPr lang="ru-RU" dirty="0" smtClean="0"/>
                    </a:p>
                    <a:p>
                      <a:pPr algn="ctr"/>
                      <a:endParaRPr lang="ru-RU" dirty="0" smtClean="0"/>
                    </a:p>
                    <a:p>
                      <a:pPr algn="ctr"/>
                      <a:endParaRPr lang="ru-RU" dirty="0" smtClean="0"/>
                    </a:p>
                    <a:p>
                      <a:pPr algn="ctr"/>
                      <a:r>
                        <a:rPr lang="ru-RU" dirty="0" smtClean="0"/>
                        <a:t>Март</a:t>
                      </a:r>
                    </a:p>
                    <a:p>
                      <a:pPr algn="ctr"/>
                      <a:r>
                        <a:rPr lang="ru-RU" dirty="0" smtClean="0"/>
                        <a:t>(1,2 неделя)</a:t>
                      </a:r>
                      <a:endParaRPr lang="ru-RU" dirty="0"/>
                    </a:p>
                  </a:txBody>
                  <a:tcPr/>
                </a:tc>
              </a:tr>
              <a:tr h="2508857">
                <a:tc>
                  <a:txBody>
                    <a:bodyPr/>
                    <a:lstStyle/>
                    <a:p>
                      <a:endParaRPr lang="ru-RU" b="1" dirty="0" smtClean="0"/>
                    </a:p>
                    <a:p>
                      <a:r>
                        <a:rPr lang="ru-RU" b="1" dirty="0" smtClean="0"/>
                        <a:t>Брестская крепость. </a:t>
                      </a:r>
                    </a:p>
                    <a:p>
                      <a:r>
                        <a:rPr lang="ru-RU" dirty="0" smtClean="0"/>
                        <a:t>Просмотр видеоролика о защитниках Брестской крепости. Сюжетно-ролевые игры: «Пограничник с собакой», «Танкисты», «Медсестра»</a:t>
                      </a:r>
                    </a:p>
                    <a:p>
                      <a:r>
                        <a:rPr lang="ru-RU" dirty="0" smtClean="0"/>
                        <a:t>Стихи, рассказы для детей на военную тематику</a:t>
                      </a:r>
                    </a:p>
                    <a:p>
                      <a:r>
                        <a:rPr lang="ru-RU" dirty="0" smtClean="0"/>
                        <a:t>Оформление </a:t>
                      </a:r>
                      <a:r>
                        <a:rPr lang="ru-RU" smtClean="0"/>
                        <a:t>выставки рисунков «Брестская </a:t>
                      </a:r>
                      <a:r>
                        <a:rPr lang="ru-RU" dirty="0" smtClean="0"/>
                        <a:t>крепость»</a:t>
                      </a:r>
                    </a:p>
                    <a:p>
                      <a:endParaRPr lang="ru-RU" dirty="0" smtClean="0"/>
                    </a:p>
                  </a:txBody>
                  <a:tcPr/>
                </a:tc>
                <a:tc>
                  <a:txBody>
                    <a:bodyPr/>
                    <a:lstStyle/>
                    <a:p>
                      <a:pPr algn="ctr"/>
                      <a:endParaRPr lang="ru-RU" dirty="0" smtClean="0"/>
                    </a:p>
                    <a:p>
                      <a:pPr algn="ctr"/>
                      <a:endParaRPr lang="ru-RU" dirty="0" smtClean="0"/>
                    </a:p>
                    <a:p>
                      <a:pPr algn="ctr"/>
                      <a:r>
                        <a:rPr lang="ru-RU" dirty="0" smtClean="0"/>
                        <a:t>Март</a:t>
                      </a:r>
                    </a:p>
                    <a:p>
                      <a:pPr algn="ctr"/>
                      <a:r>
                        <a:rPr lang="ru-RU" dirty="0" smtClean="0"/>
                        <a:t>(3, 4 неделя)</a:t>
                      </a:r>
                      <a:endParaRPr lang="ru-RU" dirty="0"/>
                    </a:p>
                  </a:txBody>
                  <a:tcPr/>
                </a:tc>
              </a:tr>
            </a:tbl>
          </a:graphicData>
        </a:graphic>
      </p:graphicFrame>
    </p:spTree>
    <p:extLst>
      <p:ext uri="{BB962C8B-B14F-4D97-AF65-F5344CB8AC3E}">
        <p14:creationId xmlns:p14="http://schemas.microsoft.com/office/powerpoint/2010/main" val="29612380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753758809"/>
              </p:ext>
            </p:extLst>
          </p:nvPr>
        </p:nvGraphicFramePr>
        <p:xfrm>
          <a:off x="827584" y="188640"/>
          <a:ext cx="8208912" cy="6583680"/>
        </p:xfrm>
        <a:graphic>
          <a:graphicData uri="http://schemas.openxmlformats.org/drawingml/2006/table">
            <a:tbl>
              <a:tblPr firstRow="1" bandRow="1">
                <a:tableStyleId>{93296810-A885-4BE3-A3E7-6D5BEEA58F35}</a:tableStyleId>
              </a:tblPr>
              <a:tblGrid>
                <a:gridCol w="6552728"/>
                <a:gridCol w="1656184"/>
              </a:tblGrid>
              <a:tr h="360040">
                <a:tc>
                  <a:txBody>
                    <a:bodyPr/>
                    <a:lstStyle/>
                    <a:p>
                      <a:pPr algn="ctr"/>
                      <a:r>
                        <a:rPr lang="ru-RU" dirty="0" smtClean="0"/>
                        <a:t>Содержание работы</a:t>
                      </a:r>
                      <a:endParaRPr lang="ru-RU" dirty="0"/>
                    </a:p>
                  </a:txBody>
                  <a:tcPr/>
                </a:tc>
                <a:tc>
                  <a:txBody>
                    <a:bodyPr/>
                    <a:lstStyle/>
                    <a:p>
                      <a:pPr algn="ctr"/>
                      <a:r>
                        <a:rPr lang="ru-RU" dirty="0" smtClean="0"/>
                        <a:t>Сроки</a:t>
                      </a:r>
                      <a:endParaRPr lang="ru-RU" dirty="0"/>
                    </a:p>
                  </a:txBody>
                  <a:tcPr/>
                </a:tc>
              </a:tr>
              <a:tr h="1896211">
                <a:tc>
                  <a:txBody>
                    <a:bodyPr/>
                    <a:lstStyle/>
                    <a:p>
                      <a:r>
                        <a:rPr lang="ru-RU" b="1" dirty="0" smtClean="0"/>
                        <a:t>Города-герои</a:t>
                      </a:r>
                    </a:p>
                    <a:p>
                      <a:r>
                        <a:rPr lang="ru-RU" dirty="0" smtClean="0"/>
                        <a:t>Беседы: «Города-герои», «История Георгиевской ленточки», «День Победы»</a:t>
                      </a:r>
                    </a:p>
                    <a:p>
                      <a:r>
                        <a:rPr lang="ru-RU" dirty="0" smtClean="0"/>
                        <a:t>Дидактические игры:</a:t>
                      </a:r>
                    </a:p>
                    <a:p>
                      <a:r>
                        <a:rPr lang="ru-RU" dirty="0" smtClean="0"/>
                        <a:t> «Чья форма?», «Военная техника», «Роды войск», «Что, для чего?» «Найди место»</a:t>
                      </a:r>
                    </a:p>
                    <a:p>
                      <a:r>
                        <a:rPr lang="ru-RU" dirty="0" smtClean="0"/>
                        <a:t>Сюжетно-ролевые игры: «Солдаты», «Летчики»</a:t>
                      </a:r>
                    </a:p>
                    <a:p>
                      <a:r>
                        <a:rPr lang="ru-RU" dirty="0" smtClean="0"/>
                        <a:t>Чтение художественной литературы: Е. Благинина «Шинель», С. Летова «Маленький разведчик», А. </a:t>
                      </a:r>
                      <a:r>
                        <a:rPr lang="ru-RU" dirty="0" err="1" smtClean="0"/>
                        <a:t>Барто</a:t>
                      </a:r>
                      <a:r>
                        <a:rPr lang="ru-RU" dirty="0" smtClean="0"/>
                        <a:t> «На заставе», А. Митяев «Землянка», М. Зощенко «Солдатские рассказы», Л. Кассиль.</a:t>
                      </a:r>
                    </a:p>
                    <a:p>
                      <a:r>
                        <a:rPr lang="ru-RU" dirty="0" smtClean="0"/>
                        <a:t>«Изготовление </a:t>
                      </a:r>
                      <a:r>
                        <a:rPr lang="ru-RU" dirty="0" err="1" smtClean="0"/>
                        <a:t>лепбука</a:t>
                      </a:r>
                      <a:r>
                        <a:rPr lang="ru-RU" dirty="0" smtClean="0"/>
                        <a:t> «День Победы»</a:t>
                      </a:r>
                    </a:p>
                  </a:txBody>
                  <a:tcPr/>
                </a:tc>
                <a:tc>
                  <a:txBody>
                    <a:bodyPr/>
                    <a:lstStyle/>
                    <a:p>
                      <a:pPr algn="ct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r>
                        <a:rPr lang="ru-RU" dirty="0" smtClean="0"/>
                        <a:t>Апрель</a:t>
                      </a:r>
                      <a:endParaRPr lang="ru-RU" dirty="0"/>
                    </a:p>
                  </a:txBody>
                  <a:tcPr/>
                </a:tc>
              </a:tr>
              <a:tr h="1896211">
                <a:tc>
                  <a:txBody>
                    <a:bodyPr/>
                    <a:lstStyle/>
                    <a:p>
                      <a:r>
                        <a:rPr lang="ru-RU" b="1" dirty="0" smtClean="0"/>
                        <a:t>День Победы</a:t>
                      </a:r>
                    </a:p>
                    <a:p>
                      <a:r>
                        <a:rPr lang="ru-RU" dirty="0" smtClean="0"/>
                        <a:t>Беседа: «Этот День Победы!»</a:t>
                      </a:r>
                    </a:p>
                    <a:p>
                      <a:r>
                        <a:rPr lang="ru-RU" dirty="0" smtClean="0"/>
                        <a:t>Рассматривание иллюстраций «День Победы», наглядно – дидактическое пособие «Великая Отечественная война», «Знамя Победы над рейхстагом», «Вечный огонь на Могиле Неизвестного солдата у Кремлёвской стены».</a:t>
                      </a:r>
                    </a:p>
                    <a:p>
                      <a:r>
                        <a:rPr lang="ru-RU" dirty="0" smtClean="0"/>
                        <a:t>Оформление альбома «Города-герои»</a:t>
                      </a:r>
                    </a:p>
                    <a:p>
                      <a:r>
                        <a:rPr lang="ru-RU" dirty="0" smtClean="0"/>
                        <a:t>Праздничное мероприятие, посвященное 9 мая. Участие в акции «Бессмертный полк». Возложение цветов к памятнику</a:t>
                      </a:r>
                      <a:r>
                        <a:rPr lang="ru-RU" baseline="0" dirty="0" smtClean="0"/>
                        <a:t> Неизвестному солдату.</a:t>
                      </a:r>
                      <a:endParaRPr lang="ru-RU" dirty="0" smtClean="0"/>
                    </a:p>
                  </a:txBody>
                  <a:tcPr/>
                </a:tc>
                <a:tc>
                  <a:txBody>
                    <a:bodyPr/>
                    <a:lstStyle/>
                    <a:p>
                      <a:pPr algn="ctr"/>
                      <a:endParaRPr lang="ru-RU" dirty="0" smtClean="0"/>
                    </a:p>
                    <a:p>
                      <a:pPr algn="ctr"/>
                      <a:endParaRPr lang="ru-RU" dirty="0" smtClean="0"/>
                    </a:p>
                    <a:p>
                      <a:pPr algn="ctr"/>
                      <a:endParaRPr lang="ru-RU" dirty="0" smtClean="0"/>
                    </a:p>
                    <a:p>
                      <a:pPr algn="ctr"/>
                      <a:endParaRPr lang="ru-RU" dirty="0" smtClean="0"/>
                    </a:p>
                    <a:p>
                      <a:pPr algn="ctr"/>
                      <a:endParaRPr lang="ru-RU" dirty="0" smtClean="0"/>
                    </a:p>
                    <a:p>
                      <a:pPr algn="ctr"/>
                      <a:r>
                        <a:rPr lang="ru-RU" dirty="0" smtClean="0"/>
                        <a:t>Май</a:t>
                      </a:r>
                      <a:endParaRPr lang="ru-RU" dirty="0"/>
                    </a:p>
                  </a:txBody>
                  <a:tcPr/>
                </a:tc>
              </a:tr>
            </a:tbl>
          </a:graphicData>
        </a:graphic>
      </p:graphicFrame>
    </p:spTree>
    <p:extLst>
      <p:ext uri="{BB962C8B-B14F-4D97-AF65-F5344CB8AC3E}">
        <p14:creationId xmlns:p14="http://schemas.microsoft.com/office/powerpoint/2010/main" val="35300994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315416"/>
            <a:ext cx="7715200" cy="6336704"/>
          </a:xfrm>
        </p:spPr>
        <p:txBody>
          <a:bodyPr/>
          <a:lstStyle/>
          <a:p>
            <a:r>
              <a:rPr lang="ru-RU" b="1" dirty="0">
                <a:ln w="6350">
                  <a:noFill/>
                </a:ln>
                <a:solidFill>
                  <a:srgbClr val="C00000"/>
                </a:solidFill>
                <a:effectLst>
                  <a:outerShdw blurRad="114300" dist="101600" dir="2700000" algn="tl" rotWithShape="0">
                    <a:srgbClr val="000000">
                      <a:alpha val="40000"/>
                    </a:srgbClr>
                  </a:outerShdw>
                </a:effectLst>
                <a:latin typeface="Times New Roman"/>
              </a:rPr>
              <a:t>ГОРОД-ГЕРОЙ </a:t>
            </a:r>
            <a:br>
              <a:rPr lang="ru-RU" b="1" dirty="0">
                <a:ln w="6350">
                  <a:noFill/>
                </a:ln>
                <a:solidFill>
                  <a:srgbClr val="C00000"/>
                </a:solidFill>
                <a:effectLst>
                  <a:outerShdw blurRad="114300" dist="101600" dir="2700000" algn="tl" rotWithShape="0">
                    <a:srgbClr val="000000">
                      <a:alpha val="40000"/>
                    </a:srgbClr>
                  </a:outerShdw>
                </a:effectLst>
                <a:latin typeface="Times New Roman"/>
              </a:rPr>
            </a:br>
            <a:r>
              <a:rPr lang="ru-RU" sz="3200" b="1" dirty="0">
                <a:ln w="6350">
                  <a:noFill/>
                </a:ln>
                <a:solidFill>
                  <a:srgbClr val="C00000"/>
                </a:solidFill>
                <a:effectLst>
                  <a:outerShdw blurRad="114300" dist="101600" dir="2700000" algn="tl" rotWithShape="0">
                    <a:srgbClr val="000000">
                      <a:alpha val="40000"/>
                    </a:srgbClr>
                  </a:outerShdw>
                </a:effectLst>
                <a:latin typeface="Times New Roman"/>
              </a:rPr>
              <a:t>– </a:t>
            </a:r>
            <a:r>
              <a:rPr lang="ru-RU" sz="3200" dirty="0">
                <a:ln w="6350">
                  <a:noFill/>
                </a:ln>
                <a:solidFill>
                  <a:srgbClr val="C00000"/>
                </a:solidFill>
                <a:effectLst>
                  <a:outerShdw blurRad="38100" dist="38100" dir="2700000" algn="tl">
                    <a:srgbClr val="000000">
                      <a:alpha val="43137"/>
                    </a:srgbClr>
                  </a:outerShdw>
                </a:effectLst>
                <a:latin typeface="Times New Roman"/>
              </a:rPr>
              <a:t>высшая степень отличия, </a:t>
            </a:r>
            <a:br>
              <a:rPr lang="ru-RU" sz="3200" dirty="0">
                <a:ln w="6350">
                  <a:noFill/>
                </a:ln>
                <a:solidFill>
                  <a:srgbClr val="C00000"/>
                </a:solidFill>
                <a:effectLst>
                  <a:outerShdw blurRad="38100" dist="38100" dir="2700000" algn="tl">
                    <a:srgbClr val="000000">
                      <a:alpha val="43137"/>
                    </a:srgbClr>
                  </a:outerShdw>
                </a:effectLst>
                <a:latin typeface="Times New Roman"/>
              </a:rPr>
            </a:br>
            <a:r>
              <a:rPr lang="ru-RU" sz="3200" dirty="0">
                <a:ln w="6350">
                  <a:noFill/>
                </a:ln>
                <a:solidFill>
                  <a:srgbClr val="C00000"/>
                </a:solidFill>
                <a:effectLst>
                  <a:outerShdw blurRad="38100" dist="38100" dir="2700000" algn="tl">
                    <a:srgbClr val="000000">
                      <a:alpha val="43137"/>
                    </a:srgbClr>
                  </a:outerShdw>
                </a:effectLst>
                <a:latin typeface="Times New Roman"/>
              </a:rPr>
              <a:t>присвоенная городу</a:t>
            </a:r>
            <a:br>
              <a:rPr lang="ru-RU" sz="3200" dirty="0">
                <a:ln w="6350">
                  <a:noFill/>
                </a:ln>
                <a:solidFill>
                  <a:srgbClr val="C00000"/>
                </a:solidFill>
                <a:effectLst>
                  <a:outerShdw blurRad="38100" dist="38100" dir="2700000" algn="tl">
                    <a:srgbClr val="000000">
                      <a:alpha val="43137"/>
                    </a:srgbClr>
                  </a:outerShdw>
                </a:effectLst>
                <a:latin typeface="Times New Roman"/>
              </a:rPr>
            </a:br>
            <a:r>
              <a:rPr lang="ru-RU" sz="3200" dirty="0">
                <a:ln w="6350">
                  <a:noFill/>
                </a:ln>
                <a:solidFill>
                  <a:srgbClr val="C00000"/>
                </a:solidFill>
                <a:effectLst>
                  <a:outerShdw blurRad="38100" dist="38100" dir="2700000" algn="tl">
                    <a:srgbClr val="000000">
                      <a:alpha val="43137"/>
                    </a:srgbClr>
                  </a:outerShdw>
                </a:effectLst>
                <a:latin typeface="Times New Roman"/>
              </a:rPr>
              <a:t>за массовый героизм и мужество</a:t>
            </a:r>
            <a:br>
              <a:rPr lang="ru-RU" sz="3200" dirty="0">
                <a:ln w="6350">
                  <a:noFill/>
                </a:ln>
                <a:solidFill>
                  <a:srgbClr val="C00000"/>
                </a:solidFill>
                <a:effectLst>
                  <a:outerShdw blurRad="38100" dist="38100" dir="2700000" algn="tl">
                    <a:srgbClr val="000000">
                      <a:alpha val="43137"/>
                    </a:srgbClr>
                  </a:outerShdw>
                </a:effectLst>
                <a:latin typeface="Times New Roman"/>
              </a:rPr>
            </a:br>
            <a:r>
              <a:rPr lang="ru-RU" sz="3200" dirty="0">
                <a:ln w="6350">
                  <a:noFill/>
                </a:ln>
                <a:solidFill>
                  <a:srgbClr val="C00000"/>
                </a:solidFill>
                <a:effectLst>
                  <a:outerShdw blurRad="38100" dist="38100" dir="2700000" algn="tl">
                    <a:srgbClr val="000000">
                      <a:alpha val="43137"/>
                    </a:srgbClr>
                  </a:outerShdw>
                </a:effectLst>
                <a:latin typeface="Times New Roman"/>
              </a:rPr>
              <a:t>его защитников, проявленные </a:t>
            </a:r>
            <a:br>
              <a:rPr lang="ru-RU" sz="3200" dirty="0">
                <a:ln w="6350">
                  <a:noFill/>
                </a:ln>
                <a:solidFill>
                  <a:srgbClr val="C00000"/>
                </a:solidFill>
                <a:effectLst>
                  <a:outerShdw blurRad="38100" dist="38100" dir="2700000" algn="tl">
                    <a:srgbClr val="000000">
                      <a:alpha val="43137"/>
                    </a:srgbClr>
                  </a:outerShdw>
                </a:effectLst>
                <a:latin typeface="Times New Roman"/>
              </a:rPr>
            </a:br>
            <a:r>
              <a:rPr lang="ru-RU" sz="3200" dirty="0">
                <a:ln w="6350">
                  <a:noFill/>
                </a:ln>
                <a:solidFill>
                  <a:srgbClr val="C00000"/>
                </a:solidFill>
                <a:effectLst>
                  <a:outerShdw blurRad="38100" dist="38100" dir="2700000" algn="tl">
                    <a:srgbClr val="000000">
                      <a:alpha val="43137"/>
                    </a:srgbClr>
                  </a:outerShdw>
                </a:effectLst>
                <a:latin typeface="Times New Roman"/>
              </a:rPr>
              <a:t>в Великой Отечественной войне.</a:t>
            </a:r>
            <a:br>
              <a:rPr lang="ru-RU" sz="3200" dirty="0">
                <a:ln w="6350">
                  <a:noFill/>
                </a:ln>
                <a:solidFill>
                  <a:srgbClr val="C00000"/>
                </a:solidFill>
                <a:effectLst>
                  <a:outerShdw blurRad="38100" dist="38100" dir="2700000" algn="tl">
                    <a:srgbClr val="000000">
                      <a:alpha val="43137"/>
                    </a:srgbClr>
                  </a:outerShdw>
                </a:effectLst>
                <a:latin typeface="Times New Roman"/>
              </a:rPr>
            </a:br>
            <a:r>
              <a:rPr lang="ru-RU" sz="3200" dirty="0">
                <a:ln w="6350">
                  <a:noFill/>
                </a:ln>
                <a:solidFill>
                  <a:srgbClr val="C00000"/>
                </a:solidFill>
                <a:effectLst>
                  <a:outerShdw blurRad="38100" dist="38100" dir="2700000" algn="tl">
                    <a:srgbClr val="000000">
                      <a:alpha val="43137"/>
                    </a:srgbClr>
                  </a:outerShdw>
                </a:effectLst>
                <a:latin typeface="Times New Roman"/>
              </a:rPr>
              <a:t>Звание Город-герой </a:t>
            </a:r>
            <a:br>
              <a:rPr lang="ru-RU" sz="3200" dirty="0">
                <a:ln w="6350">
                  <a:noFill/>
                </a:ln>
                <a:solidFill>
                  <a:srgbClr val="C00000"/>
                </a:solidFill>
                <a:effectLst>
                  <a:outerShdw blurRad="38100" dist="38100" dir="2700000" algn="tl">
                    <a:srgbClr val="000000">
                      <a:alpha val="43137"/>
                    </a:srgbClr>
                  </a:outerShdw>
                </a:effectLst>
                <a:latin typeface="Times New Roman"/>
              </a:rPr>
            </a:br>
            <a:r>
              <a:rPr lang="ru-RU" sz="3200" dirty="0">
                <a:ln w="6350">
                  <a:noFill/>
                </a:ln>
                <a:solidFill>
                  <a:srgbClr val="C00000"/>
                </a:solidFill>
                <a:effectLst>
                  <a:outerShdw blurRad="38100" dist="38100" dir="2700000" algn="tl">
                    <a:srgbClr val="000000">
                      <a:alpha val="43137"/>
                    </a:srgbClr>
                  </a:outerShdw>
                </a:effectLst>
                <a:latin typeface="Times New Roman"/>
              </a:rPr>
              <a:t>было присвоено </a:t>
            </a:r>
            <a:br>
              <a:rPr lang="ru-RU" sz="3200" dirty="0">
                <a:ln w="6350">
                  <a:noFill/>
                </a:ln>
                <a:solidFill>
                  <a:srgbClr val="C00000"/>
                </a:solidFill>
                <a:effectLst>
                  <a:outerShdw blurRad="38100" dist="38100" dir="2700000" algn="tl">
                    <a:srgbClr val="000000">
                      <a:alpha val="43137"/>
                    </a:srgbClr>
                  </a:outerShdw>
                </a:effectLst>
                <a:latin typeface="Times New Roman"/>
              </a:rPr>
            </a:br>
            <a:r>
              <a:rPr lang="ru-RU" sz="3200" dirty="0">
                <a:ln w="6350">
                  <a:noFill/>
                </a:ln>
                <a:solidFill>
                  <a:srgbClr val="C00000"/>
                </a:solidFill>
                <a:effectLst>
                  <a:outerShdw blurRad="38100" dist="38100" dir="2700000" algn="tl">
                    <a:srgbClr val="000000">
                      <a:alpha val="43137"/>
                    </a:srgbClr>
                  </a:outerShdw>
                </a:effectLst>
                <a:latin typeface="Times New Roman"/>
              </a:rPr>
              <a:t>тринадцати городам </a:t>
            </a:r>
            <a:br>
              <a:rPr lang="ru-RU" sz="3200" dirty="0">
                <a:ln w="6350">
                  <a:noFill/>
                </a:ln>
                <a:solidFill>
                  <a:srgbClr val="C00000"/>
                </a:solidFill>
                <a:effectLst>
                  <a:outerShdw blurRad="38100" dist="38100" dir="2700000" algn="tl">
                    <a:srgbClr val="000000">
                      <a:alpha val="43137"/>
                    </a:srgbClr>
                  </a:outerShdw>
                </a:effectLst>
                <a:latin typeface="Times New Roman"/>
              </a:rPr>
            </a:br>
            <a:r>
              <a:rPr lang="ru-RU" sz="3200" dirty="0">
                <a:ln w="6350">
                  <a:noFill/>
                </a:ln>
                <a:solidFill>
                  <a:srgbClr val="C00000"/>
                </a:solidFill>
                <a:effectLst>
                  <a:outerShdw blurRad="38100" dist="38100" dir="2700000" algn="tl">
                    <a:srgbClr val="000000">
                      <a:alpha val="43137"/>
                    </a:srgbClr>
                  </a:outerShdw>
                </a:effectLst>
                <a:latin typeface="Times New Roman"/>
              </a:rPr>
              <a:t>Советского Союза.</a:t>
            </a:r>
            <a:endParaRPr lang="ru-RU" sz="3200" dirty="0">
              <a:latin typeface="Times New Roman" pitchFamily="18" charset="0"/>
              <a:cs typeface="Times New Roman" pitchFamily="18" charset="0"/>
            </a:endParaRPr>
          </a:p>
        </p:txBody>
      </p:sp>
    </p:spTree>
    <p:extLst>
      <p:ext uri="{BB962C8B-B14F-4D97-AF65-F5344CB8AC3E}">
        <p14:creationId xmlns:p14="http://schemas.microsoft.com/office/powerpoint/2010/main" val="24760598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Управляющая кнопка: настраиваемая 3">
            <a:hlinkClick r:id="rId2" action="ppaction://hlinksldjump" highlightClick="1"/>
          </p:cNvPr>
          <p:cNvSpPr/>
          <p:nvPr/>
        </p:nvSpPr>
        <p:spPr>
          <a:xfrm>
            <a:off x="1000100" y="857232"/>
            <a:ext cx="2500330" cy="428628"/>
          </a:xfrm>
          <a:prstGeom prst="actionButtonBlan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b="1" dirty="0" smtClean="0">
                <a:solidFill>
                  <a:schemeClr val="accent2">
                    <a:lumMod val="75000"/>
                  </a:schemeClr>
                </a:solidFill>
              </a:rPr>
              <a:t>Ленинград</a:t>
            </a:r>
            <a:endParaRPr lang="ru-RU" sz="2400" b="1" dirty="0">
              <a:solidFill>
                <a:schemeClr val="accent2">
                  <a:lumMod val="75000"/>
                </a:schemeClr>
              </a:solidFill>
            </a:endParaRPr>
          </a:p>
        </p:txBody>
      </p:sp>
      <p:sp>
        <p:nvSpPr>
          <p:cNvPr id="5" name="Управляющая кнопка: настраиваемая 4">
            <a:hlinkClick r:id="rId3" action="ppaction://hlinksldjump" highlightClick="1"/>
          </p:cNvPr>
          <p:cNvSpPr/>
          <p:nvPr/>
        </p:nvSpPr>
        <p:spPr>
          <a:xfrm>
            <a:off x="1000100" y="1500174"/>
            <a:ext cx="2500330" cy="428628"/>
          </a:xfrm>
          <a:prstGeom prst="actionButtonBlan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b="1" dirty="0" smtClean="0">
                <a:solidFill>
                  <a:schemeClr val="accent2">
                    <a:lumMod val="75000"/>
                  </a:schemeClr>
                </a:solidFill>
              </a:rPr>
              <a:t>Севастополь</a:t>
            </a:r>
            <a:endParaRPr lang="ru-RU" sz="2400" b="1" dirty="0">
              <a:solidFill>
                <a:schemeClr val="accent2">
                  <a:lumMod val="75000"/>
                </a:schemeClr>
              </a:solidFill>
            </a:endParaRPr>
          </a:p>
        </p:txBody>
      </p:sp>
      <p:sp>
        <p:nvSpPr>
          <p:cNvPr id="6" name="Управляющая кнопка: настраиваемая 5">
            <a:hlinkClick r:id="rId4" action="ppaction://hlinksldjump" highlightClick="1"/>
          </p:cNvPr>
          <p:cNvSpPr/>
          <p:nvPr/>
        </p:nvSpPr>
        <p:spPr>
          <a:xfrm>
            <a:off x="1000100" y="2071678"/>
            <a:ext cx="2500330" cy="428628"/>
          </a:xfrm>
          <a:prstGeom prst="actionButtonBlan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b="1" dirty="0" smtClean="0">
                <a:solidFill>
                  <a:schemeClr val="accent2">
                    <a:lumMod val="75000"/>
                  </a:schemeClr>
                </a:solidFill>
              </a:rPr>
              <a:t>Одесса</a:t>
            </a:r>
            <a:endParaRPr lang="ru-RU" sz="2400" b="1" dirty="0">
              <a:solidFill>
                <a:schemeClr val="accent2">
                  <a:lumMod val="75000"/>
                </a:schemeClr>
              </a:solidFill>
            </a:endParaRPr>
          </a:p>
        </p:txBody>
      </p:sp>
      <p:sp>
        <p:nvSpPr>
          <p:cNvPr id="7" name="Управляющая кнопка: настраиваемая 6">
            <a:hlinkClick r:id="rId5" action="ppaction://hlinksldjump" highlightClick="1"/>
          </p:cNvPr>
          <p:cNvSpPr/>
          <p:nvPr/>
        </p:nvSpPr>
        <p:spPr>
          <a:xfrm>
            <a:off x="1000100" y="2714620"/>
            <a:ext cx="2500330" cy="500066"/>
          </a:xfrm>
          <a:prstGeom prst="actionButtonBlan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b="1" dirty="0" smtClean="0">
                <a:solidFill>
                  <a:schemeClr val="accent2">
                    <a:lumMod val="75000"/>
                  </a:schemeClr>
                </a:solidFill>
              </a:rPr>
              <a:t>Волгоград (Сталинград)</a:t>
            </a:r>
            <a:endParaRPr lang="ru-RU" sz="2400" b="1" dirty="0">
              <a:solidFill>
                <a:schemeClr val="accent2">
                  <a:lumMod val="75000"/>
                </a:schemeClr>
              </a:solidFill>
            </a:endParaRPr>
          </a:p>
        </p:txBody>
      </p:sp>
      <p:sp>
        <p:nvSpPr>
          <p:cNvPr id="8" name="Управляющая кнопка: настраиваемая 7">
            <a:hlinkClick r:id="rId6" action="ppaction://hlinksldjump" highlightClick="1"/>
          </p:cNvPr>
          <p:cNvSpPr/>
          <p:nvPr/>
        </p:nvSpPr>
        <p:spPr>
          <a:xfrm>
            <a:off x="4143372" y="857232"/>
            <a:ext cx="2214578" cy="428628"/>
          </a:xfrm>
          <a:prstGeom prst="actionButtonBlan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b="1" dirty="0" smtClean="0">
                <a:solidFill>
                  <a:schemeClr val="accent2">
                    <a:lumMod val="75000"/>
                  </a:schemeClr>
                </a:solidFill>
              </a:rPr>
              <a:t>Киев</a:t>
            </a:r>
            <a:endParaRPr lang="ru-RU" sz="2400" b="1" dirty="0">
              <a:solidFill>
                <a:schemeClr val="accent2">
                  <a:lumMod val="75000"/>
                </a:schemeClr>
              </a:solidFill>
            </a:endParaRPr>
          </a:p>
        </p:txBody>
      </p:sp>
      <p:sp>
        <p:nvSpPr>
          <p:cNvPr id="9" name="Управляющая кнопка: настраиваемая 8">
            <a:hlinkClick r:id="rId7" action="ppaction://hlinksldjump" highlightClick="1"/>
          </p:cNvPr>
          <p:cNvSpPr/>
          <p:nvPr/>
        </p:nvSpPr>
        <p:spPr>
          <a:xfrm>
            <a:off x="4143372" y="1500174"/>
            <a:ext cx="2214578" cy="428628"/>
          </a:xfrm>
          <a:prstGeom prst="actionButtonBlan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b="1" dirty="0" smtClean="0">
                <a:solidFill>
                  <a:schemeClr val="accent2">
                    <a:lumMod val="75000"/>
                  </a:schemeClr>
                </a:solidFill>
              </a:rPr>
              <a:t>Москва</a:t>
            </a:r>
            <a:endParaRPr lang="ru-RU" sz="2400" b="1" dirty="0">
              <a:solidFill>
                <a:schemeClr val="accent2">
                  <a:lumMod val="75000"/>
                </a:schemeClr>
              </a:solidFill>
            </a:endParaRPr>
          </a:p>
        </p:txBody>
      </p:sp>
      <p:sp>
        <p:nvSpPr>
          <p:cNvPr id="10" name="Управляющая кнопка: настраиваемая 9">
            <a:hlinkClick r:id="rId8" action="ppaction://hlinksldjump" highlightClick="1"/>
          </p:cNvPr>
          <p:cNvSpPr/>
          <p:nvPr/>
        </p:nvSpPr>
        <p:spPr>
          <a:xfrm>
            <a:off x="4143372" y="2143116"/>
            <a:ext cx="2286016" cy="428628"/>
          </a:xfrm>
          <a:prstGeom prst="actionButtonBlan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b="1" dirty="0" smtClean="0">
                <a:solidFill>
                  <a:schemeClr val="accent2">
                    <a:lumMod val="75000"/>
                  </a:schemeClr>
                </a:solidFill>
              </a:rPr>
              <a:t>Брест</a:t>
            </a:r>
            <a:endParaRPr lang="ru-RU" sz="2400" b="1" dirty="0">
              <a:solidFill>
                <a:schemeClr val="accent2">
                  <a:lumMod val="75000"/>
                </a:schemeClr>
              </a:solidFill>
            </a:endParaRPr>
          </a:p>
        </p:txBody>
      </p:sp>
      <p:sp>
        <p:nvSpPr>
          <p:cNvPr id="11" name="Управляющая кнопка: настраиваемая 10">
            <a:hlinkClick r:id="rId9" action="ppaction://hlinksldjump" highlightClick="1"/>
          </p:cNvPr>
          <p:cNvSpPr/>
          <p:nvPr/>
        </p:nvSpPr>
        <p:spPr>
          <a:xfrm>
            <a:off x="4143372" y="2786058"/>
            <a:ext cx="2286016" cy="428628"/>
          </a:xfrm>
          <a:prstGeom prst="actionButtonBlan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b="1" dirty="0" smtClean="0">
                <a:solidFill>
                  <a:schemeClr val="accent2">
                    <a:lumMod val="75000"/>
                  </a:schemeClr>
                </a:solidFill>
              </a:rPr>
              <a:t>Новороссийск</a:t>
            </a:r>
            <a:endParaRPr lang="ru-RU" sz="2400" b="1" dirty="0">
              <a:solidFill>
                <a:schemeClr val="accent2">
                  <a:lumMod val="75000"/>
                </a:schemeClr>
              </a:solidFill>
            </a:endParaRPr>
          </a:p>
        </p:txBody>
      </p:sp>
      <p:sp>
        <p:nvSpPr>
          <p:cNvPr id="12" name="Управляющая кнопка: настраиваемая 11">
            <a:hlinkClick r:id="rId10" action="ppaction://hlinksldjump" highlightClick="1"/>
          </p:cNvPr>
          <p:cNvSpPr/>
          <p:nvPr/>
        </p:nvSpPr>
        <p:spPr>
          <a:xfrm>
            <a:off x="6929454" y="857232"/>
            <a:ext cx="1928826" cy="428628"/>
          </a:xfrm>
          <a:prstGeom prst="actionButtonBlan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b="1" dirty="0" smtClean="0">
                <a:solidFill>
                  <a:schemeClr val="accent2">
                    <a:lumMod val="75000"/>
                  </a:schemeClr>
                </a:solidFill>
              </a:rPr>
              <a:t>Керчь</a:t>
            </a:r>
            <a:endParaRPr lang="ru-RU" sz="2400" b="1" dirty="0">
              <a:solidFill>
                <a:schemeClr val="accent2">
                  <a:lumMod val="75000"/>
                </a:schemeClr>
              </a:solidFill>
            </a:endParaRPr>
          </a:p>
        </p:txBody>
      </p:sp>
      <p:sp>
        <p:nvSpPr>
          <p:cNvPr id="14" name="Управляющая кнопка: настраиваемая 13">
            <a:hlinkClick r:id="rId11" action="ppaction://hlinksldjump" highlightClick="1"/>
          </p:cNvPr>
          <p:cNvSpPr/>
          <p:nvPr/>
        </p:nvSpPr>
        <p:spPr>
          <a:xfrm>
            <a:off x="6929454" y="1500174"/>
            <a:ext cx="1928826" cy="428628"/>
          </a:xfrm>
          <a:prstGeom prst="actionButtonBlan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b="1" dirty="0" smtClean="0">
                <a:solidFill>
                  <a:schemeClr val="accent2">
                    <a:lumMod val="75000"/>
                  </a:schemeClr>
                </a:solidFill>
              </a:rPr>
              <a:t>Минск</a:t>
            </a:r>
            <a:endParaRPr lang="ru-RU" sz="2400" b="1" dirty="0">
              <a:solidFill>
                <a:schemeClr val="accent2">
                  <a:lumMod val="75000"/>
                </a:schemeClr>
              </a:solidFill>
            </a:endParaRPr>
          </a:p>
        </p:txBody>
      </p:sp>
      <p:sp>
        <p:nvSpPr>
          <p:cNvPr id="15" name="Управляющая кнопка: настраиваемая 14">
            <a:hlinkClick r:id="rId12" action="ppaction://hlinksldjump" highlightClick="1"/>
          </p:cNvPr>
          <p:cNvSpPr/>
          <p:nvPr/>
        </p:nvSpPr>
        <p:spPr>
          <a:xfrm>
            <a:off x="6929454" y="2143116"/>
            <a:ext cx="1928826" cy="428628"/>
          </a:xfrm>
          <a:prstGeom prst="actionButtonBlan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b="1" dirty="0" smtClean="0">
                <a:solidFill>
                  <a:schemeClr val="accent2">
                    <a:lumMod val="75000"/>
                  </a:schemeClr>
                </a:solidFill>
              </a:rPr>
              <a:t>Тула</a:t>
            </a:r>
            <a:endParaRPr lang="ru-RU" sz="2400" b="1" dirty="0">
              <a:solidFill>
                <a:schemeClr val="accent2">
                  <a:lumMod val="75000"/>
                </a:schemeClr>
              </a:solidFill>
            </a:endParaRPr>
          </a:p>
        </p:txBody>
      </p:sp>
      <p:sp>
        <p:nvSpPr>
          <p:cNvPr id="17" name="Управляющая кнопка: настраиваемая 16">
            <a:hlinkClick r:id="rId13" action="ppaction://hlinksldjump" highlightClick="1"/>
          </p:cNvPr>
          <p:cNvSpPr/>
          <p:nvPr/>
        </p:nvSpPr>
        <p:spPr>
          <a:xfrm>
            <a:off x="7000892" y="2786058"/>
            <a:ext cx="1857388" cy="428628"/>
          </a:xfrm>
          <a:prstGeom prst="actionButtonBlan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b="1" dirty="0" smtClean="0">
                <a:solidFill>
                  <a:schemeClr val="accent2">
                    <a:lumMod val="75000"/>
                  </a:schemeClr>
                </a:solidFill>
              </a:rPr>
              <a:t>Смоленск</a:t>
            </a:r>
            <a:endParaRPr lang="ru-RU" sz="2400" b="1" dirty="0">
              <a:solidFill>
                <a:schemeClr val="accent2">
                  <a:lumMod val="75000"/>
                </a:schemeClr>
              </a:solidFill>
            </a:endParaRPr>
          </a:p>
        </p:txBody>
      </p:sp>
      <p:sp>
        <p:nvSpPr>
          <p:cNvPr id="18" name="Управляющая кнопка: настраиваемая 17">
            <a:hlinkClick r:id="rId14" action="ppaction://hlinksldjump" highlightClick="1"/>
          </p:cNvPr>
          <p:cNvSpPr/>
          <p:nvPr/>
        </p:nvSpPr>
        <p:spPr>
          <a:xfrm>
            <a:off x="4143372" y="3429000"/>
            <a:ext cx="2286016" cy="428628"/>
          </a:xfrm>
          <a:prstGeom prst="actionButtonBlan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b="1" dirty="0" smtClean="0">
                <a:solidFill>
                  <a:schemeClr val="accent2">
                    <a:lumMod val="75000"/>
                  </a:schemeClr>
                </a:solidFill>
              </a:rPr>
              <a:t>Мурманск</a:t>
            </a:r>
            <a:endParaRPr lang="ru-RU" sz="2400" b="1" dirty="0">
              <a:solidFill>
                <a:schemeClr val="accent2">
                  <a:lumMod val="75000"/>
                </a:schemeClr>
              </a:solidFill>
            </a:endParaRPr>
          </a:p>
        </p:txBody>
      </p:sp>
      <p:sp>
        <p:nvSpPr>
          <p:cNvPr id="16" name="TextBox 15"/>
          <p:cNvSpPr txBox="1"/>
          <p:nvPr/>
        </p:nvSpPr>
        <p:spPr>
          <a:xfrm>
            <a:off x="3143240" y="0"/>
            <a:ext cx="3152723" cy="707886"/>
          </a:xfrm>
          <a:prstGeom prst="rect">
            <a:avLst/>
          </a:prstGeom>
          <a:noFill/>
        </p:spPr>
        <p:txBody>
          <a:bodyPr wrap="none" rtlCol="0">
            <a:spAutoFit/>
          </a:bodyPr>
          <a:lstStyle/>
          <a:p>
            <a:r>
              <a:rPr lang="ru-RU" sz="4000" b="1" dirty="0" smtClean="0">
                <a:solidFill>
                  <a:schemeClr val="accent2">
                    <a:lumMod val="75000"/>
                  </a:schemeClr>
                </a:solidFill>
                <a:latin typeface="+mj-lt"/>
              </a:rPr>
              <a:t>Города-герои</a:t>
            </a:r>
            <a:endParaRPr lang="ru-RU" sz="4000" b="1" dirty="0">
              <a:solidFill>
                <a:schemeClr val="accent2">
                  <a:lumMod val="75000"/>
                </a:schemeClr>
              </a:solidFill>
              <a:latin typeface="+mj-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lolosh\Downloads\IMG_20231120_1449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3927177" cy="41044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lolosh\Downloads\IMG_20231121_160957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892585"/>
            <a:ext cx="4796217" cy="495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856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0"/>
            <a:ext cx="8229600" cy="796908"/>
          </a:xfrm>
        </p:spPr>
        <p:txBody>
          <a:bodyPr/>
          <a:lstStyle/>
          <a:p>
            <a:r>
              <a:rPr lang="ru-RU" b="1" dirty="0" smtClean="0">
                <a:solidFill>
                  <a:schemeClr val="accent2"/>
                </a:solidFill>
              </a:rPr>
              <a:t>Ленинград</a:t>
            </a:r>
            <a:endParaRPr lang="ru-RU" b="1" dirty="0">
              <a:solidFill>
                <a:schemeClr val="accent2"/>
              </a:solidFill>
            </a:endParaRPr>
          </a:p>
        </p:txBody>
      </p:sp>
      <p:sp>
        <p:nvSpPr>
          <p:cNvPr id="3" name="Содержимое 2"/>
          <p:cNvSpPr>
            <a:spLocks noGrp="1"/>
          </p:cNvSpPr>
          <p:nvPr>
            <p:ph idx="1"/>
          </p:nvPr>
        </p:nvSpPr>
        <p:spPr>
          <a:xfrm>
            <a:off x="571472" y="714356"/>
            <a:ext cx="8215370" cy="4340237"/>
          </a:xfrm>
        </p:spPr>
        <p:txBody>
          <a:bodyPr/>
          <a:lstStyle/>
          <a:p>
            <a:pPr algn="just">
              <a:buNone/>
            </a:pPr>
            <a:r>
              <a:rPr lang="ru-RU" sz="1800" dirty="0" smtClean="0"/>
              <a:t>       Ожесточенные бои на подступах к Ленинграду начались 10 июля 1941 г. С этого момента началась печально известная 900-дневная блокада города, продолжавшаяся до января 1944 г. Несмотря на начавшийся ужасный голод и непрерывные атаки врага, в результате которых погибли почти 650 000 жителей Ленинграда, они показали себя настоящими героями, все свои силы направлявшими на борьбу с фашистскими захватчиками. Первый прорыв блокады Ленинграда произошел 18 января 1943 г усилиями войск </a:t>
            </a:r>
            <a:r>
              <a:rPr lang="ru-RU" sz="1800" dirty="0" err="1" smtClean="0"/>
              <a:t>Волховского</a:t>
            </a:r>
            <a:r>
              <a:rPr lang="ru-RU" sz="1800" dirty="0" smtClean="0"/>
              <a:t> и Ленинградского фронтов, когда между линией фронта и Ладожским озером был образован коридор 8-11 км шириной. А через год Ленинград был полностью освобожден.</a:t>
            </a:r>
            <a:endParaRPr lang="ru-RU" sz="1800" dirty="0"/>
          </a:p>
        </p:txBody>
      </p:sp>
      <p:pic>
        <p:nvPicPr>
          <p:cNvPr id="2051" name="Picture 3" descr="C:\Users\1\Desktop\leningrad-6.jpg"/>
          <p:cNvPicPr>
            <a:picLocks noChangeAspect="1" noChangeArrowheads="1"/>
          </p:cNvPicPr>
          <p:nvPr/>
        </p:nvPicPr>
        <p:blipFill>
          <a:blip r:embed="rId2" cstate="screen"/>
          <a:srcRect r="-348"/>
          <a:stretch>
            <a:fillRect/>
          </a:stretch>
        </p:blipFill>
        <p:spPr bwMode="auto">
          <a:xfrm>
            <a:off x="5072066" y="3500438"/>
            <a:ext cx="3709281" cy="2143140"/>
          </a:xfrm>
          <a:prstGeom prst="rect">
            <a:avLst/>
          </a:prstGeom>
          <a:noFill/>
        </p:spPr>
      </p:pic>
      <p:sp>
        <p:nvSpPr>
          <p:cNvPr id="5" name="Управляющая кнопка: возврат 4">
            <a:hlinkClick r:id="rId3" action="ppaction://hlinksldjump" highlightClick="1"/>
          </p:cNvPr>
          <p:cNvSpPr/>
          <p:nvPr/>
        </p:nvSpPr>
        <p:spPr>
          <a:xfrm>
            <a:off x="8501090" y="6315650"/>
            <a:ext cx="642910" cy="542350"/>
          </a:xfrm>
          <a:prstGeom prst="actionButtonRetur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88640"/>
            <a:ext cx="8229600" cy="1052736"/>
          </a:xfrm>
        </p:spPr>
        <p:txBody>
          <a:bodyPr/>
          <a:lstStyle/>
          <a:p>
            <a:pPr lvl="0" fontAlgn="auto">
              <a:spcBef>
                <a:spcPts val="0"/>
              </a:spcBef>
              <a:spcAft>
                <a:spcPts val="0"/>
              </a:spcAft>
            </a:pP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t>Ленинград</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t>Разорванное кольцо </a:t>
            </a:r>
            <a:r>
              <a:rPr lang="ru-RU" sz="2800" b="1" dirty="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t>б</a:t>
            </a: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t>локады</a:t>
            </a:r>
            <a:r>
              <a:rPr lang="ru-RU" sz="2800" b="1" dirty="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t/>
            </a:r>
            <a:br>
              <a:rPr lang="ru-RU" sz="2800" b="1" dirty="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br>
            <a:endParaRPr lang="ru-RU" dirty="0"/>
          </a:p>
        </p:txBody>
      </p:sp>
      <p:pic>
        <p:nvPicPr>
          <p:cNvPr id="1026" name="Picture 2" descr="C:\Users\Ololosh\Downloads\953deac99d1bd11de9a279a02078a7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08720"/>
            <a:ext cx="8523312" cy="5682208"/>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bwMode="auto">
          <a:xfrm>
            <a:off x="614400" y="188640"/>
            <a:ext cx="8229600" cy="105273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fontAlgn="auto">
              <a:spcBef>
                <a:spcPts val="0"/>
              </a:spcBef>
              <a:spcAft>
                <a:spcPts val="0"/>
              </a:spcAft>
            </a:pP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t>Ленинград</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t>Разорванное кольцо блокады</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br>
            <a:endParaRPr lang="ru-RU" dirty="0"/>
          </a:p>
        </p:txBody>
      </p:sp>
    </p:spTree>
    <p:extLst>
      <p:ext uri="{BB962C8B-B14F-4D97-AF65-F5344CB8AC3E}">
        <p14:creationId xmlns:p14="http://schemas.microsoft.com/office/powerpoint/2010/main" val="9606427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ph type="title"/>
          </p:nvPr>
        </p:nvSpPr>
        <p:spPr bwMode="auto">
          <a:xfrm>
            <a:off x="683568" y="0"/>
            <a:ext cx="8003232" cy="9087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fontAlgn="auto">
              <a:spcBef>
                <a:spcPts val="0"/>
              </a:spcBef>
              <a:spcAft>
                <a:spcPts val="0"/>
              </a:spcAft>
            </a:pP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t>Ленинград</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t>Мемориал защитникам Ленинграда</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br>
            <a:endParaRPr lang="ru-RU" dirty="0"/>
          </a:p>
        </p:txBody>
      </p:sp>
      <p:pic>
        <p:nvPicPr>
          <p:cNvPr id="2051" name="Picture 3" descr="C:\Users\Ololosh\Downloads\5348024584287935_43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79712"/>
            <a:ext cx="7488832"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968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504056"/>
          </a:xfrm>
        </p:spPr>
        <p:txBody>
          <a:bodyPr/>
          <a:lstStyle/>
          <a:p>
            <a:r>
              <a:rPr lang="ru-RU" sz="2400" b="1" dirty="0" smtClean="0">
                <a:solidFill>
                  <a:schemeClr val="accent2">
                    <a:lumMod val="75000"/>
                  </a:schemeClr>
                </a:solidFill>
                <a:latin typeface="Times New Roman" pitchFamily="18" charset="0"/>
                <a:cs typeface="Times New Roman" pitchFamily="18" charset="0"/>
              </a:rPr>
              <a:t>ВВЕДЕНИЕ</a:t>
            </a:r>
            <a:endParaRPr lang="ru-RU" sz="2400" b="1" dirty="0">
              <a:solidFill>
                <a:schemeClr val="accent2">
                  <a:lumMod val="75000"/>
                </a:schemeClr>
              </a:solidFill>
              <a:latin typeface="Times New Roman" pitchFamily="18" charset="0"/>
              <a:cs typeface="Times New Roman" pitchFamily="18" charset="0"/>
            </a:endParaRPr>
          </a:p>
        </p:txBody>
      </p:sp>
      <p:sp>
        <p:nvSpPr>
          <p:cNvPr id="3" name="Объект 2"/>
          <p:cNvSpPr>
            <a:spLocks noGrp="1"/>
          </p:cNvSpPr>
          <p:nvPr>
            <p:ph sz="half" idx="1"/>
          </p:nvPr>
        </p:nvSpPr>
        <p:spPr>
          <a:xfrm>
            <a:off x="827584" y="548680"/>
            <a:ext cx="3668216" cy="2736305"/>
          </a:xfrm>
        </p:spPr>
        <p:txBody>
          <a:bodyPr/>
          <a:lstStyle/>
          <a:p>
            <a:pPr marL="0" indent="0">
              <a:buNone/>
            </a:pPr>
            <a:r>
              <a:rPr lang="ru-RU" sz="1800" dirty="0">
                <a:latin typeface="Times New Roman" pitchFamily="18" charset="0"/>
                <a:cs typeface="Times New Roman" pitchFamily="18" charset="0"/>
              </a:rPr>
              <a:t>Проект «Города-герои» разработан для детей старшего дошкольного </a:t>
            </a:r>
            <a:r>
              <a:rPr lang="ru-RU" sz="1800" dirty="0" smtClean="0">
                <a:latin typeface="Times New Roman" pitchFamily="18" charset="0"/>
                <a:cs typeface="Times New Roman" pitchFamily="18" charset="0"/>
              </a:rPr>
              <a:t>возраста, предусматривает </a:t>
            </a:r>
            <a:r>
              <a:rPr lang="ru-RU" sz="1800" dirty="0">
                <a:latin typeface="Times New Roman" pitchFamily="18" charset="0"/>
                <a:cs typeface="Times New Roman" pitchFamily="18" charset="0"/>
              </a:rPr>
              <a:t>ознакомление дошкольников с городами-героями и включает </a:t>
            </a:r>
            <a:r>
              <a:rPr lang="ru-RU" sz="1800" dirty="0" smtClean="0">
                <a:latin typeface="Times New Roman" pitchFamily="18" charset="0"/>
                <a:cs typeface="Times New Roman" pitchFamily="18" charset="0"/>
              </a:rPr>
              <a:t>в себя </a:t>
            </a:r>
            <a:r>
              <a:rPr lang="ru-RU" sz="1800" dirty="0">
                <a:latin typeface="Times New Roman" pitchFamily="18" charset="0"/>
                <a:cs typeface="Times New Roman" pitchFamily="18" charset="0"/>
              </a:rPr>
              <a:t>знакомство с подвигом советского народа в годы </a:t>
            </a:r>
            <a:r>
              <a:rPr lang="ru-RU" sz="1800" dirty="0" smtClean="0">
                <a:latin typeface="Times New Roman" pitchFamily="18" charset="0"/>
                <a:cs typeface="Times New Roman" pitchFamily="18" charset="0"/>
              </a:rPr>
              <a:t>ВОВ, через увековечивание в памятниках. </a:t>
            </a:r>
            <a:r>
              <a:rPr lang="ru-RU" sz="1800" dirty="0">
                <a:latin typeface="Times New Roman" pitchFamily="18" charset="0"/>
                <a:cs typeface="Times New Roman" pitchFamily="18" charset="0"/>
              </a:rPr>
              <a:t>Работа </a:t>
            </a:r>
            <a:r>
              <a:rPr lang="ru-RU" sz="1800" dirty="0" smtClean="0">
                <a:latin typeface="Times New Roman" pitchFamily="18" charset="0"/>
                <a:cs typeface="Times New Roman" pitchFamily="18" charset="0"/>
              </a:rPr>
              <a:t>проекта рассчитана </a:t>
            </a:r>
            <a:r>
              <a:rPr lang="ru-RU" sz="1800" dirty="0">
                <a:latin typeface="Times New Roman" pitchFamily="18" charset="0"/>
                <a:cs typeface="Times New Roman" pitchFamily="18" charset="0"/>
              </a:rPr>
              <a:t>на </a:t>
            </a:r>
            <a:r>
              <a:rPr lang="ru-RU" sz="1800" dirty="0" smtClean="0">
                <a:latin typeface="Times New Roman" pitchFamily="18" charset="0"/>
                <a:cs typeface="Times New Roman" pitchFamily="18" charset="0"/>
              </a:rPr>
              <a:t>8 месяцев.</a:t>
            </a:r>
            <a:endParaRPr lang="ru-RU" sz="1800" dirty="0">
              <a:latin typeface="Times New Roman" pitchFamily="18" charset="0"/>
              <a:cs typeface="Times New Roman" pitchFamily="18" charset="0"/>
            </a:endParaRPr>
          </a:p>
        </p:txBody>
      </p:sp>
      <p:sp>
        <p:nvSpPr>
          <p:cNvPr id="4" name="Объект 3"/>
          <p:cNvSpPr>
            <a:spLocks noGrp="1"/>
          </p:cNvSpPr>
          <p:nvPr>
            <p:ph sz="half" idx="2"/>
          </p:nvPr>
        </p:nvSpPr>
        <p:spPr>
          <a:xfrm>
            <a:off x="4648200" y="836712"/>
            <a:ext cx="4316288" cy="5289451"/>
          </a:xfrm>
        </p:spPr>
        <p:txBody>
          <a:bodyPr/>
          <a:lstStyle/>
          <a:p>
            <a:pPr marL="0" indent="0">
              <a:buNone/>
            </a:pPr>
            <a:r>
              <a:rPr lang="ru-RU" sz="1800" dirty="0">
                <a:latin typeface="Times New Roman" pitchFamily="18" charset="0"/>
                <a:cs typeface="Times New Roman" pitchFamily="18" charset="0"/>
              </a:rPr>
              <a:t>В представленном нами проекте «Города - герои» </a:t>
            </a:r>
            <a:r>
              <a:rPr lang="ru-RU" sz="1800" dirty="0" smtClean="0">
                <a:latin typeface="Times New Roman" pitchFamily="18" charset="0"/>
                <a:cs typeface="Times New Roman" pitchFamily="18" charset="0"/>
              </a:rPr>
              <a:t>дети совместно </a:t>
            </a:r>
            <a:r>
              <a:rPr lang="ru-RU" sz="1800" dirty="0">
                <a:latin typeface="Times New Roman" pitchFamily="18" charset="0"/>
                <a:cs typeface="Times New Roman" pitchFamily="18" charset="0"/>
              </a:rPr>
              <a:t>с родителями и педагогами будут создавать, и </a:t>
            </a:r>
            <a:r>
              <a:rPr lang="ru-RU" sz="1800" dirty="0" smtClean="0">
                <a:latin typeface="Times New Roman" pitchFamily="18" charset="0"/>
                <a:cs typeface="Times New Roman" pitchFamily="18" charset="0"/>
              </a:rPr>
              <a:t>воссоздавать исторические </a:t>
            </a:r>
            <a:r>
              <a:rPr lang="ru-RU" sz="1800" dirty="0">
                <a:latin typeface="Times New Roman" pitchFamily="18" charset="0"/>
                <a:cs typeface="Times New Roman" pitchFamily="18" charset="0"/>
              </a:rPr>
              <a:t>моменты ВОВ через поисковую и </a:t>
            </a:r>
            <a:r>
              <a:rPr lang="ru-RU" sz="1800" dirty="0" smtClean="0">
                <a:latin typeface="Times New Roman" pitchFamily="18" charset="0"/>
                <a:cs typeface="Times New Roman" pitchFamily="18" charset="0"/>
              </a:rPr>
              <a:t>творческую деятельность</a:t>
            </a:r>
            <a:r>
              <a:rPr lang="ru-RU" sz="1800" dirty="0">
                <a:latin typeface="Times New Roman" pitchFamily="18" charset="0"/>
                <a:cs typeface="Times New Roman" pitchFamily="18" charset="0"/>
              </a:rPr>
              <a:t>.</a:t>
            </a:r>
          </a:p>
          <a:p>
            <a:pPr marL="0" indent="0">
              <a:buNone/>
            </a:pPr>
            <a:r>
              <a:rPr lang="ru-RU" sz="1800" dirty="0">
                <a:latin typeface="Times New Roman" pitchFamily="18" charset="0"/>
                <a:cs typeface="Times New Roman" pitchFamily="18" charset="0"/>
              </a:rPr>
              <a:t>Для чего мы реализуем проект «Города-Герои»? Чтобы передать нашим детям ту</a:t>
            </a:r>
          </a:p>
          <a:p>
            <a:pPr marL="0" indent="0">
              <a:buNone/>
            </a:pPr>
            <a:r>
              <a:rPr lang="ru-RU" sz="1800" dirty="0">
                <a:latin typeface="Times New Roman" pitchFamily="18" charset="0"/>
                <a:cs typeface="Times New Roman" pitchFamily="18" charset="0"/>
              </a:rPr>
              <a:t>боль, которую пережили люди военного времени и не допустить повторения</a:t>
            </a:r>
          </a:p>
          <a:p>
            <a:pPr marL="0" indent="0">
              <a:buNone/>
            </a:pPr>
            <a:r>
              <a:rPr lang="ru-RU" sz="1800" dirty="0">
                <a:latin typeface="Times New Roman" pitchFamily="18" charset="0"/>
                <a:cs typeface="Times New Roman" pitchFamily="18" charset="0"/>
              </a:rPr>
              <a:t>подобных событий, взглянуть на историю Родины через историю Городов -Героев</a:t>
            </a:r>
            <a:r>
              <a:rPr lang="ru-RU" sz="1800" dirty="0" smtClean="0">
                <a:latin typeface="Times New Roman" pitchFamily="18" charset="0"/>
                <a:cs typeface="Times New Roman" pitchFamily="18" charset="0"/>
              </a:rPr>
              <a:t>, памятников России, проявить </a:t>
            </a:r>
            <a:r>
              <a:rPr lang="ru-RU" sz="1800" dirty="0">
                <a:latin typeface="Times New Roman" pitchFamily="18" charset="0"/>
                <a:cs typeface="Times New Roman" pitchFamily="18" charset="0"/>
              </a:rPr>
              <a:t>чувство патриотизма в деле. Творческо–поисковый проект "Города-Герои"</a:t>
            </a:r>
          </a:p>
          <a:p>
            <a:pPr marL="0" indent="0">
              <a:buNone/>
            </a:pPr>
            <a:r>
              <a:rPr lang="ru-RU" sz="1800" dirty="0">
                <a:latin typeface="Times New Roman" pitchFamily="18" charset="0"/>
                <a:cs typeface="Times New Roman" pitchFamily="18" charset="0"/>
              </a:rPr>
              <a:t>посвящён Городам-Героям Великой Отечественной войны 1941-1945 </a:t>
            </a:r>
            <a:r>
              <a:rPr lang="ru-RU" sz="1800" dirty="0" err="1" smtClean="0">
                <a:latin typeface="Times New Roman" pitchFamily="18" charset="0"/>
                <a:cs typeface="Times New Roman" pitchFamily="18" charset="0"/>
              </a:rPr>
              <a:t>г.г</a:t>
            </a:r>
            <a:r>
              <a:rPr lang="ru-RU" sz="1800" dirty="0" smtClean="0">
                <a:latin typeface="Times New Roman" pitchFamily="18" charset="0"/>
                <a:cs typeface="Times New Roman" pitchFamily="18" charset="0"/>
              </a:rPr>
              <a:t>.</a:t>
            </a:r>
            <a:endParaRPr lang="ru-RU" sz="1800" dirty="0">
              <a:latin typeface="Times New Roman" pitchFamily="18" charset="0"/>
              <a:cs typeface="Times New Roman" pitchFamily="18" charset="0"/>
            </a:endParaRPr>
          </a:p>
        </p:txBody>
      </p:sp>
    </p:spTree>
    <p:extLst>
      <p:ext uri="{BB962C8B-B14F-4D97-AF65-F5344CB8AC3E}">
        <p14:creationId xmlns:p14="http://schemas.microsoft.com/office/powerpoint/2010/main" val="39667143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16632"/>
            <a:ext cx="7931224" cy="936104"/>
          </a:xfrm>
        </p:spPr>
        <p:txBody>
          <a:bodyPr/>
          <a:lstStyle/>
          <a:p>
            <a:r>
              <a:rPr lang="ru-RU" sz="2800" b="1" dirty="0" smtClean="0">
                <a:ln w="6350">
                  <a:noFill/>
                </a:ln>
                <a:solidFill>
                  <a:srgbClr val="C0504D">
                    <a:lumMod val="75000"/>
                  </a:srgbClr>
                </a:solidFill>
                <a:effectLst>
                  <a:outerShdw blurRad="38100" dist="38100" dir="2700000" algn="tl">
                    <a:srgbClr val="000000">
                      <a:alpha val="43137"/>
                    </a:srgbClr>
                  </a:outerShdw>
                </a:effectLst>
                <a:latin typeface="Times New Roman"/>
                <a:cs typeface="Arial" charset="0"/>
              </a:rPr>
              <a:t>Ленинград</a:t>
            </a:r>
            <a:br>
              <a:rPr lang="ru-RU" sz="2800" b="1" dirty="0" smtClean="0">
                <a:ln w="6350">
                  <a:noFill/>
                </a:ln>
                <a:solidFill>
                  <a:srgbClr val="C0504D">
                    <a:lumMod val="75000"/>
                  </a:srgbClr>
                </a:solidFill>
                <a:effectLst>
                  <a:outerShdw blurRad="38100" dist="38100" dir="2700000" algn="tl">
                    <a:srgbClr val="000000">
                      <a:alpha val="43137"/>
                    </a:srgbClr>
                  </a:outerShdw>
                </a:effectLst>
                <a:latin typeface="Times New Roman"/>
                <a:cs typeface="Arial" charset="0"/>
              </a:rPr>
            </a:br>
            <a:r>
              <a:rPr lang="ru-RU" sz="2800" b="1" dirty="0" smtClean="0">
                <a:ln w="6350">
                  <a:noFill/>
                </a:ln>
                <a:solidFill>
                  <a:srgbClr val="C0504D">
                    <a:lumMod val="75000"/>
                  </a:srgbClr>
                </a:solidFill>
                <a:effectLst>
                  <a:outerShdw blurRad="38100" dist="38100" dir="2700000" algn="tl">
                    <a:srgbClr val="000000">
                      <a:alpha val="43137"/>
                    </a:srgbClr>
                  </a:outerShdw>
                </a:effectLst>
                <a:latin typeface="Times New Roman"/>
                <a:cs typeface="Arial" charset="0"/>
              </a:rPr>
              <a:t>Памятник блокаде Ленинграда</a:t>
            </a:r>
            <a:endParaRPr lang="ru-RU" dirty="0">
              <a:effectLst>
                <a:outerShdw blurRad="38100" dist="38100" dir="2700000" algn="tl">
                  <a:srgbClr val="000000">
                    <a:alpha val="43137"/>
                  </a:srgbClr>
                </a:outerShdw>
              </a:effectLst>
            </a:endParaRPr>
          </a:p>
        </p:txBody>
      </p:sp>
      <p:pic>
        <p:nvPicPr>
          <p:cNvPr id="3074" name="Picture 2" descr="C:\Users\Ololosh\Downloads\imgp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8352928" cy="5568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2948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188640"/>
            <a:ext cx="7355160" cy="864096"/>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героическим защитникам Ленинграда </a:t>
            </a:r>
            <a:endParaRPr lang="ru-RU" dirty="0"/>
          </a:p>
        </p:txBody>
      </p:sp>
      <p:pic>
        <p:nvPicPr>
          <p:cNvPr id="4098" name="Picture 2" descr="C:\Users\Ololosh\Downloads\aacf3bdb313e69b2753560f87dd95e4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58" y="1197340"/>
            <a:ext cx="7976789" cy="5317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3339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16632"/>
            <a:ext cx="7643192" cy="864096"/>
          </a:xfrm>
        </p:spPr>
        <p:txBody>
          <a:bodyPr/>
          <a:lstStyle/>
          <a:p>
            <a:r>
              <a:rPr lang="ru-RU" sz="2800" b="1" dirty="0" smtClean="0">
                <a:ln w="6350">
                  <a:noFill/>
                </a:ln>
                <a:solidFill>
                  <a:srgbClr val="C0504D">
                    <a:lumMod val="75000"/>
                  </a:srgbClr>
                </a:solidFill>
                <a:effectLst>
                  <a:outerShdw blurRad="38100" dist="38100" dir="2700000" algn="tl">
                    <a:srgbClr val="000000">
                      <a:alpha val="43137"/>
                    </a:srgbClr>
                  </a:outerShdw>
                </a:effectLst>
                <a:latin typeface="Times New Roman"/>
                <a:cs typeface="Arial" charset="0"/>
              </a:rPr>
              <a:t>Ленинград</a:t>
            </a:r>
            <a:br>
              <a:rPr lang="ru-RU" sz="2800" b="1" dirty="0" smtClean="0">
                <a:ln w="6350">
                  <a:noFill/>
                </a:ln>
                <a:solidFill>
                  <a:srgbClr val="C0504D">
                    <a:lumMod val="75000"/>
                  </a:srgbClr>
                </a:solidFill>
                <a:effectLst>
                  <a:outerShdw blurRad="38100" dist="38100" dir="2700000" algn="tl">
                    <a:srgbClr val="000000">
                      <a:alpha val="43137"/>
                    </a:srgbClr>
                  </a:outerShdw>
                </a:effectLst>
                <a:latin typeface="Times New Roman"/>
                <a:cs typeface="Arial" charset="0"/>
              </a:rPr>
            </a:br>
            <a:r>
              <a:rPr lang="ru-RU" sz="2800" b="1" dirty="0" smtClean="0">
                <a:ln w="6350">
                  <a:noFill/>
                </a:ln>
                <a:solidFill>
                  <a:srgbClr val="C0504D">
                    <a:lumMod val="75000"/>
                  </a:srgbClr>
                </a:solidFill>
                <a:effectLst>
                  <a:outerShdw blurRad="38100" dist="38100" dir="2700000" algn="tl">
                    <a:srgbClr val="000000">
                      <a:alpha val="43137"/>
                    </a:srgbClr>
                  </a:outerShdw>
                </a:effectLst>
                <a:latin typeface="Times New Roman"/>
                <a:cs typeface="Arial" charset="0"/>
              </a:rPr>
              <a:t>Медный всадник</a:t>
            </a:r>
            <a:endParaRPr lang="ru-RU" dirty="0"/>
          </a:p>
        </p:txBody>
      </p:sp>
      <p:pic>
        <p:nvPicPr>
          <p:cNvPr id="5122" name="Picture 2" descr="C:\Users\Ololosh\Downloads\8124fd37-4b68-544f-b7a6-44cbce65e4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068960"/>
            <a:ext cx="5226454" cy="351395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Ololosh\Downloads\14398082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196752"/>
            <a:ext cx="4547845"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7493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7787208" cy="864096"/>
          </a:xfrm>
        </p:spPr>
        <p:txBody>
          <a:bodyPr/>
          <a:lstStyle/>
          <a:p>
            <a:r>
              <a:rPr lang="ru-RU" sz="2800" b="1" dirty="0" smtClean="0">
                <a:ln w="6350">
                  <a:noFill/>
                </a:ln>
                <a:solidFill>
                  <a:srgbClr val="C0504D">
                    <a:lumMod val="75000"/>
                  </a:srgbClr>
                </a:solidFill>
                <a:effectLst>
                  <a:outerShdw blurRad="38100" dist="38100" dir="2700000" algn="tl">
                    <a:srgbClr val="000000">
                      <a:alpha val="43137"/>
                    </a:srgbClr>
                  </a:outerShdw>
                </a:effectLst>
                <a:latin typeface="Times New Roman"/>
                <a:cs typeface="Arial" charset="0"/>
              </a:rPr>
              <a:t>Ленинград</a:t>
            </a:r>
            <a:br>
              <a:rPr lang="ru-RU" sz="2800" b="1" dirty="0" smtClean="0">
                <a:ln w="6350">
                  <a:noFill/>
                </a:ln>
                <a:solidFill>
                  <a:srgbClr val="C0504D">
                    <a:lumMod val="75000"/>
                  </a:srgbClr>
                </a:solidFill>
                <a:effectLst>
                  <a:outerShdw blurRad="38100" dist="38100" dir="2700000" algn="tl">
                    <a:srgbClr val="000000">
                      <a:alpha val="43137"/>
                    </a:srgbClr>
                  </a:outerShdw>
                </a:effectLst>
                <a:latin typeface="Times New Roman"/>
                <a:cs typeface="Arial" charset="0"/>
              </a:rPr>
            </a:br>
            <a:r>
              <a:rPr lang="ru-RU" sz="2800" b="1" dirty="0" smtClean="0">
                <a:ln w="6350">
                  <a:noFill/>
                </a:ln>
                <a:solidFill>
                  <a:srgbClr val="C0504D">
                    <a:lumMod val="75000"/>
                  </a:srgbClr>
                </a:solidFill>
                <a:effectLst>
                  <a:outerShdw blurRad="38100" dist="38100" dir="2700000" algn="tl">
                    <a:srgbClr val="000000">
                      <a:alpha val="43137"/>
                    </a:srgbClr>
                  </a:outerShdw>
                </a:effectLst>
                <a:latin typeface="Times New Roman"/>
                <a:cs typeface="Arial" charset="0"/>
              </a:rPr>
              <a:t>Крейсер Аврора</a:t>
            </a:r>
            <a:endParaRPr lang="ru-RU" dirty="0"/>
          </a:p>
        </p:txBody>
      </p:sp>
      <p:pic>
        <p:nvPicPr>
          <p:cNvPr id="6146" name="Picture 2" descr="C:\Users\Ololosh\Downloads\IMG_20210818_1059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43328"/>
            <a:ext cx="7560840" cy="5523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5919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142852"/>
            <a:ext cx="8258204" cy="725470"/>
          </a:xfrm>
        </p:spPr>
        <p:txBody>
          <a:bodyPr/>
          <a:lstStyle/>
          <a:p>
            <a:r>
              <a:rPr lang="ru-RU" b="1" dirty="0" smtClean="0">
                <a:solidFill>
                  <a:schemeClr val="accent2"/>
                </a:solidFill>
              </a:rPr>
              <a:t>Севастополь</a:t>
            </a:r>
            <a:endParaRPr lang="ru-RU" b="1" dirty="0">
              <a:solidFill>
                <a:schemeClr val="accent2"/>
              </a:solidFill>
            </a:endParaRPr>
          </a:p>
        </p:txBody>
      </p:sp>
      <p:sp>
        <p:nvSpPr>
          <p:cNvPr id="3" name="Содержимое 2"/>
          <p:cNvSpPr>
            <a:spLocks noGrp="1"/>
          </p:cNvSpPr>
          <p:nvPr>
            <p:ph idx="1"/>
          </p:nvPr>
        </p:nvSpPr>
        <p:spPr>
          <a:xfrm>
            <a:off x="457200" y="785795"/>
            <a:ext cx="8401080" cy="2500330"/>
          </a:xfrm>
        </p:spPr>
        <p:txBody>
          <a:bodyPr/>
          <a:lstStyle/>
          <a:p>
            <a:pPr algn="just"/>
            <a:r>
              <a:rPr lang="ru-RU" sz="1800" dirty="0" smtClean="0"/>
              <a:t>К началу Великой Отечественной войны город Севастополь был крупнейшим портом на Черном море и главной военно-морской базой страны. Его героическая защита от </a:t>
            </a:r>
            <a:r>
              <a:rPr lang="ru-RU" sz="1800" dirty="0" err="1" smtClean="0"/>
              <a:t>немецко-фашисткой</a:t>
            </a:r>
            <a:r>
              <a:rPr lang="ru-RU" sz="1800" dirty="0" smtClean="0"/>
              <a:t> агрессии началась 30 октября 1941г. и продолжалась 250 дней, войдя в историю, как образец активной, длительной обороны приморского города в глубоком тылу врага. Бои за освобождение Севастополя начались 15 апреля 1944 г, когда советские воины вышли к оккупированному городу. Особенно ожесточенные сражения велись на участке, прилегающем к Сапун-горе. Девятого мая 1944 г., солдаты 4-го Украинского фронта, совместно с моряками Черноморского флота освободили Севастополь</a:t>
            </a:r>
            <a:endParaRPr lang="ru-RU" sz="1800" dirty="0"/>
          </a:p>
        </p:txBody>
      </p:sp>
      <p:pic>
        <p:nvPicPr>
          <p:cNvPr id="3074" name="Picture 2" descr="C:\Users\1\Desktop\sevastopol-12.jpg"/>
          <p:cNvPicPr>
            <a:picLocks noChangeAspect="1" noChangeArrowheads="1"/>
          </p:cNvPicPr>
          <p:nvPr/>
        </p:nvPicPr>
        <p:blipFill>
          <a:blip r:embed="rId2" cstate="screen"/>
          <a:srcRect r="-879"/>
          <a:stretch>
            <a:fillRect/>
          </a:stretch>
        </p:blipFill>
        <p:spPr bwMode="auto">
          <a:xfrm>
            <a:off x="4929190" y="3357562"/>
            <a:ext cx="3757192" cy="2357454"/>
          </a:xfrm>
          <a:prstGeom prst="rect">
            <a:avLst/>
          </a:prstGeom>
          <a:noFill/>
        </p:spPr>
      </p:pic>
      <p:sp>
        <p:nvSpPr>
          <p:cNvPr id="5" name="Управляющая кнопка: возврат 4">
            <a:hlinkClick r:id="rId3" action="ppaction://hlinksldjump" highlightClick="1"/>
          </p:cNvPr>
          <p:cNvSpPr/>
          <p:nvPr/>
        </p:nvSpPr>
        <p:spPr>
          <a:xfrm>
            <a:off x="8572496" y="6315650"/>
            <a:ext cx="571504" cy="542350"/>
          </a:xfrm>
          <a:prstGeom prst="actionButtonRetur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lolosh\Downloads\IMG_20231118_2352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954107"/>
            <a:ext cx="3656943" cy="548541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55576" y="0"/>
            <a:ext cx="7992887" cy="954107"/>
          </a:xfrm>
          <a:prstGeom prst="rect">
            <a:avLst/>
          </a:prstGeom>
        </p:spPr>
        <p:txBody>
          <a:bodyPr wrap="square">
            <a:spAutoFit/>
          </a:bodyPr>
          <a:lstStyle/>
          <a:p>
            <a:pPr lvl="0" algn="ctr" fontAlgn="auto">
              <a:spcBef>
                <a:spcPts val="0"/>
              </a:spcBef>
              <a:spcAft>
                <a:spcPts val="0"/>
              </a:spcAft>
            </a:pPr>
            <a:r>
              <a:rPr lang="ru-RU" sz="2800" b="1" dirty="0" smtClean="0">
                <a:ln w="6350">
                  <a:noFill/>
                </a:ln>
                <a:solidFill>
                  <a:schemeClr val="accent2">
                    <a:lumMod val="75000"/>
                  </a:schemeClr>
                </a:solidFill>
                <a:effectLst>
                  <a:outerShdw blurRad="114300" dist="101600" dir="2700000" algn="tl" rotWithShape="0">
                    <a:srgbClr val="000000">
                      <a:alpha val="40000"/>
                    </a:srgbClr>
                  </a:outerShdw>
                </a:effectLst>
                <a:latin typeface="Times New Roman"/>
                <a:cs typeface="+mn-cs"/>
              </a:rPr>
              <a:t>Севастополь</a:t>
            </a:r>
          </a:p>
          <a:p>
            <a:pPr lvl="0" algn="ctr" fontAlgn="auto">
              <a:spcBef>
                <a:spcPts val="0"/>
              </a:spcBef>
              <a:spcAft>
                <a:spcPts val="0"/>
              </a:spcAft>
            </a:pPr>
            <a:r>
              <a:rPr lang="ru-RU" sz="2800" b="1" dirty="0" smtClean="0">
                <a:ln w="6350">
                  <a:noFill/>
                </a:ln>
                <a:solidFill>
                  <a:schemeClr val="accent2">
                    <a:lumMod val="75000"/>
                  </a:schemeClr>
                </a:solidFill>
                <a:effectLst>
                  <a:outerShdw blurRad="114300" dist="101600" dir="2700000" algn="tl" rotWithShape="0">
                    <a:srgbClr val="000000">
                      <a:alpha val="40000"/>
                    </a:srgbClr>
                  </a:outerShdw>
                </a:effectLst>
                <a:latin typeface="Times New Roman"/>
                <a:cs typeface="+mn-cs"/>
              </a:rPr>
              <a:t>Памятник затонувшим кораблям</a:t>
            </a:r>
            <a:r>
              <a:rPr lang="ru-RU" sz="2800" b="1" dirty="0" smtClean="0">
                <a:ln w="6350">
                  <a:noFill/>
                </a:ln>
                <a:solidFill>
                  <a:srgbClr val="FF0000"/>
                </a:solidFill>
                <a:effectLst>
                  <a:outerShdw blurRad="114300" dist="101600" dir="2700000" algn="tl" rotWithShape="0">
                    <a:srgbClr val="000000">
                      <a:alpha val="40000"/>
                    </a:srgbClr>
                  </a:outerShdw>
                </a:effectLst>
                <a:latin typeface="Times New Roman"/>
                <a:cs typeface="+mn-cs"/>
              </a:rPr>
              <a:t> </a:t>
            </a:r>
            <a:endParaRPr lang="ru-RU" sz="2800" dirty="0">
              <a:solidFill>
                <a:prstClr val="black"/>
              </a:solidFill>
              <a:latin typeface="Times New Roman"/>
              <a:cs typeface="+mn-cs"/>
            </a:endParaRPr>
          </a:p>
        </p:txBody>
      </p:sp>
      <p:pic>
        <p:nvPicPr>
          <p:cNvPr id="1029" name="Picture 5" descr="C:\Users\Ololosh\Downloads\pamyatnik-zatoplennym-korablyam(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057" y="1196752"/>
            <a:ext cx="4355637" cy="3266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908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476672"/>
            <a:ext cx="7787208" cy="576064"/>
          </a:xfrm>
        </p:spPr>
        <p:txBody>
          <a:bodyPr/>
          <a:lstStyle/>
          <a:p>
            <a:pPr lvl="0" fontAlgn="auto">
              <a:spcBef>
                <a:spcPts val="0"/>
              </a:spcBef>
              <a:spcAft>
                <a:spcPts val="0"/>
              </a:spcAft>
            </a:pP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t>Севастополь</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t>Памятник солдату и матросу</a:t>
            </a:r>
            <a:r>
              <a:rPr lang="ru-RU" sz="2800" b="1" dirty="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t/>
            </a:r>
            <a:br>
              <a:rPr lang="ru-RU" sz="2800" b="1" dirty="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br>
            <a:endParaRPr lang="ru-RU" dirty="0"/>
          </a:p>
        </p:txBody>
      </p:sp>
      <p:pic>
        <p:nvPicPr>
          <p:cNvPr id="2050" name="Picture 2" descr="C:\Users\Ololosh\Downloads\soldatu-i-matro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68760"/>
            <a:ext cx="7426555" cy="4996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955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lvl="0" fontAlgn="auto">
              <a:spcBef>
                <a:spcPts val="0"/>
              </a:spcBef>
              <a:spcAft>
                <a:spcPts val="0"/>
              </a:spcAft>
            </a:pP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t>Севастополь</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t>Монумент штык и парус</a:t>
            </a:r>
            <a:r>
              <a:rPr lang="ru-RU" sz="2800" b="1" dirty="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t/>
            </a:r>
            <a:br>
              <a:rPr lang="ru-RU" sz="2800" b="1" dirty="0">
                <a:ln w="6350">
                  <a:noFill/>
                </a:ln>
                <a:solidFill>
                  <a:srgbClr val="C0504D">
                    <a:lumMod val="75000"/>
                  </a:srgbClr>
                </a:solidFill>
                <a:effectLst>
                  <a:outerShdw blurRad="114300" dist="101600" dir="2700000" algn="tl" rotWithShape="0">
                    <a:srgbClr val="000000">
                      <a:alpha val="40000"/>
                    </a:srgbClr>
                  </a:outerShdw>
                </a:effectLst>
                <a:latin typeface="Times New Roman"/>
                <a:ea typeface="+mn-ea"/>
                <a:cs typeface="Arial" charset="0"/>
              </a:rPr>
            </a:br>
            <a:endParaRPr lang="ru-RU" dirty="0"/>
          </a:p>
        </p:txBody>
      </p:sp>
      <p:pic>
        <p:nvPicPr>
          <p:cNvPr id="3074" name="Picture 2" descr="C:\Users\Ololosh\Downloads\shtyk_i_parus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412776"/>
            <a:ext cx="3702540" cy="301878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Ololosh\Downloads\IMG_20231118_232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268760"/>
            <a:ext cx="3790010" cy="4731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5333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6632"/>
            <a:ext cx="8229600" cy="792088"/>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Севастополь</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Мемориал Братская могила</a:t>
            </a:r>
            <a:endParaRPr lang="ru-RU" dirty="0"/>
          </a:p>
        </p:txBody>
      </p:sp>
      <p:pic>
        <p:nvPicPr>
          <p:cNvPr id="4098" name="Picture 2" descr="C:\Users\Ololosh\Downloads\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132" y="1040044"/>
            <a:ext cx="7814315" cy="5624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2095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0"/>
            <a:ext cx="7715200" cy="1417638"/>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Севастополь</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Константиновская </a:t>
            </a:r>
            <a:r>
              <a:rPr lang="ru-RU" sz="2800" b="1" dirty="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б</a:t>
            </a: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атарея</a:t>
            </a:r>
            <a:endParaRPr lang="ru-RU" dirty="0"/>
          </a:p>
        </p:txBody>
      </p:sp>
      <p:pic>
        <p:nvPicPr>
          <p:cNvPr id="5122" name="Picture 2" descr="C:\Users\Ololosh\Downloads\IMG_20231118_232210_8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296856"/>
            <a:ext cx="3925956" cy="523460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Ololosh\Downloads\IMG_20231118_232233_2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296856"/>
            <a:ext cx="4171964" cy="5213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3686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16632"/>
            <a:ext cx="7643192" cy="864096"/>
          </a:xfrm>
        </p:spPr>
        <p:txBody>
          <a:bodyPr/>
          <a:lstStyle/>
          <a:p>
            <a:r>
              <a:rPr lang="ru-RU" sz="2400" b="1" dirty="0" smtClean="0">
                <a:solidFill>
                  <a:schemeClr val="accent2">
                    <a:lumMod val="75000"/>
                  </a:schemeClr>
                </a:solidFill>
                <a:latin typeface="Times New Roman" pitchFamily="18" charset="0"/>
                <a:cs typeface="Times New Roman" pitchFamily="18" charset="0"/>
              </a:rPr>
              <a:t>АКТУАЛЬНОСТЬ</a:t>
            </a:r>
            <a:endParaRPr lang="ru-RU" sz="2400" b="1" dirty="0">
              <a:solidFill>
                <a:schemeClr val="accent2">
                  <a:lumMod val="75000"/>
                </a:schemeClr>
              </a:solidFill>
              <a:latin typeface="Times New Roman" pitchFamily="18" charset="0"/>
              <a:cs typeface="Times New Roman" pitchFamily="18" charset="0"/>
            </a:endParaRPr>
          </a:p>
        </p:txBody>
      </p:sp>
      <p:sp>
        <p:nvSpPr>
          <p:cNvPr id="3" name="Объект 2"/>
          <p:cNvSpPr>
            <a:spLocks noGrp="1"/>
          </p:cNvSpPr>
          <p:nvPr>
            <p:ph sz="half" idx="1"/>
          </p:nvPr>
        </p:nvSpPr>
        <p:spPr>
          <a:xfrm>
            <a:off x="827584" y="836711"/>
            <a:ext cx="3668216" cy="2520281"/>
          </a:xfrm>
        </p:spPr>
        <p:txBody>
          <a:bodyPr/>
          <a:lstStyle/>
          <a:p>
            <a:pPr marL="0" indent="0">
              <a:buNone/>
            </a:pPr>
            <a:r>
              <a:rPr lang="ru-RU" sz="1800" dirty="0">
                <a:latin typeface="Times New Roman" pitchFamily="18" charset="0"/>
                <a:cs typeface="Times New Roman" pitchFamily="18" charset="0"/>
              </a:rPr>
              <a:t>У Виктора Петровича Астафьева есть замечательные слова: «Если у человека нет матери, </a:t>
            </a:r>
            <a:r>
              <a:rPr lang="ru-RU" sz="1800" dirty="0" smtClean="0">
                <a:latin typeface="Times New Roman" pitchFamily="18" charset="0"/>
                <a:cs typeface="Times New Roman" pitchFamily="18" charset="0"/>
              </a:rPr>
              <a:t>нет отца</a:t>
            </a:r>
            <a:r>
              <a:rPr lang="ru-RU" sz="1800" dirty="0">
                <a:latin typeface="Times New Roman" pitchFamily="18" charset="0"/>
                <a:cs typeface="Times New Roman" pitchFamily="18" charset="0"/>
              </a:rPr>
              <a:t>, но есть Родина - он ещё не сирота. Всё проходит: любовь, горечь утрат, даже боль </a:t>
            </a:r>
            <a:r>
              <a:rPr lang="ru-RU" sz="1800" dirty="0" smtClean="0">
                <a:latin typeface="Times New Roman" pitchFamily="18" charset="0"/>
                <a:cs typeface="Times New Roman" pitchFamily="18" charset="0"/>
              </a:rPr>
              <a:t>от ран </a:t>
            </a:r>
            <a:r>
              <a:rPr lang="ru-RU" sz="1800" dirty="0">
                <a:latin typeface="Times New Roman" pitchFamily="18" charset="0"/>
                <a:cs typeface="Times New Roman" pitchFamily="18" charset="0"/>
              </a:rPr>
              <a:t>проходит, но никогда - никогда не проходит и не гаснет тоска по Родине...».</a:t>
            </a:r>
          </a:p>
        </p:txBody>
      </p:sp>
      <p:sp>
        <p:nvSpPr>
          <p:cNvPr id="4" name="Объект 3"/>
          <p:cNvSpPr>
            <a:spLocks noGrp="1"/>
          </p:cNvSpPr>
          <p:nvPr>
            <p:ph sz="half" idx="2"/>
          </p:nvPr>
        </p:nvSpPr>
        <p:spPr>
          <a:xfrm>
            <a:off x="4648200" y="2060849"/>
            <a:ext cx="4038600" cy="3744416"/>
          </a:xfrm>
        </p:spPr>
        <p:txBody>
          <a:bodyPr/>
          <a:lstStyle/>
          <a:p>
            <a:pPr marL="0" indent="0">
              <a:buNone/>
            </a:pPr>
            <a:r>
              <a:rPr lang="ru-RU" sz="1800" dirty="0">
                <a:latin typeface="Times New Roman" pitchFamily="18" charset="0"/>
                <a:cs typeface="Times New Roman" pitchFamily="18" charset="0"/>
              </a:rPr>
              <a:t>В период смены общественных формаций нарушается преемственность поколений </a:t>
            </a:r>
            <a:r>
              <a:rPr lang="ru-RU" sz="1800" dirty="0" smtClean="0">
                <a:latin typeface="Times New Roman" pitchFamily="18" charset="0"/>
                <a:cs typeface="Times New Roman" pitchFamily="18" charset="0"/>
              </a:rPr>
              <a:t>в воспитании </a:t>
            </a:r>
            <a:r>
              <a:rPr lang="ru-RU" sz="1800" dirty="0">
                <a:latin typeface="Times New Roman" pitchFamily="18" charset="0"/>
                <a:cs typeface="Times New Roman" pitchFamily="18" charset="0"/>
              </a:rPr>
              <a:t>детей, и прежде всего в сфере передачи нравственного опыта, </a:t>
            </a:r>
            <a:r>
              <a:rPr lang="ru-RU" sz="1800" dirty="0" smtClean="0">
                <a:latin typeface="Times New Roman" pitchFamily="18" charset="0"/>
                <a:cs typeface="Times New Roman" pitchFamily="18" charset="0"/>
              </a:rPr>
              <a:t>главных жизненных </a:t>
            </a:r>
            <a:r>
              <a:rPr lang="ru-RU" sz="1800" dirty="0">
                <a:latin typeface="Times New Roman" pitchFamily="18" charset="0"/>
                <a:cs typeface="Times New Roman" pitchFamily="18" charset="0"/>
              </a:rPr>
              <a:t>установок. Каждое следующее поколение детей знает об этой войне все </a:t>
            </a:r>
            <a:r>
              <a:rPr lang="ru-RU" sz="1800" dirty="0" smtClean="0">
                <a:latin typeface="Times New Roman" pitchFamily="18" charset="0"/>
                <a:cs typeface="Times New Roman" pitchFamily="18" charset="0"/>
              </a:rPr>
              <a:t>меньше и </a:t>
            </a:r>
            <a:r>
              <a:rPr lang="ru-RU" sz="1800" dirty="0">
                <a:latin typeface="Times New Roman" pitchFamily="18" charset="0"/>
                <a:cs typeface="Times New Roman" pitchFamily="18" charset="0"/>
              </a:rPr>
              <a:t>меньше. В то же время нам важно учиться восхищаться мужеством и героизмом </a:t>
            </a:r>
            <a:r>
              <a:rPr lang="ru-RU" sz="1800" dirty="0" smtClean="0">
                <a:latin typeface="Times New Roman" pitchFamily="18" charset="0"/>
                <a:cs typeface="Times New Roman" pitchFamily="18" charset="0"/>
              </a:rPr>
              <a:t>народа, защитившего </a:t>
            </a:r>
            <a:r>
              <a:rPr lang="ru-RU" sz="1800" dirty="0">
                <a:latin typeface="Times New Roman" pitchFamily="18" charset="0"/>
                <a:cs typeface="Times New Roman" pitchFamily="18" charset="0"/>
              </a:rPr>
              <a:t>свою Родину, ощущать радость Великой Победы, гордость за свое Отечество.</a:t>
            </a:r>
          </a:p>
        </p:txBody>
      </p:sp>
    </p:spTree>
    <p:extLst>
      <p:ext uri="{BB962C8B-B14F-4D97-AF65-F5344CB8AC3E}">
        <p14:creationId xmlns:p14="http://schemas.microsoft.com/office/powerpoint/2010/main" val="35869821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142852"/>
            <a:ext cx="8229600" cy="939784"/>
          </a:xfrm>
        </p:spPr>
        <p:txBody>
          <a:bodyPr/>
          <a:lstStyle/>
          <a:p>
            <a:r>
              <a:rPr lang="ru-RU" b="1" dirty="0" smtClean="0">
                <a:solidFill>
                  <a:schemeClr val="accent2"/>
                </a:solidFill>
              </a:rPr>
              <a:t>Одесса</a:t>
            </a:r>
            <a:endParaRPr lang="ru-RU" b="1" dirty="0">
              <a:solidFill>
                <a:schemeClr val="accent2"/>
              </a:solidFill>
            </a:endParaRPr>
          </a:p>
        </p:txBody>
      </p:sp>
      <p:sp>
        <p:nvSpPr>
          <p:cNvPr id="3" name="Содержимое 2"/>
          <p:cNvSpPr>
            <a:spLocks noGrp="1"/>
          </p:cNvSpPr>
          <p:nvPr>
            <p:ph idx="1"/>
          </p:nvPr>
        </p:nvSpPr>
        <p:spPr>
          <a:xfrm>
            <a:off x="428596" y="928671"/>
            <a:ext cx="8515352" cy="2571768"/>
          </a:xfrm>
        </p:spPr>
        <p:txBody>
          <a:bodyPr/>
          <a:lstStyle/>
          <a:p>
            <a:pPr algn="just"/>
            <a:r>
              <a:rPr lang="ru-RU" sz="1800" dirty="0" smtClean="0"/>
              <a:t>Первый большой штурм Одессы немецко-фашистские войска предприняли 20 августа 1941 г. Город был взят 16 октября 1941 г. С этого дня началась беспощадная партизанская борьба с захватчиками: 5 тысяч солдат и офицеров было уничтожено одесскими партизанами - героями, пущено под откос 27 эшелонов с вражеской военной техникой, взорвано 248 машин. За месяцы обороны 38 тысяч простых жителей-героев Одессы перебрались в старинные одесские катакомбы, простирающиеся на многие километры под землей, чтобы принять участие в обороне родного города. Освобождена Одесса была 10 апреля 1944 года.</a:t>
            </a:r>
            <a:endParaRPr lang="ru-RU" sz="1800" dirty="0"/>
          </a:p>
        </p:txBody>
      </p:sp>
      <p:pic>
        <p:nvPicPr>
          <p:cNvPr id="4098" name="Picture 2" descr="C:\Users\1\Desktop\odessa-6.jpg"/>
          <p:cNvPicPr>
            <a:picLocks noChangeAspect="1" noChangeArrowheads="1"/>
          </p:cNvPicPr>
          <p:nvPr/>
        </p:nvPicPr>
        <p:blipFill>
          <a:blip r:embed="rId2" cstate="screen"/>
          <a:srcRect/>
          <a:stretch>
            <a:fillRect/>
          </a:stretch>
        </p:blipFill>
        <p:spPr bwMode="auto">
          <a:xfrm>
            <a:off x="4429124" y="3286124"/>
            <a:ext cx="4357718" cy="2571768"/>
          </a:xfrm>
          <a:prstGeom prst="rect">
            <a:avLst/>
          </a:prstGeom>
          <a:noFill/>
        </p:spPr>
      </p:pic>
      <p:sp>
        <p:nvSpPr>
          <p:cNvPr id="5" name="Управляющая кнопка: возврат 4">
            <a:hlinkClick r:id="rId3" action="ppaction://hlinksldjump" highlightClick="1"/>
          </p:cNvPr>
          <p:cNvSpPr/>
          <p:nvPr/>
        </p:nvSpPr>
        <p:spPr>
          <a:xfrm>
            <a:off x="8429620" y="6357958"/>
            <a:ext cx="714380" cy="500042"/>
          </a:xfrm>
          <a:prstGeom prst="actionButtonRetur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7787208" cy="936104"/>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Одесса</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защитникам Одессы</a:t>
            </a:r>
            <a:endParaRPr lang="ru-RU" dirty="0"/>
          </a:p>
        </p:txBody>
      </p:sp>
      <p:pic>
        <p:nvPicPr>
          <p:cNvPr id="12290" name="Picture 2" descr="C:\Users\Ololosh\Downloads\image053-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86497"/>
            <a:ext cx="7848872" cy="5516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5901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16632"/>
            <a:ext cx="7859216" cy="1008112"/>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Одесса</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Обелиск неизвестному матросу</a:t>
            </a:r>
            <a:endParaRPr lang="ru-RU" dirty="0"/>
          </a:p>
        </p:txBody>
      </p:sp>
      <p:pic>
        <p:nvPicPr>
          <p:cNvPr id="13315" name="Picture 3" descr="C:\Users\Ololosh\Downloads\odessa_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18267"/>
            <a:ext cx="8136904" cy="5516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0247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0"/>
            <a:ext cx="7715200" cy="1196752"/>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Одесса</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«Народные мстители»</a:t>
            </a:r>
            <a:endParaRPr lang="ru-RU" dirty="0"/>
          </a:p>
        </p:txBody>
      </p:sp>
      <p:pic>
        <p:nvPicPr>
          <p:cNvPr id="14338" name="Picture 2" descr="C:\Users\Ololosh\Downloads\dessa_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172886"/>
            <a:ext cx="6984776" cy="539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0519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142852"/>
            <a:ext cx="8229600" cy="857256"/>
          </a:xfrm>
        </p:spPr>
        <p:txBody>
          <a:bodyPr/>
          <a:lstStyle/>
          <a:p>
            <a:r>
              <a:rPr lang="ru-RU" b="1" dirty="0" smtClean="0">
                <a:solidFill>
                  <a:schemeClr val="accent2"/>
                </a:solidFill>
              </a:rPr>
              <a:t>Волгоград (Сталинград) </a:t>
            </a:r>
            <a:endParaRPr lang="ru-RU" b="1" dirty="0">
              <a:solidFill>
                <a:schemeClr val="accent2"/>
              </a:solidFill>
            </a:endParaRPr>
          </a:p>
        </p:txBody>
      </p:sp>
      <p:sp>
        <p:nvSpPr>
          <p:cNvPr id="3" name="Содержимое 2"/>
          <p:cNvSpPr>
            <a:spLocks noGrp="1"/>
          </p:cNvSpPr>
          <p:nvPr>
            <p:ph idx="1"/>
          </p:nvPr>
        </p:nvSpPr>
        <p:spPr>
          <a:xfrm>
            <a:off x="500034" y="928670"/>
            <a:ext cx="8358246" cy="4525963"/>
          </a:xfrm>
        </p:spPr>
        <p:txBody>
          <a:bodyPr/>
          <a:lstStyle/>
          <a:p>
            <a:pPr algn="just"/>
            <a:r>
              <a:rPr lang="ru-RU" sz="1800" dirty="0" smtClean="0"/>
              <a:t>12 сентября 1942 года враг вплотную подошел к городу. Два месяца ожесточенных оборонительных боев за Волгоград нанесли немцам существенный урон: враг потерял около 700 тысяч человек убитыми и ранеными, а 19 ноября 1942 года началось контрнаступление советских войск. 75 дней продолжались наступательная операция и, наконец, враг под Сталинградом был окружен и полностью разбит. Январь 1943 года принес полную победу на этом участке фронта. Фашистские захватчики были окружены, а генерал Паулюс со всей армией сдался в плен. За все время Сталинградского сражения немецкая армия потеряла более 1,5 миллиона человек. </a:t>
            </a:r>
            <a:endParaRPr lang="ru-RU" sz="1800" dirty="0"/>
          </a:p>
        </p:txBody>
      </p:sp>
      <p:pic>
        <p:nvPicPr>
          <p:cNvPr id="5122" name="Picture 2" descr="C:\Users\1\Desktop\volgograd-ploshchad-stoyat-nasmert.jpg"/>
          <p:cNvPicPr>
            <a:picLocks noChangeAspect="1" noChangeArrowheads="1"/>
          </p:cNvPicPr>
          <p:nvPr/>
        </p:nvPicPr>
        <p:blipFill>
          <a:blip r:embed="rId2" cstate="screen"/>
          <a:srcRect r="-313"/>
          <a:stretch>
            <a:fillRect/>
          </a:stretch>
        </p:blipFill>
        <p:spPr bwMode="auto">
          <a:xfrm>
            <a:off x="5143504" y="3571876"/>
            <a:ext cx="3571900" cy="2286016"/>
          </a:xfrm>
          <a:prstGeom prst="rect">
            <a:avLst/>
          </a:prstGeom>
          <a:noFill/>
        </p:spPr>
      </p:pic>
      <p:sp>
        <p:nvSpPr>
          <p:cNvPr id="5" name="Управляющая кнопка: возврат 4">
            <a:hlinkClick r:id="rId3" action="ppaction://hlinksldjump" highlightClick="1"/>
          </p:cNvPr>
          <p:cNvSpPr/>
          <p:nvPr/>
        </p:nvSpPr>
        <p:spPr>
          <a:xfrm>
            <a:off x="8572528" y="6315650"/>
            <a:ext cx="571472" cy="542350"/>
          </a:xfrm>
          <a:prstGeom prst="actionButtonRetur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88640"/>
            <a:ext cx="7787208" cy="792088"/>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Волгоград</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Мамаев курган</a:t>
            </a:r>
            <a:endParaRPr lang="ru-RU" dirty="0"/>
          </a:p>
        </p:txBody>
      </p:sp>
      <p:pic>
        <p:nvPicPr>
          <p:cNvPr id="6146" name="Picture 2" descr="C:\Users\Ololosh\Downloads\5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74889"/>
            <a:ext cx="4176464" cy="310202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Ololosh\Downloads\KOcIOiFNIjQ.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196752"/>
            <a:ext cx="3639190" cy="4852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2936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360040"/>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Волгоград</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Родина-мать</a:t>
            </a:r>
            <a:endParaRPr lang="ru-RU" dirty="0"/>
          </a:p>
        </p:txBody>
      </p:sp>
      <p:pic>
        <p:nvPicPr>
          <p:cNvPr id="7170" name="Picture 2" descr="C:\Users\Ololosh\Downloads\IMG_20210803_1159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41377"/>
            <a:ext cx="4052719" cy="561751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Ololosh\Downloads\aKCFNc1Z4_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4222" y="941377"/>
            <a:ext cx="4109778" cy="5617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3017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683568" y="188640"/>
            <a:ext cx="8003232" cy="792088"/>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Волгоград</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Скорбящая мать</a:t>
            </a:r>
            <a:endParaRPr lang="ru-RU" dirty="0"/>
          </a:p>
        </p:txBody>
      </p:sp>
      <p:pic>
        <p:nvPicPr>
          <p:cNvPr id="8194" name="Picture 2" descr="C:\Users\Ololosh\Downloads\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034734"/>
            <a:ext cx="7416824" cy="5562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9632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142852"/>
            <a:ext cx="8229600" cy="654032"/>
          </a:xfrm>
        </p:spPr>
        <p:txBody>
          <a:bodyPr/>
          <a:lstStyle/>
          <a:p>
            <a:r>
              <a:rPr lang="ru-RU" b="1" dirty="0" smtClean="0">
                <a:solidFill>
                  <a:schemeClr val="accent2"/>
                </a:solidFill>
              </a:rPr>
              <a:t>Киев</a:t>
            </a:r>
            <a:endParaRPr lang="ru-RU" b="1" dirty="0">
              <a:solidFill>
                <a:schemeClr val="accent2"/>
              </a:solidFill>
            </a:endParaRPr>
          </a:p>
        </p:txBody>
      </p:sp>
      <p:sp>
        <p:nvSpPr>
          <p:cNvPr id="3" name="Содержимое 2"/>
          <p:cNvSpPr>
            <a:spLocks noGrp="1"/>
          </p:cNvSpPr>
          <p:nvPr>
            <p:ph idx="1"/>
          </p:nvPr>
        </p:nvSpPr>
        <p:spPr>
          <a:xfrm>
            <a:off x="571472" y="714356"/>
            <a:ext cx="8358246" cy="2714644"/>
          </a:xfrm>
        </p:spPr>
        <p:txBody>
          <a:bodyPr/>
          <a:lstStyle/>
          <a:p>
            <a:pPr algn="just"/>
            <a:r>
              <a:rPr lang="ru-RU" sz="1800" dirty="0" smtClean="0"/>
              <a:t>Внезапный удар по городу Киеву немецкие войска нанесли с воздуха 22 июня 1941 года – в самые первые часы войны, а 6 июля уже был создан комитет по его обороне. С этого дня началась героическая борьба за город, которая продолжалась целых 72 дня. Отвага и мужество героев защитников остановили вражеское наступление на первой линии укреплений города. Потери врага под Киевом насчитывали больше 100 000 человек. Такое длительное сопротивление защитников города вынудило врага отозвать часть сил из наступления в московском направлении и перебросить их на Киев, в силу чего, советские солдаты были вынуждены отступить 19 сентября 1941 года. Киев был освобожден 6 ноября 1943 года.</a:t>
            </a:r>
            <a:endParaRPr lang="ru-RU" sz="1800" dirty="0"/>
          </a:p>
        </p:txBody>
      </p:sp>
      <p:sp>
        <p:nvSpPr>
          <p:cNvPr id="5" name="Управляющая кнопка: возврат 4">
            <a:hlinkClick r:id="rId2" action="ppaction://hlinksldjump" highlightClick="1"/>
          </p:cNvPr>
          <p:cNvSpPr/>
          <p:nvPr/>
        </p:nvSpPr>
        <p:spPr>
          <a:xfrm>
            <a:off x="8643934" y="6315650"/>
            <a:ext cx="500066" cy="542350"/>
          </a:xfrm>
          <a:prstGeom prst="actionButtonRetur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pic>
        <p:nvPicPr>
          <p:cNvPr id="15362" name="Picture 2" descr="C:\Users\Ololosh\Downloads\pamyatnik-pobede-v-gorode-kie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0533" y="3356992"/>
            <a:ext cx="4176464" cy="26102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7787208" cy="792088"/>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Киев</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Мемориал Родина мать</a:t>
            </a:r>
            <a:endParaRPr lang="ru-RU" dirty="0"/>
          </a:p>
        </p:txBody>
      </p:sp>
      <p:pic>
        <p:nvPicPr>
          <p:cNvPr id="16386" name="Picture 2" descr="C:\Users\Ololosh\Downloads\kiev-rod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938574"/>
            <a:ext cx="4545766" cy="568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1320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16632"/>
            <a:ext cx="7859216" cy="504056"/>
          </a:xfrm>
        </p:spPr>
        <p:txBody>
          <a:bodyPr/>
          <a:lstStyle/>
          <a:p>
            <a:r>
              <a:rPr lang="ru-RU" sz="2400" b="1" dirty="0" smtClean="0">
                <a:solidFill>
                  <a:schemeClr val="accent2">
                    <a:lumMod val="75000"/>
                  </a:schemeClr>
                </a:solidFill>
                <a:latin typeface="Times New Roman" pitchFamily="18" charset="0"/>
                <a:cs typeface="Times New Roman" pitchFamily="18" charset="0"/>
              </a:rPr>
              <a:t>ЦЕЛЬ И ЗАДАЧИ ПРОЕКТА:</a:t>
            </a:r>
            <a:endParaRPr lang="ru-RU" sz="2400" b="1" dirty="0">
              <a:solidFill>
                <a:schemeClr val="accent2">
                  <a:lumMod val="75000"/>
                </a:schemeClr>
              </a:solidFill>
              <a:latin typeface="Times New Roman" pitchFamily="18" charset="0"/>
              <a:cs typeface="Times New Roman" pitchFamily="18" charset="0"/>
            </a:endParaRPr>
          </a:p>
        </p:txBody>
      </p:sp>
      <p:sp>
        <p:nvSpPr>
          <p:cNvPr id="3" name="Объект 2"/>
          <p:cNvSpPr>
            <a:spLocks noGrp="1"/>
          </p:cNvSpPr>
          <p:nvPr>
            <p:ph sz="half" idx="1"/>
          </p:nvPr>
        </p:nvSpPr>
        <p:spPr>
          <a:xfrm>
            <a:off x="827584" y="764703"/>
            <a:ext cx="3668216" cy="2592289"/>
          </a:xfrm>
        </p:spPr>
        <p:txBody>
          <a:bodyPr/>
          <a:lstStyle/>
          <a:p>
            <a:pPr marL="0" indent="0">
              <a:buNone/>
            </a:pPr>
            <a:r>
              <a:rPr lang="ru-RU" sz="1800" b="1" dirty="0">
                <a:latin typeface="Times New Roman" pitchFamily="18" charset="0"/>
                <a:cs typeface="Times New Roman" pitchFamily="18" charset="0"/>
              </a:rPr>
              <a:t>Цель проекта</a:t>
            </a:r>
            <a:r>
              <a:rPr lang="ru-RU" sz="1800" dirty="0">
                <a:latin typeface="Times New Roman" pitchFamily="18" charset="0"/>
                <a:cs typeface="Times New Roman" pitchFamily="18" charset="0"/>
              </a:rPr>
              <a:t>: Формирование у дошкольников гражданской позиции, патриотических чувств, </a:t>
            </a:r>
            <a:r>
              <a:rPr lang="ru-RU" sz="1800" dirty="0" smtClean="0">
                <a:latin typeface="Times New Roman" pitchFamily="18" charset="0"/>
                <a:cs typeface="Times New Roman" pitchFamily="18" charset="0"/>
              </a:rPr>
              <a:t>любви к </a:t>
            </a:r>
            <a:r>
              <a:rPr lang="ru-RU" sz="1800" dirty="0">
                <a:latin typeface="Times New Roman" pitchFamily="18" charset="0"/>
                <a:cs typeface="Times New Roman" pitchFamily="18" charset="0"/>
              </a:rPr>
              <a:t>Родине на основе расширения представлений детей о городах-героях</a:t>
            </a:r>
            <a:r>
              <a:rPr lang="ru-RU" sz="1800" dirty="0" smtClean="0">
                <a:latin typeface="Times New Roman" pitchFamily="18" charset="0"/>
                <a:cs typeface="Times New Roman" pitchFamily="18" charset="0"/>
              </a:rPr>
              <a:t>, памятниках боевой славы, </a:t>
            </a:r>
            <a:r>
              <a:rPr lang="ru-RU" sz="1800" dirty="0">
                <a:latin typeface="Times New Roman" pitchFamily="18" charset="0"/>
                <a:cs typeface="Times New Roman" pitchFamily="18" charset="0"/>
              </a:rPr>
              <a:t>о </a:t>
            </a:r>
            <a:r>
              <a:rPr lang="ru-RU" sz="1800" dirty="0" smtClean="0">
                <a:latin typeface="Times New Roman" pitchFamily="18" charset="0"/>
                <a:cs typeface="Times New Roman" pitchFamily="18" charset="0"/>
              </a:rPr>
              <a:t>победе защитников Отечества </a:t>
            </a:r>
            <a:r>
              <a:rPr lang="ru-RU" sz="1800" dirty="0">
                <a:latin typeface="Times New Roman" pitchFamily="18" charset="0"/>
                <a:cs typeface="Times New Roman" pitchFamily="18" charset="0"/>
              </a:rPr>
              <a:t>в Великой Отечественной войне.</a:t>
            </a:r>
          </a:p>
        </p:txBody>
      </p:sp>
      <p:sp>
        <p:nvSpPr>
          <p:cNvPr id="4" name="Объект 3"/>
          <p:cNvSpPr>
            <a:spLocks noGrp="1"/>
          </p:cNvSpPr>
          <p:nvPr>
            <p:ph sz="half" idx="2"/>
          </p:nvPr>
        </p:nvSpPr>
        <p:spPr>
          <a:xfrm>
            <a:off x="4648200" y="476672"/>
            <a:ext cx="4388296" cy="6048672"/>
          </a:xfrm>
        </p:spPr>
        <p:txBody>
          <a:bodyPr/>
          <a:lstStyle/>
          <a:p>
            <a:pPr marL="0" indent="0">
              <a:buNone/>
            </a:pPr>
            <a:r>
              <a:rPr lang="ru-RU" sz="1800" dirty="0">
                <a:latin typeface="Times New Roman" pitchFamily="18" charset="0"/>
                <a:cs typeface="Times New Roman" pitchFamily="18" charset="0"/>
              </a:rPr>
              <a:t>Для решения данной цели поставлены </a:t>
            </a:r>
            <a:r>
              <a:rPr lang="ru-RU" sz="1800" b="1" dirty="0">
                <a:latin typeface="Times New Roman" pitchFamily="18" charset="0"/>
                <a:cs typeface="Times New Roman" pitchFamily="18" charset="0"/>
              </a:rPr>
              <a:t>задачи:</a:t>
            </a:r>
          </a:p>
          <a:p>
            <a:pPr marL="0" indent="0">
              <a:buNone/>
            </a:pPr>
            <a:r>
              <a:rPr lang="ru-RU" sz="1800" dirty="0">
                <a:latin typeface="Times New Roman" pitchFamily="18" charset="0"/>
                <a:cs typeface="Times New Roman" pitchFamily="18" charset="0"/>
              </a:rPr>
              <a:t>- Формировать у детей патриотические чувства, основанные на ознакомлении с историей </a:t>
            </a:r>
            <a:r>
              <a:rPr lang="ru-RU" sz="1800" dirty="0" smtClean="0">
                <a:latin typeface="Times New Roman" pitchFamily="18" charset="0"/>
                <a:cs typeface="Times New Roman" pitchFamily="18" charset="0"/>
              </a:rPr>
              <a:t>нашего народа </a:t>
            </a:r>
            <a:r>
              <a:rPr lang="ru-RU" sz="1800" dirty="0">
                <a:latin typeface="Times New Roman" pitchFamily="18" charset="0"/>
                <a:cs typeface="Times New Roman" pitchFamily="18" charset="0"/>
              </a:rPr>
              <a:t>и памятниками боевой славы.</a:t>
            </a:r>
          </a:p>
          <a:p>
            <a:pPr marL="0" indent="0">
              <a:buNone/>
            </a:pPr>
            <a:r>
              <a:rPr lang="ru-RU" sz="1800" dirty="0">
                <a:latin typeface="Times New Roman" pitchFamily="18" charset="0"/>
                <a:cs typeface="Times New Roman" pitchFamily="18" charset="0"/>
              </a:rPr>
              <a:t>- Познакомить детей с понятием «Город-герой», боевыми заслугами городов-героев </a:t>
            </a:r>
            <a:r>
              <a:rPr lang="ru-RU" sz="1800" dirty="0" smtClean="0">
                <a:latin typeface="Times New Roman" pitchFamily="18" charset="0"/>
                <a:cs typeface="Times New Roman" pitchFamily="18" charset="0"/>
              </a:rPr>
              <a:t>России: Москвой</a:t>
            </a:r>
            <a:r>
              <a:rPr lang="ru-RU" sz="1800" dirty="0">
                <a:latin typeface="Times New Roman" pitchFamily="18" charset="0"/>
                <a:cs typeface="Times New Roman" pitchFamily="18" charset="0"/>
              </a:rPr>
              <a:t>, Ленинградом, </a:t>
            </a:r>
            <a:r>
              <a:rPr lang="ru-RU" sz="1800" dirty="0" smtClean="0">
                <a:latin typeface="Times New Roman" pitchFamily="18" charset="0"/>
                <a:cs typeface="Times New Roman" pitchFamily="18" charset="0"/>
              </a:rPr>
              <a:t>Сталинградом, </a:t>
            </a:r>
            <a:r>
              <a:rPr lang="ru-RU" sz="1800" dirty="0">
                <a:latin typeface="Times New Roman" pitchFamily="18" charset="0"/>
                <a:cs typeface="Times New Roman" pitchFamily="18" charset="0"/>
              </a:rPr>
              <a:t>Севастополем, Брестом.</a:t>
            </a:r>
          </a:p>
          <a:p>
            <a:pPr marL="0" indent="0">
              <a:buNone/>
            </a:pPr>
            <a:r>
              <a:rPr lang="ru-RU" sz="1800" dirty="0">
                <a:latin typeface="Times New Roman" pitchFamily="18" charset="0"/>
                <a:cs typeface="Times New Roman" pitchFamily="18" charset="0"/>
              </a:rPr>
              <a:t>- Развивать чувство уважения к участникам Великой Отечественной </a:t>
            </a:r>
            <a:r>
              <a:rPr lang="ru-RU" sz="1800" dirty="0" smtClean="0">
                <a:latin typeface="Times New Roman" pitchFamily="18" charset="0"/>
                <a:cs typeface="Times New Roman" pitchFamily="18" charset="0"/>
              </a:rPr>
              <a:t>войны, воспитывать </a:t>
            </a:r>
            <a:r>
              <a:rPr lang="ru-RU" sz="1800" dirty="0">
                <a:latin typeface="Times New Roman" pitchFamily="18" charset="0"/>
                <a:cs typeface="Times New Roman" pitchFamily="18" charset="0"/>
              </a:rPr>
              <a:t>гордость за свою страну.</a:t>
            </a:r>
          </a:p>
          <a:p>
            <a:pPr marL="0" indent="0">
              <a:buNone/>
            </a:pPr>
            <a:r>
              <a:rPr lang="ru-RU" sz="1800" dirty="0" smtClean="0">
                <a:latin typeface="Times New Roman" pitchFamily="18" charset="0"/>
                <a:cs typeface="Times New Roman" pitchFamily="18" charset="0"/>
              </a:rPr>
              <a:t>-Организовать </a:t>
            </a:r>
            <a:r>
              <a:rPr lang="ru-RU" sz="1800" dirty="0">
                <a:latin typeface="Times New Roman" pitchFamily="18" charset="0"/>
                <a:cs typeface="Times New Roman" pitchFamily="18" charset="0"/>
              </a:rPr>
              <a:t>сотрудничество с родителями в воспитании у дошкольников патриотических </a:t>
            </a:r>
            <a:r>
              <a:rPr lang="ru-RU" sz="1800" dirty="0" smtClean="0">
                <a:latin typeface="Times New Roman" pitchFamily="18" charset="0"/>
                <a:cs typeface="Times New Roman" pitchFamily="18" charset="0"/>
              </a:rPr>
              <a:t>чувств, вовлекать </a:t>
            </a:r>
            <a:r>
              <a:rPr lang="ru-RU" sz="1800" dirty="0">
                <a:latin typeface="Times New Roman" pitchFamily="18" charset="0"/>
                <a:cs typeface="Times New Roman" pitchFamily="18" charset="0"/>
              </a:rPr>
              <a:t>родителей в познавательный диалог с </a:t>
            </a:r>
            <a:r>
              <a:rPr lang="ru-RU" sz="1800" dirty="0" smtClean="0">
                <a:latin typeface="Times New Roman" pitchFamily="18" charset="0"/>
                <a:cs typeface="Times New Roman" pitchFamily="18" charset="0"/>
              </a:rPr>
              <a:t>детьми </a:t>
            </a:r>
            <a:r>
              <a:rPr lang="ru-RU" sz="1800" dirty="0">
                <a:latin typeface="Times New Roman" pitchFamily="18" charset="0"/>
                <a:cs typeface="Times New Roman" pitchFamily="18" charset="0"/>
              </a:rPr>
              <a:t>посредством совместного </a:t>
            </a:r>
            <a:r>
              <a:rPr lang="ru-RU" sz="1800" dirty="0" smtClean="0">
                <a:latin typeface="Times New Roman" pitchFamily="18" charset="0"/>
                <a:cs typeface="Times New Roman" pitchFamily="18" charset="0"/>
              </a:rPr>
              <a:t>поиска </a:t>
            </a:r>
          </a:p>
          <a:p>
            <a:pPr marL="0" indent="0">
              <a:buNone/>
            </a:pPr>
            <a:endParaRPr lang="ru-RU" sz="1800" dirty="0">
              <a:latin typeface="Times New Roman" pitchFamily="18" charset="0"/>
              <a:cs typeface="Times New Roman" pitchFamily="18" charset="0"/>
            </a:endParaRPr>
          </a:p>
          <a:p>
            <a:pPr marL="0" indent="0">
              <a:buNone/>
            </a:pPr>
            <a:r>
              <a:rPr lang="ru-RU" sz="1800" dirty="0">
                <a:latin typeface="Times New Roman" pitchFamily="18" charset="0"/>
                <a:cs typeface="Times New Roman" pitchFamily="18" charset="0"/>
              </a:rPr>
              <a:t>и</a:t>
            </a:r>
            <a:r>
              <a:rPr lang="ru-RU" sz="1800" dirty="0" smtClean="0">
                <a:latin typeface="Times New Roman" pitchFamily="18" charset="0"/>
                <a:cs typeface="Times New Roman" pitchFamily="18" charset="0"/>
              </a:rPr>
              <a:t>нформации и созданию альбомов.</a:t>
            </a:r>
            <a:endParaRPr lang="ru-RU" sz="1800" dirty="0">
              <a:latin typeface="Times New Roman" pitchFamily="18" charset="0"/>
              <a:cs typeface="Times New Roman" pitchFamily="18" charset="0"/>
            </a:endParaRPr>
          </a:p>
        </p:txBody>
      </p:sp>
    </p:spTree>
    <p:extLst>
      <p:ext uri="{BB962C8B-B14F-4D97-AF65-F5344CB8AC3E}">
        <p14:creationId xmlns:p14="http://schemas.microsoft.com/office/powerpoint/2010/main" val="30004987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16632"/>
            <a:ext cx="7859216" cy="792088"/>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Киев</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Мемориал «Битва за Днепр»</a:t>
            </a:r>
            <a:endParaRPr lang="ru-RU" dirty="0"/>
          </a:p>
        </p:txBody>
      </p:sp>
      <p:pic>
        <p:nvPicPr>
          <p:cNvPr id="17410" name="Picture 2" descr="C:\Users\Ololosh\Downloads\200031_900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29916"/>
            <a:ext cx="8280920" cy="552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5781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142852"/>
            <a:ext cx="8229600" cy="796908"/>
          </a:xfrm>
        </p:spPr>
        <p:txBody>
          <a:bodyPr/>
          <a:lstStyle/>
          <a:p>
            <a:r>
              <a:rPr lang="ru-RU" b="1" dirty="0" smtClean="0">
                <a:solidFill>
                  <a:schemeClr val="accent2"/>
                </a:solidFill>
              </a:rPr>
              <a:t>Москва</a:t>
            </a:r>
            <a:endParaRPr lang="ru-RU" b="1" dirty="0">
              <a:solidFill>
                <a:schemeClr val="accent2"/>
              </a:solidFill>
            </a:endParaRPr>
          </a:p>
        </p:txBody>
      </p:sp>
      <p:sp>
        <p:nvSpPr>
          <p:cNvPr id="3" name="Содержимое 2"/>
          <p:cNvSpPr>
            <a:spLocks noGrp="1"/>
          </p:cNvSpPr>
          <p:nvPr>
            <p:ph idx="1"/>
          </p:nvPr>
        </p:nvSpPr>
        <p:spPr>
          <a:xfrm>
            <a:off x="500034" y="857232"/>
            <a:ext cx="8429684" cy="4525963"/>
          </a:xfrm>
        </p:spPr>
        <p:txBody>
          <a:bodyPr/>
          <a:lstStyle/>
          <a:p>
            <a:pPr algn="just"/>
            <a:r>
              <a:rPr lang="ru-RU" sz="1800" dirty="0" smtClean="0"/>
              <a:t>В агрессивных планах фашисткой Германии захват Москвы имел первостепенное значение, так как именно с ее падением связывалась полная победа немецких войск над СССР. Для захвата города была разработана спецоперация под кодовым названием «Тайфун», в соответствии с которой были предприняты два крупных наступления на столицу нашей Родины в октябре и ноябре 1941 г. В результате завязавшейся ожесточенной битвы, которая продолжалась более 200 дней, враг был отброшен к западу от Москвы на 80-250 км. Это событие укрепило дух всего советского народа и Красной Армии, разбило распространяемый гитлеровцами миф о непобедимости их армии. </a:t>
            </a:r>
            <a:endParaRPr lang="ru-RU" sz="1800" dirty="0"/>
          </a:p>
        </p:txBody>
      </p:sp>
      <p:pic>
        <p:nvPicPr>
          <p:cNvPr id="51202" name="Picture 2" descr="C:\Users\Ololosh\Downloads\5002c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3470141"/>
            <a:ext cx="2704922" cy="28878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0"/>
            <a:ext cx="7931224" cy="1052736"/>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Москва</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Монумент неизвестному солдату</a:t>
            </a:r>
            <a:endParaRPr lang="ru-RU" dirty="0"/>
          </a:p>
        </p:txBody>
      </p:sp>
      <p:pic>
        <p:nvPicPr>
          <p:cNvPr id="9218" name="Picture 2" descr="C:\Users\Ololosh\Downloads\225781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42746"/>
            <a:ext cx="7200800"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7290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16632"/>
            <a:ext cx="7643192" cy="936104"/>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Москва</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Монумент Победы в ВОВ</a:t>
            </a:r>
            <a:endParaRPr lang="ru-RU" dirty="0"/>
          </a:p>
        </p:txBody>
      </p:sp>
      <p:pic>
        <p:nvPicPr>
          <p:cNvPr id="37890" name="Picture 2" descr="C:\Users\Ololosh\Downloads\17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1196752"/>
            <a:ext cx="8073665" cy="5374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9285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7787208" cy="1008112"/>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Москва</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Поклонная гора, памятник Георгию </a:t>
            </a:r>
            <a:r>
              <a:rPr lang="ru-RU" sz="2800" b="1" dirty="0" err="1"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победоносцу</a:t>
            </a:r>
            <a:endParaRPr lang="ru-RU" dirty="0"/>
          </a:p>
        </p:txBody>
      </p:sp>
      <p:pic>
        <p:nvPicPr>
          <p:cNvPr id="10242" name="Picture 2" descr="C:\Users\Ololosh\Downloads\IMG-20231113-WA0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40768"/>
            <a:ext cx="3456384" cy="516483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Ololosh\Downloads\IMG-20231113-WA0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340768"/>
            <a:ext cx="3873624" cy="5164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9943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16632"/>
            <a:ext cx="7931224" cy="1008112"/>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Москва</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маршалу Жукову</a:t>
            </a:r>
            <a:endParaRPr lang="ru-RU" dirty="0"/>
          </a:p>
        </p:txBody>
      </p:sp>
      <p:pic>
        <p:nvPicPr>
          <p:cNvPr id="11266" name="Picture 2" descr="C:\Users\Ololosh\Downloads\city-sightseeing-moscow-hop-on-hop-off-city-tour-351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6792"/>
            <a:ext cx="8075236" cy="4915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0105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1507"/>
            <a:ext cx="7715200" cy="992235"/>
          </a:xfrm>
        </p:spPr>
        <p:txBody>
          <a:bodyPr/>
          <a:lstStyle/>
          <a:p>
            <a:r>
              <a:rPr lang="ru-RU" sz="2800" b="1" dirty="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Москва</a:t>
            </a:r>
            <a:endParaRPr lang="ru-RU" dirty="0"/>
          </a:p>
        </p:txBody>
      </p:sp>
      <p:pic>
        <p:nvPicPr>
          <p:cNvPr id="12291" name="Picture 3" descr="C:\Users\Ololosh\Downloads\IMG_20231114_2207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9" y="764704"/>
            <a:ext cx="4389154" cy="588878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Ololosh\Downloads\IMG_20231114_2207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400" y="764704"/>
            <a:ext cx="3871600"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5947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16632"/>
            <a:ext cx="7715200" cy="792088"/>
          </a:xfrm>
        </p:spPr>
        <p:txBody>
          <a:bodyPr/>
          <a:lstStyle/>
          <a:p>
            <a:r>
              <a:rPr lang="ru-RU" sz="2800" b="1" dirty="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Москва</a:t>
            </a:r>
            <a:endParaRPr lang="ru-RU" dirty="0"/>
          </a:p>
        </p:txBody>
      </p:sp>
      <p:pic>
        <p:nvPicPr>
          <p:cNvPr id="13315" name="Picture 3" descr="C:\Users\Ololosh\Downloads\IMG_20231114_2206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3785659" cy="554461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Ololosh\Downloads\IMG-20231110-WA00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6731" y="1700808"/>
            <a:ext cx="4567269" cy="342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4989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0"/>
            <a:ext cx="7787208" cy="980728"/>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Москва</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Рисунки детей</a:t>
            </a:r>
            <a:endParaRPr lang="ru-RU" dirty="0"/>
          </a:p>
        </p:txBody>
      </p:sp>
      <p:pic>
        <p:nvPicPr>
          <p:cNvPr id="14338" name="Picture 2" descr="C:\Users\Ololosh\Downloads\IMG_20231118_231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492896"/>
            <a:ext cx="4451255" cy="3967083"/>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Ololosh\Downloads\IMG_20200430_1245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054" y="1376675"/>
            <a:ext cx="4392488" cy="3099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8857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42852"/>
            <a:ext cx="8401080" cy="654032"/>
          </a:xfrm>
        </p:spPr>
        <p:txBody>
          <a:bodyPr/>
          <a:lstStyle/>
          <a:p>
            <a:r>
              <a:rPr lang="ru-RU" b="1" dirty="0" smtClean="0">
                <a:solidFill>
                  <a:schemeClr val="accent2"/>
                </a:solidFill>
              </a:rPr>
              <a:t>Крепость-Герой Брест</a:t>
            </a:r>
            <a:endParaRPr lang="ru-RU" b="1" dirty="0">
              <a:solidFill>
                <a:schemeClr val="accent2"/>
              </a:solidFill>
            </a:endParaRPr>
          </a:p>
        </p:txBody>
      </p:sp>
      <p:sp>
        <p:nvSpPr>
          <p:cNvPr id="3" name="Содержимое 2"/>
          <p:cNvSpPr>
            <a:spLocks noGrp="1"/>
          </p:cNvSpPr>
          <p:nvPr>
            <p:ph idx="1"/>
          </p:nvPr>
        </p:nvSpPr>
        <p:spPr>
          <a:xfrm>
            <a:off x="428596" y="785794"/>
            <a:ext cx="8443914" cy="4525963"/>
          </a:xfrm>
        </p:spPr>
        <p:txBody>
          <a:bodyPr/>
          <a:lstStyle/>
          <a:p>
            <a:pPr algn="just"/>
            <a:r>
              <a:rPr lang="ru-RU" sz="1800" dirty="0" smtClean="0"/>
              <a:t>Ранним утром 22 июня 1941 г. вражеской бомбардировке подверглась Брестская крепость, в которой на тот момент находились примерно 7 тысяч советских воинов и члены семей их командиров. Немецкое командование рассчитывало захватить крепость в течение нескольких часов, но 45-я дивизия вермахта застряла в Бресте на неделю и со значительными потерями еще целый месяц подавляла отдельные очаги сопротивления героев-защитников Бреста. Около 5-6 тысяч советских воинов попали в плен. Но и потери вермахта от того отпора героев – защитников Бреста оказались значительны – 1121 человек убитыми и ранеными, что составляет 5% от всех потерь гитлеровской армии в первую неделю войны. </a:t>
            </a:r>
            <a:endParaRPr lang="ru-RU" sz="1800" dirty="0"/>
          </a:p>
        </p:txBody>
      </p:sp>
      <p:pic>
        <p:nvPicPr>
          <p:cNvPr id="8194" name="Picture 2" descr="C:\Users\1\Desktop\brest-4.jpg"/>
          <p:cNvPicPr>
            <a:picLocks noChangeAspect="1" noChangeArrowheads="1"/>
          </p:cNvPicPr>
          <p:nvPr/>
        </p:nvPicPr>
        <p:blipFill>
          <a:blip r:embed="rId2" cstate="screen"/>
          <a:srcRect/>
          <a:stretch>
            <a:fillRect/>
          </a:stretch>
        </p:blipFill>
        <p:spPr bwMode="auto">
          <a:xfrm>
            <a:off x="5286380" y="3500438"/>
            <a:ext cx="3429024" cy="2357454"/>
          </a:xfrm>
          <a:prstGeom prst="rect">
            <a:avLst/>
          </a:prstGeom>
          <a:noFill/>
        </p:spPr>
      </p:pic>
      <p:sp>
        <p:nvSpPr>
          <p:cNvPr id="5" name="Управляющая кнопка: возврат 4">
            <a:hlinkClick r:id="rId3" action="ppaction://hlinksldjump" highlightClick="1"/>
          </p:cNvPr>
          <p:cNvSpPr/>
          <p:nvPr/>
        </p:nvSpPr>
        <p:spPr>
          <a:xfrm>
            <a:off x="8643966" y="6315650"/>
            <a:ext cx="500034" cy="542350"/>
          </a:xfrm>
          <a:prstGeom prst="actionButtonRetur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5736" y="274638"/>
            <a:ext cx="6491064" cy="1143000"/>
          </a:xfrm>
        </p:spPr>
        <p:txBody>
          <a:bodyPr/>
          <a:lstStyle/>
          <a:p>
            <a:r>
              <a:rPr lang="ru-RU" sz="2400" b="1" dirty="0" smtClean="0">
                <a:solidFill>
                  <a:schemeClr val="accent2">
                    <a:lumMod val="75000"/>
                  </a:schemeClr>
                </a:solidFill>
                <a:latin typeface="Times New Roman" pitchFamily="18" charset="0"/>
                <a:cs typeface="Times New Roman" pitchFamily="18" charset="0"/>
              </a:rPr>
              <a:t>УЧАСТНИКИ ПРОЕКТА</a:t>
            </a:r>
            <a:endParaRPr lang="ru-RU" sz="2400" b="1" dirty="0">
              <a:solidFill>
                <a:schemeClr val="accent2">
                  <a:lumMod val="75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827584" y="1124744"/>
            <a:ext cx="7859216" cy="5001419"/>
          </a:xfrm>
        </p:spPr>
        <p:txBody>
          <a:bodyPr/>
          <a:lstStyle/>
          <a:p>
            <a:pPr marL="0" indent="0" algn="ctr">
              <a:buNone/>
            </a:pPr>
            <a:r>
              <a:rPr lang="ru-RU" sz="1800" dirty="0" smtClean="0">
                <a:latin typeface="Times New Roman" pitchFamily="18" charset="0"/>
                <a:cs typeface="Times New Roman" pitchFamily="18" charset="0"/>
              </a:rPr>
              <a:t>	Дети подготовительной группы, родители воспитанников, воспитатели группы.</a:t>
            </a:r>
          </a:p>
          <a:p>
            <a:pPr marL="0" indent="0" algn="ctr">
              <a:buNone/>
            </a:pPr>
            <a:endParaRPr lang="ru-RU" sz="1800" dirty="0" smtClean="0">
              <a:latin typeface="Times New Roman" pitchFamily="18" charset="0"/>
              <a:cs typeface="Times New Roman" pitchFamily="18" charset="0"/>
            </a:endParaRPr>
          </a:p>
          <a:p>
            <a:pPr marL="0" indent="0" algn="ctr">
              <a:buNone/>
            </a:pPr>
            <a:r>
              <a:rPr lang="ru-RU" sz="2400" b="1" dirty="0" smtClean="0">
                <a:solidFill>
                  <a:schemeClr val="accent2">
                    <a:lumMod val="75000"/>
                  </a:schemeClr>
                </a:solidFill>
                <a:latin typeface="Times New Roman" pitchFamily="18" charset="0"/>
                <a:cs typeface="Times New Roman" pitchFamily="18" charset="0"/>
              </a:rPr>
              <a:t>            ТИП ПРОЕКТА</a:t>
            </a:r>
            <a:endParaRPr lang="ru-RU" sz="2400" b="1" dirty="0">
              <a:solidFill>
                <a:schemeClr val="accent2">
                  <a:lumMod val="75000"/>
                </a:schemeClr>
              </a:solidFill>
              <a:latin typeface="Times New Roman" pitchFamily="18" charset="0"/>
              <a:cs typeface="Times New Roman" pitchFamily="18" charset="0"/>
            </a:endParaRPr>
          </a:p>
          <a:p>
            <a:pPr marL="0" indent="0" algn="ctr">
              <a:buNone/>
            </a:pPr>
            <a:r>
              <a:rPr lang="ru-RU" sz="1800" dirty="0" smtClean="0">
                <a:solidFill>
                  <a:schemeClr val="accent2">
                    <a:lumMod val="75000"/>
                  </a:schemeClr>
                </a:solidFill>
                <a:latin typeface="Times New Roman" pitchFamily="18" charset="0"/>
                <a:cs typeface="Times New Roman" pitchFamily="18" charset="0"/>
              </a:rPr>
              <a:t>	</a:t>
            </a:r>
            <a:r>
              <a:rPr lang="ru-RU" sz="1800" dirty="0" smtClean="0">
                <a:latin typeface="Times New Roman" pitchFamily="18" charset="0"/>
                <a:cs typeface="Times New Roman" pitchFamily="18" charset="0"/>
              </a:rPr>
              <a:t>Коллективный, информационно-творческий.</a:t>
            </a:r>
          </a:p>
          <a:p>
            <a:pPr marL="0" indent="0" algn="ctr">
              <a:buNone/>
            </a:pPr>
            <a:endParaRPr lang="ru-RU" sz="1800" dirty="0">
              <a:latin typeface="Times New Roman" pitchFamily="18" charset="0"/>
              <a:cs typeface="Times New Roman" pitchFamily="18" charset="0"/>
            </a:endParaRPr>
          </a:p>
          <a:p>
            <a:pPr marL="0" indent="0" algn="ctr">
              <a:buNone/>
            </a:pPr>
            <a:r>
              <a:rPr lang="ru-RU" sz="2400" b="1" dirty="0" smtClean="0">
                <a:solidFill>
                  <a:schemeClr val="accent2">
                    <a:lumMod val="75000"/>
                  </a:schemeClr>
                </a:solidFill>
                <a:latin typeface="Times New Roman" pitchFamily="18" charset="0"/>
                <a:cs typeface="Times New Roman" pitchFamily="18" charset="0"/>
              </a:rPr>
              <a:t>        ДЛИТЕЛЬНОСТЬ РАБОТЫ</a:t>
            </a:r>
          </a:p>
          <a:p>
            <a:pPr marL="0" indent="0" algn="ctr">
              <a:buNone/>
            </a:pPr>
            <a:r>
              <a:rPr lang="ru-RU" sz="2400" b="1" dirty="0" smtClean="0">
                <a:solidFill>
                  <a:schemeClr val="accent2">
                    <a:lumMod val="75000"/>
                  </a:schemeClr>
                </a:solidFill>
                <a:latin typeface="Times New Roman" pitchFamily="18" charset="0"/>
                <a:cs typeface="Times New Roman" pitchFamily="18" charset="0"/>
              </a:rPr>
              <a:t>           НАД ПРОЕКТОМ</a:t>
            </a:r>
          </a:p>
          <a:p>
            <a:pPr marL="0" indent="0" algn="ctr">
              <a:buNone/>
            </a:pPr>
            <a:r>
              <a:rPr lang="ru-RU" sz="1800" dirty="0" smtClean="0">
                <a:latin typeface="Times New Roman" pitchFamily="18" charset="0"/>
                <a:cs typeface="Times New Roman" pitchFamily="18" charset="0"/>
              </a:rPr>
              <a:t>       8 месяцев</a:t>
            </a:r>
            <a:endParaRPr lang="ru-RU" sz="1800" dirty="0">
              <a:latin typeface="Times New Roman" pitchFamily="18" charset="0"/>
              <a:cs typeface="Times New Roman" pitchFamily="18" charset="0"/>
            </a:endParaRPr>
          </a:p>
        </p:txBody>
      </p:sp>
    </p:spTree>
    <p:extLst>
      <p:ext uri="{BB962C8B-B14F-4D97-AF65-F5344CB8AC3E}">
        <p14:creationId xmlns:p14="http://schemas.microsoft.com/office/powerpoint/2010/main" val="37287867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16632"/>
            <a:ext cx="7859216" cy="1008112"/>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Брест</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Мемориальный комплекс Брестская крепость</a:t>
            </a:r>
            <a:endParaRPr lang="ru-RU" dirty="0"/>
          </a:p>
        </p:txBody>
      </p:sp>
      <p:pic>
        <p:nvPicPr>
          <p:cNvPr id="8194" name="Picture 2" descr="C:\Users\Ololosh\Downloads\IMG_20231118_2302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3291740"/>
            <a:ext cx="4752528" cy="321945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Ololosh\Downloads\1667561619_54-sportishka-com-p-brest-dostoprimechatelnosti-oboi-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412776"/>
            <a:ext cx="3994494"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40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116632"/>
            <a:ext cx="7571184" cy="864096"/>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Брестская крепость</a:t>
            </a:r>
            <a:endParaRPr lang="ru-RU" dirty="0"/>
          </a:p>
        </p:txBody>
      </p:sp>
      <p:pic>
        <p:nvPicPr>
          <p:cNvPr id="9218" name="Picture 2" descr="C:\Users\Ololosh\Downloads\5098144_x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844723"/>
            <a:ext cx="8280920" cy="5755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663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0"/>
            <a:ext cx="7787208" cy="1124744"/>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Брест</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Мемориал жажда</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в Брестской крепости</a:t>
            </a:r>
            <a:endParaRPr lang="ru-RU" dirty="0"/>
          </a:p>
        </p:txBody>
      </p:sp>
      <p:pic>
        <p:nvPicPr>
          <p:cNvPr id="10242" name="Picture 2" descr="C:\Users\Ololosh\Downloads\2baddf7aa1fae470aed72199d99390f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700808"/>
            <a:ext cx="8549724" cy="480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6217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7787208" cy="864096"/>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Брест</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воинам пограничникам</a:t>
            </a:r>
            <a:endParaRPr lang="ru-RU" dirty="0"/>
          </a:p>
        </p:txBody>
      </p:sp>
      <p:pic>
        <p:nvPicPr>
          <p:cNvPr id="11266" name="Picture 2" descr="C:\Users\Ololosh\Downloads\227853-467e2f791675fcde0adcb57420a0a9b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279" y="1044312"/>
            <a:ext cx="8460209" cy="564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3883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42852"/>
            <a:ext cx="8472518" cy="868346"/>
          </a:xfrm>
        </p:spPr>
        <p:txBody>
          <a:bodyPr/>
          <a:lstStyle/>
          <a:p>
            <a:r>
              <a:rPr lang="ru-RU" b="1" dirty="0" smtClean="0">
                <a:solidFill>
                  <a:schemeClr val="accent2"/>
                </a:solidFill>
              </a:rPr>
              <a:t>Новороссийск</a:t>
            </a:r>
            <a:endParaRPr lang="ru-RU" b="1" dirty="0">
              <a:solidFill>
                <a:schemeClr val="accent2"/>
              </a:solidFill>
            </a:endParaRPr>
          </a:p>
        </p:txBody>
      </p:sp>
      <p:sp>
        <p:nvSpPr>
          <p:cNvPr id="3" name="Содержимое 2"/>
          <p:cNvSpPr>
            <a:spLocks noGrp="1"/>
          </p:cNvSpPr>
          <p:nvPr>
            <p:ph idx="1"/>
          </p:nvPr>
        </p:nvSpPr>
        <p:spPr>
          <a:xfrm>
            <a:off x="500034" y="928670"/>
            <a:ext cx="8429684" cy="4525963"/>
          </a:xfrm>
        </p:spPr>
        <p:txBody>
          <a:bodyPr/>
          <a:lstStyle/>
          <a:p>
            <a:pPr algn="just"/>
            <a:r>
              <a:rPr lang="ru-RU" sz="1800" dirty="0" smtClean="0"/>
              <a:t>Для защиты города Новороссийска 17 августа 1942 года был создан Новороссийский оборонительный район, в который входили 47-ая армия, моряки Азовской военной флотилии и Черноморского флота. 7 сентября 1942 г. врагу удалось войти в город и захватить в нем несколько административных объектов. Но уже через четыре дня гитлеровцы были остановлены в юго-восточной части города и перешли к оборонительной позиции. Победоносную запись в историю битвы за освобождение Новороссийска внесла высадка в ночь на 4 февраля 1943 г. морского десанта. Сражение за Новороссийск длилось 225 дней и закончилась полным освобождением города-героя 16 сентября 1943 г. </a:t>
            </a:r>
            <a:endParaRPr lang="ru-RU" sz="1800" dirty="0"/>
          </a:p>
        </p:txBody>
      </p:sp>
      <p:sp>
        <p:nvSpPr>
          <p:cNvPr id="5" name="Управляющая кнопка: возврат 4">
            <a:hlinkClick r:id="rId2" action="ppaction://hlinksldjump" highlightClick="1"/>
          </p:cNvPr>
          <p:cNvSpPr/>
          <p:nvPr/>
        </p:nvSpPr>
        <p:spPr>
          <a:xfrm>
            <a:off x="8643934" y="6315650"/>
            <a:ext cx="500066" cy="542350"/>
          </a:xfrm>
          <a:prstGeom prst="actionButtonRetur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pic>
        <p:nvPicPr>
          <p:cNvPr id="18434" name="Picture 2" descr="C:\Users\Ololosh\Downloads\1013921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539064"/>
            <a:ext cx="4127309" cy="24075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0"/>
            <a:ext cx="7715200" cy="980728"/>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Новороссийск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Монумент МАЛАЯ ЗЕМЛЯ</a:t>
            </a:r>
            <a:endParaRPr lang="ru-RU" dirty="0"/>
          </a:p>
        </p:txBody>
      </p:sp>
      <p:pic>
        <p:nvPicPr>
          <p:cNvPr id="19458" name="Picture 2" descr="C:\Users\Ololosh\Downloads\2ccbab3a73f919a04855a0ea89e06ca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03674"/>
            <a:ext cx="8064896" cy="5395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3937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16632"/>
            <a:ext cx="8013576" cy="792088"/>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Новороссийск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«Матрос с гранатой»</a:t>
            </a:r>
            <a:endParaRPr lang="ru-RU" dirty="0"/>
          </a:p>
        </p:txBody>
      </p:sp>
      <p:pic>
        <p:nvPicPr>
          <p:cNvPr id="20482" name="Picture 2" descr="C:\Users\Ololosh\Downloads\hpfnpwjsimelym1afk0g2wv_bopn87fil-dnfsvkedak6iecf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48716"/>
            <a:ext cx="8280920" cy="551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1315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188640"/>
            <a:ext cx="7416824" cy="936104"/>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Новороссийск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воинам-защитникам Новороссийска</a:t>
            </a:r>
            <a:endParaRPr lang="ru-RU" dirty="0"/>
          </a:p>
        </p:txBody>
      </p:sp>
      <p:pic>
        <p:nvPicPr>
          <p:cNvPr id="21507" name="Picture 3" descr="C:\Users\Ololosh\Downloads\MG_36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40768"/>
            <a:ext cx="7736646" cy="5240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2249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16632"/>
            <a:ext cx="7643192" cy="1296144"/>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Новороссийск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солдатам</a:t>
            </a:r>
            <a:endParaRPr lang="ru-RU" dirty="0"/>
          </a:p>
        </p:txBody>
      </p:sp>
      <p:pic>
        <p:nvPicPr>
          <p:cNvPr id="22530" name="Picture 2" descr="C:\Users\Ololosh\Downloads\post_83_w-_xtvbgi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640" y="1916832"/>
            <a:ext cx="8235632" cy="463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4407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16632"/>
            <a:ext cx="7859216" cy="936104"/>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Новороссийск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непокоренным</a:t>
            </a:r>
            <a:endParaRPr lang="ru-RU" dirty="0"/>
          </a:p>
        </p:txBody>
      </p:sp>
      <p:pic>
        <p:nvPicPr>
          <p:cNvPr id="23554" name="Picture 2" descr="C:\Users\Ololosh\Downloads\a389f04514d3c2ba6db868402499b2f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01514"/>
            <a:ext cx="8280920" cy="5094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991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0"/>
            <a:ext cx="7787208" cy="908720"/>
          </a:xfrm>
        </p:spPr>
        <p:txBody>
          <a:bodyPr/>
          <a:lstStyle/>
          <a:p>
            <a:r>
              <a:rPr lang="ru-RU" sz="2400" b="1" dirty="0" smtClean="0">
                <a:solidFill>
                  <a:schemeClr val="accent2">
                    <a:lumMod val="75000"/>
                  </a:schemeClr>
                </a:solidFill>
                <a:latin typeface="Times New Roman" pitchFamily="18" charset="0"/>
                <a:cs typeface="Times New Roman" pitchFamily="18" charset="0"/>
              </a:rPr>
              <a:t>КОНКРЕТНЫЕ ОЖИДАЕМЫЕ РЕЗУЛЬТАТЫ</a:t>
            </a:r>
            <a:endParaRPr lang="ru-RU" sz="2400" b="1" dirty="0">
              <a:solidFill>
                <a:schemeClr val="accent2">
                  <a:lumMod val="75000"/>
                </a:schemeClr>
              </a:solidFill>
              <a:latin typeface="Times New Roman" pitchFamily="18" charset="0"/>
              <a:cs typeface="Times New Roman" pitchFamily="18" charset="0"/>
            </a:endParaRPr>
          </a:p>
        </p:txBody>
      </p:sp>
      <p:sp>
        <p:nvSpPr>
          <p:cNvPr id="3" name="Объект 2"/>
          <p:cNvSpPr>
            <a:spLocks noGrp="1"/>
          </p:cNvSpPr>
          <p:nvPr>
            <p:ph sz="half" idx="1"/>
          </p:nvPr>
        </p:nvSpPr>
        <p:spPr>
          <a:xfrm>
            <a:off x="827584" y="836713"/>
            <a:ext cx="3668216" cy="2448272"/>
          </a:xfrm>
        </p:spPr>
        <p:txBody>
          <a:bodyPr/>
          <a:lstStyle/>
          <a:p>
            <a:pPr marL="0" indent="0" algn="ctr">
              <a:buNone/>
            </a:pPr>
            <a:r>
              <a:rPr lang="ru-RU" sz="1800" b="1" dirty="0" smtClean="0">
                <a:latin typeface="Times New Roman" pitchFamily="18" charset="0"/>
                <a:cs typeface="Times New Roman" pitchFamily="18" charset="0"/>
              </a:rPr>
              <a:t>ДЕТИ:</a:t>
            </a:r>
          </a:p>
          <a:p>
            <a:pPr marL="0" indent="0">
              <a:buNone/>
            </a:pPr>
            <a:r>
              <a:rPr lang="ru-RU" sz="1800" dirty="0" smtClean="0">
                <a:latin typeface="Times New Roman" pitchFamily="18" charset="0"/>
                <a:cs typeface="Times New Roman" pitchFamily="18" charset="0"/>
              </a:rPr>
              <a:t>-Расширились </a:t>
            </a:r>
            <a:r>
              <a:rPr lang="ru-RU" sz="1800" dirty="0">
                <a:latin typeface="Times New Roman" pitchFamily="18" charset="0"/>
                <a:cs typeface="Times New Roman" pitchFamily="18" charset="0"/>
              </a:rPr>
              <a:t>представления детей о </a:t>
            </a:r>
            <a:r>
              <a:rPr lang="ru-RU" sz="1800" dirty="0" smtClean="0">
                <a:latin typeface="Times New Roman" pitchFamily="18" charset="0"/>
                <a:cs typeface="Times New Roman" pitchFamily="18" charset="0"/>
              </a:rPr>
              <a:t>подвигах народа</a:t>
            </a:r>
            <a:r>
              <a:rPr lang="ru-RU" sz="1800" dirty="0">
                <a:latin typeface="Times New Roman" pitchFamily="18" charset="0"/>
                <a:cs typeface="Times New Roman" pitchFamily="18" charset="0"/>
              </a:rPr>
              <a:t>, об истории родного </a:t>
            </a:r>
            <a:r>
              <a:rPr lang="ru-RU" sz="1800" dirty="0" smtClean="0">
                <a:latin typeface="Times New Roman" pitchFamily="18" charset="0"/>
                <a:cs typeface="Times New Roman" pitchFamily="18" charset="0"/>
              </a:rPr>
              <a:t>Отечества </a:t>
            </a:r>
            <a:r>
              <a:rPr lang="ru-RU" sz="1800" dirty="0">
                <a:latin typeface="Times New Roman" pitchFamily="18" charset="0"/>
                <a:cs typeface="Times New Roman" pitchFamily="18" charset="0"/>
              </a:rPr>
              <a:t>в годы</a:t>
            </a:r>
          </a:p>
          <a:p>
            <a:pPr marL="0" indent="0">
              <a:buNone/>
            </a:pPr>
            <a:r>
              <a:rPr lang="ru-RU" sz="1800" dirty="0">
                <a:latin typeface="Times New Roman" pitchFamily="18" charset="0"/>
                <a:cs typeface="Times New Roman" pitchFamily="18" charset="0"/>
              </a:rPr>
              <a:t>Великой Отечественной войны. </a:t>
            </a:r>
            <a:r>
              <a:rPr lang="ru-RU" sz="1800" dirty="0" smtClean="0">
                <a:latin typeface="Times New Roman" pitchFamily="18" charset="0"/>
                <a:cs typeface="Times New Roman" pitchFamily="18" charset="0"/>
              </a:rPr>
              <a:t>Сформировано представление </a:t>
            </a:r>
            <a:r>
              <a:rPr lang="ru-RU" sz="1800" dirty="0">
                <a:latin typeface="Times New Roman" pitchFamily="18" charset="0"/>
                <a:cs typeface="Times New Roman" pitchFamily="18" charset="0"/>
              </a:rPr>
              <a:t>о Российской армии – </a:t>
            </a:r>
            <a:r>
              <a:rPr lang="ru-RU" sz="1800" dirty="0" smtClean="0">
                <a:latin typeface="Times New Roman" pitchFamily="18" charset="0"/>
                <a:cs typeface="Times New Roman" pitchFamily="18" charset="0"/>
              </a:rPr>
              <a:t>надежной защитнице </a:t>
            </a:r>
            <a:r>
              <a:rPr lang="ru-RU" sz="1800" dirty="0">
                <a:latin typeface="Times New Roman" pitchFamily="18" charset="0"/>
                <a:cs typeface="Times New Roman" pitchFamily="18" charset="0"/>
              </a:rPr>
              <a:t>нашего государства.</a:t>
            </a:r>
          </a:p>
          <a:p>
            <a:pPr marL="0" indent="0">
              <a:buNone/>
            </a:pPr>
            <a:endParaRPr lang="ru-RU" sz="1800" dirty="0">
              <a:latin typeface="Times New Roman" pitchFamily="18" charset="0"/>
              <a:cs typeface="Times New Roman" pitchFamily="18" charset="0"/>
            </a:endParaRPr>
          </a:p>
        </p:txBody>
      </p:sp>
      <p:sp>
        <p:nvSpPr>
          <p:cNvPr id="4" name="Объект 3"/>
          <p:cNvSpPr>
            <a:spLocks noGrp="1"/>
          </p:cNvSpPr>
          <p:nvPr>
            <p:ph sz="half" idx="2"/>
          </p:nvPr>
        </p:nvSpPr>
        <p:spPr>
          <a:xfrm>
            <a:off x="4648200" y="2492896"/>
            <a:ext cx="4244280" cy="3633267"/>
          </a:xfrm>
        </p:spPr>
        <p:txBody>
          <a:bodyPr/>
          <a:lstStyle/>
          <a:p>
            <a:pPr marL="0" indent="0">
              <a:buNone/>
            </a:pPr>
            <a:r>
              <a:rPr lang="ru-RU" sz="1800" dirty="0" smtClean="0">
                <a:latin typeface="Times New Roman" pitchFamily="18" charset="0"/>
                <a:cs typeface="Times New Roman" pitchFamily="18" charset="0"/>
              </a:rPr>
              <a:t>-Знают </a:t>
            </a:r>
            <a:r>
              <a:rPr lang="ru-RU" sz="1800" dirty="0">
                <a:latin typeface="Times New Roman" pitchFamily="18" charset="0"/>
                <a:cs typeface="Times New Roman" pitchFamily="18" charset="0"/>
              </a:rPr>
              <a:t>и называют города </a:t>
            </a:r>
            <a:r>
              <a:rPr lang="ru-RU" sz="1800" dirty="0" smtClean="0">
                <a:latin typeface="Times New Roman" pitchFamily="18" charset="0"/>
                <a:cs typeface="Times New Roman" pitchFamily="18" charset="0"/>
              </a:rPr>
              <a:t>герои, памятники России, имеют </a:t>
            </a:r>
            <a:r>
              <a:rPr lang="ru-RU" sz="1800" dirty="0">
                <a:latin typeface="Times New Roman" pitchFamily="18" charset="0"/>
                <a:cs typeface="Times New Roman" pitchFamily="18" charset="0"/>
              </a:rPr>
              <a:t>представления о некоторых </a:t>
            </a:r>
            <a:r>
              <a:rPr lang="ru-RU" sz="1800" dirty="0" smtClean="0">
                <a:latin typeface="Times New Roman" pitchFamily="18" charset="0"/>
                <a:cs typeface="Times New Roman" pitchFamily="18" charset="0"/>
              </a:rPr>
              <a:t>событиях Великой </a:t>
            </a:r>
            <a:r>
              <a:rPr lang="ru-RU" sz="1800" dirty="0">
                <a:latin typeface="Times New Roman" pitchFamily="18" charset="0"/>
                <a:cs typeface="Times New Roman" pitchFamily="18" charset="0"/>
              </a:rPr>
              <a:t>Отечественной </a:t>
            </a:r>
            <a:r>
              <a:rPr lang="ru-RU" sz="1800" dirty="0" smtClean="0">
                <a:latin typeface="Times New Roman" pitchFamily="18" charset="0"/>
                <a:cs typeface="Times New Roman" pitchFamily="18" charset="0"/>
              </a:rPr>
              <a:t>войны. Применяют </a:t>
            </a:r>
            <a:r>
              <a:rPr lang="ru-RU" sz="1800" dirty="0">
                <a:latin typeface="Times New Roman" pitchFamily="18" charset="0"/>
                <a:cs typeface="Times New Roman" pitchFamily="18" charset="0"/>
              </a:rPr>
              <a:t>свои знания </a:t>
            </a:r>
            <a:r>
              <a:rPr lang="ru-RU" sz="1800" dirty="0" smtClean="0">
                <a:latin typeface="Times New Roman" pitchFamily="18" charset="0"/>
                <a:cs typeface="Times New Roman" pitchFamily="18" charset="0"/>
              </a:rPr>
              <a:t>в  самостоятельной деятельности.</a:t>
            </a:r>
          </a:p>
          <a:p>
            <a:pPr marL="0" indent="0">
              <a:buNone/>
            </a:pPr>
            <a:endParaRPr lang="ru-RU" sz="1800" dirty="0">
              <a:latin typeface="Times New Roman" pitchFamily="18" charset="0"/>
              <a:cs typeface="Times New Roman" pitchFamily="18" charset="0"/>
            </a:endParaRPr>
          </a:p>
          <a:p>
            <a:pPr marL="0" indent="0">
              <a:buNone/>
            </a:pPr>
            <a:r>
              <a:rPr lang="ru-RU" sz="1800" dirty="0" smtClean="0">
                <a:latin typeface="Times New Roman" pitchFamily="18" charset="0"/>
                <a:cs typeface="Times New Roman" pitchFamily="18" charset="0"/>
              </a:rPr>
              <a:t>-Проявляют </a:t>
            </a:r>
            <a:r>
              <a:rPr lang="ru-RU" sz="1800" dirty="0">
                <a:latin typeface="Times New Roman" pitchFamily="18" charset="0"/>
                <a:cs typeface="Times New Roman" pitchFamily="18" charset="0"/>
              </a:rPr>
              <a:t>чувство уважения и гордости </a:t>
            </a:r>
            <a:r>
              <a:rPr lang="ru-RU" sz="1800" dirty="0" smtClean="0">
                <a:latin typeface="Times New Roman" pitchFamily="18" charset="0"/>
                <a:cs typeface="Times New Roman" pitchFamily="18" charset="0"/>
              </a:rPr>
              <a:t>к участникам </a:t>
            </a:r>
            <a:r>
              <a:rPr lang="ru-RU" sz="1800" dirty="0">
                <a:latin typeface="Times New Roman" pitchFamily="18" charset="0"/>
                <a:cs typeface="Times New Roman" pitchFamily="18" charset="0"/>
              </a:rPr>
              <a:t>событий </a:t>
            </a:r>
            <a:r>
              <a:rPr lang="ru-RU" sz="1800" dirty="0" smtClean="0">
                <a:latin typeface="Times New Roman" pitchFamily="18" charset="0"/>
                <a:cs typeface="Times New Roman" pitchFamily="18" charset="0"/>
              </a:rPr>
              <a:t>Великой Отечественной войны</a:t>
            </a:r>
            <a:r>
              <a:rPr lang="ru-RU" sz="1800" dirty="0">
                <a:latin typeface="Times New Roman" pitchFamily="18" charset="0"/>
                <a:cs typeface="Times New Roman" pitchFamily="18" charset="0"/>
              </a:rPr>
              <a:t>.</a:t>
            </a:r>
          </a:p>
        </p:txBody>
      </p:sp>
    </p:spTree>
    <p:extLst>
      <p:ext uri="{BB962C8B-B14F-4D97-AF65-F5344CB8AC3E}">
        <p14:creationId xmlns:p14="http://schemas.microsoft.com/office/powerpoint/2010/main" val="19490902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42852"/>
            <a:ext cx="8401080" cy="549844"/>
          </a:xfrm>
        </p:spPr>
        <p:txBody>
          <a:bodyPr/>
          <a:lstStyle/>
          <a:p>
            <a:r>
              <a:rPr lang="ru-RU" b="1" dirty="0" smtClean="0">
                <a:solidFill>
                  <a:schemeClr val="accent2"/>
                </a:solidFill>
              </a:rPr>
              <a:t>Керчь</a:t>
            </a:r>
            <a:endParaRPr lang="ru-RU" b="1" dirty="0">
              <a:solidFill>
                <a:schemeClr val="accent2"/>
              </a:solidFill>
            </a:endParaRPr>
          </a:p>
        </p:txBody>
      </p:sp>
      <p:sp>
        <p:nvSpPr>
          <p:cNvPr id="3" name="Содержимое 2"/>
          <p:cNvSpPr>
            <a:spLocks noGrp="1"/>
          </p:cNvSpPr>
          <p:nvPr>
            <p:ph idx="1"/>
          </p:nvPr>
        </p:nvSpPr>
        <p:spPr>
          <a:xfrm>
            <a:off x="611560" y="692696"/>
            <a:ext cx="8358246" cy="3430164"/>
          </a:xfrm>
        </p:spPr>
        <p:txBody>
          <a:bodyPr/>
          <a:lstStyle/>
          <a:p>
            <a:pPr algn="just"/>
            <a:r>
              <a:rPr lang="ru-RU" sz="1800" dirty="0" smtClean="0"/>
              <a:t>Керчь была одним из первых городов, попавших под удар немецко-фашистских войск в начале войны. За все время через нее четырежды проходила линия фронта и за годы войны город был дважды оккупирован немецко-фашистскими войсками. Легендарной страницей, вписанной в историю Великой Отечественной войны, стала упорная борьба и длительная оборона в </a:t>
            </a:r>
            <a:r>
              <a:rPr lang="ru-RU" sz="1800" dirty="0" err="1" smtClean="0"/>
              <a:t>Аджимушкайских</a:t>
            </a:r>
            <a:r>
              <a:rPr lang="ru-RU" sz="1800" dirty="0" smtClean="0"/>
              <a:t> каменоломнях. Советские воины показали всему миру образец взаимной выручки, верности воинскому долгу и боевого братства. 320 дней город был в руках врага. 1 ноября 1943 года 18 автоматчиков заняли небольшой курган. Все эти герои погибли на взятом плацдарме, но не пропустили врага. Продолжавшийся 40 дней непрерывный бой вошел в историю под названием «Огненная земля». Город был освобожден 11 апреля 1944 г</a:t>
            </a:r>
            <a:endParaRPr lang="ru-RU" sz="1800" dirty="0"/>
          </a:p>
        </p:txBody>
      </p:sp>
      <p:pic>
        <p:nvPicPr>
          <p:cNvPr id="10242" name="Picture 2" descr="C:\Users\1\Desktop\kerch-2.jpg"/>
          <p:cNvPicPr>
            <a:picLocks noChangeAspect="1" noChangeArrowheads="1"/>
          </p:cNvPicPr>
          <p:nvPr/>
        </p:nvPicPr>
        <p:blipFill>
          <a:blip r:embed="rId2" cstate="screen"/>
          <a:srcRect r="-1496"/>
          <a:stretch>
            <a:fillRect/>
          </a:stretch>
        </p:blipFill>
        <p:spPr bwMode="auto">
          <a:xfrm>
            <a:off x="5572132" y="4000504"/>
            <a:ext cx="3286148" cy="1927615"/>
          </a:xfrm>
          <a:prstGeom prst="rect">
            <a:avLst/>
          </a:prstGeom>
          <a:noFill/>
        </p:spPr>
      </p:pic>
      <p:sp>
        <p:nvSpPr>
          <p:cNvPr id="5" name="Управляющая кнопка: возврат 4">
            <a:hlinkClick r:id="rId3" action="ppaction://hlinksldjump" highlightClick="1"/>
          </p:cNvPr>
          <p:cNvSpPr/>
          <p:nvPr/>
        </p:nvSpPr>
        <p:spPr>
          <a:xfrm>
            <a:off x="8501058" y="6357958"/>
            <a:ext cx="642942" cy="500042"/>
          </a:xfrm>
          <a:prstGeom prst="actionButtonRetur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7787208" cy="864096"/>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Керчь</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Мемориал </a:t>
            </a:r>
            <a:r>
              <a:rPr lang="ru-RU" sz="2800" b="1" dirty="0" err="1"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Аджимушкайские</a:t>
            </a: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 каменоломни</a:t>
            </a:r>
            <a:endParaRPr lang="ru-RU" dirty="0"/>
          </a:p>
        </p:txBody>
      </p:sp>
      <p:pic>
        <p:nvPicPr>
          <p:cNvPr id="24578" name="Picture 2" descr="C:\Users\Ololosh\Downloads\neizvestnaya-vojna-podzemnyj-front-velikoj-otechestvennoj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62813"/>
            <a:ext cx="7632848" cy="552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3054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16632"/>
            <a:ext cx="7859216" cy="936104"/>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Керчь</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десантникам</a:t>
            </a:r>
            <a:endParaRPr lang="ru-RU" dirty="0"/>
          </a:p>
        </p:txBody>
      </p:sp>
      <p:pic>
        <p:nvPicPr>
          <p:cNvPr id="25602" name="Picture 2" descr="C:\Users\Ololosh\Downloads\big-575b1457ff936752f60d542b-58dbf1d9c086c-1cdnsep-1024x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77126"/>
            <a:ext cx="7416824" cy="5562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9787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16632"/>
            <a:ext cx="7715200" cy="936104"/>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Керчь</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Обелиск славы</a:t>
            </a:r>
            <a:endParaRPr lang="ru-RU" dirty="0"/>
          </a:p>
        </p:txBody>
      </p:sp>
      <p:pic>
        <p:nvPicPr>
          <p:cNvPr id="26626" name="Picture 2" descr="C:\Users\Ololosh\Downloads\5176d58a-c6aa-5227-bdad-8e581645ca3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75691"/>
            <a:ext cx="8280920" cy="5513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286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401080" cy="785794"/>
          </a:xfrm>
        </p:spPr>
        <p:txBody>
          <a:bodyPr/>
          <a:lstStyle/>
          <a:p>
            <a:r>
              <a:rPr lang="ru-RU" b="1" dirty="0" smtClean="0">
                <a:solidFill>
                  <a:schemeClr val="accent2"/>
                </a:solidFill>
              </a:rPr>
              <a:t>Минск</a:t>
            </a:r>
            <a:endParaRPr lang="ru-RU" b="1" dirty="0">
              <a:solidFill>
                <a:schemeClr val="accent2"/>
              </a:solidFill>
            </a:endParaRPr>
          </a:p>
        </p:txBody>
      </p:sp>
      <p:sp>
        <p:nvSpPr>
          <p:cNvPr id="3" name="Содержимое 2"/>
          <p:cNvSpPr>
            <a:spLocks noGrp="1"/>
          </p:cNvSpPr>
          <p:nvPr>
            <p:ph idx="1"/>
          </p:nvPr>
        </p:nvSpPr>
        <p:spPr>
          <a:xfrm>
            <a:off x="571472" y="714356"/>
            <a:ext cx="8286808" cy="4525963"/>
          </a:xfrm>
        </p:spPr>
        <p:txBody>
          <a:bodyPr/>
          <a:lstStyle/>
          <a:p>
            <a:pPr algn="just"/>
            <a:r>
              <a:rPr lang="ru-RU" sz="1800" dirty="0" smtClean="0"/>
              <a:t>Минск с первых дней Великой Отечественной войны оказался в самом центре сражений, так как находился на направлении главного удара гитлеровцев, на Москву. Передовые части войск врага подошли к городу 26 июня 1941 г. После упорных и тяжелых боев, 28 июня советские войска были вынуждены отступить и оставить город. Но мужественные минчане не покорились врагу, в городе начали создаваться подпольные группы и диверсионные отряды, в которых состояли даже антифашисты зарубежных стран. Минск был освобожден 3 июля 1944 г. В Минске одним из символом воинской доблести является величественный «Курган Славы» на месте так называемого «Минского котла», где произошло окружение более 100 тыс. немецких солдат.</a:t>
            </a:r>
            <a:endParaRPr lang="ru-RU" sz="1800" dirty="0"/>
          </a:p>
        </p:txBody>
      </p:sp>
      <p:pic>
        <p:nvPicPr>
          <p:cNvPr id="11266" name="Picture 2" descr="C:\Users\1\Desktop\minsk-5.jpg"/>
          <p:cNvPicPr>
            <a:picLocks noChangeAspect="1" noChangeArrowheads="1"/>
          </p:cNvPicPr>
          <p:nvPr/>
        </p:nvPicPr>
        <p:blipFill>
          <a:blip r:embed="rId2" cstate="screen"/>
          <a:srcRect/>
          <a:stretch>
            <a:fillRect/>
          </a:stretch>
        </p:blipFill>
        <p:spPr bwMode="auto">
          <a:xfrm>
            <a:off x="5072066" y="3571876"/>
            <a:ext cx="3643338" cy="2286016"/>
          </a:xfrm>
          <a:prstGeom prst="rect">
            <a:avLst/>
          </a:prstGeom>
          <a:noFill/>
        </p:spPr>
      </p:pic>
      <p:sp>
        <p:nvSpPr>
          <p:cNvPr id="5" name="Управляющая кнопка: возврат 4">
            <a:hlinkClick r:id="rId3" action="ppaction://hlinksldjump" highlightClick="1"/>
          </p:cNvPr>
          <p:cNvSpPr/>
          <p:nvPr/>
        </p:nvSpPr>
        <p:spPr>
          <a:xfrm>
            <a:off x="8572496" y="6357958"/>
            <a:ext cx="571504" cy="500042"/>
          </a:xfrm>
          <a:prstGeom prst="actionButtonRetur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7787208" cy="864096"/>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Минск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войне</a:t>
            </a:r>
            <a:endParaRPr lang="ru-RU" dirty="0"/>
          </a:p>
        </p:txBody>
      </p:sp>
      <p:pic>
        <p:nvPicPr>
          <p:cNvPr id="28674" name="Picture 2" descr="C:\Users\Ololosh\Downloads\image1341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45065"/>
            <a:ext cx="7488832" cy="561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2819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0"/>
            <a:ext cx="7715200" cy="980728"/>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Минск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Курган славы</a:t>
            </a:r>
            <a:endParaRPr lang="ru-RU" dirty="0"/>
          </a:p>
        </p:txBody>
      </p:sp>
      <p:pic>
        <p:nvPicPr>
          <p:cNvPr id="29698" name="Picture 2" descr="C:\Users\Ololosh\Downloads\h-176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9" y="1179288"/>
            <a:ext cx="7056784" cy="5419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1223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7787208" cy="792088"/>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Минск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Мемориал «Операция Багратион»</a:t>
            </a:r>
            <a:endParaRPr lang="ru-RU" dirty="0"/>
          </a:p>
        </p:txBody>
      </p:sp>
      <p:pic>
        <p:nvPicPr>
          <p:cNvPr id="30722" name="Picture 2" descr="C:\Users\Ololosh\Download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1124745"/>
            <a:ext cx="8141131" cy="5420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4789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16632"/>
            <a:ext cx="7715200" cy="936104"/>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Минск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партизанам</a:t>
            </a:r>
            <a:endParaRPr lang="ru-RU" dirty="0"/>
          </a:p>
        </p:txBody>
      </p:sp>
      <p:pic>
        <p:nvPicPr>
          <p:cNvPr id="31746" name="Picture 2" descr="C:\Users\Ololosh\Downloads\201011071328360.Minsk_Partisanskay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6752"/>
            <a:ext cx="7211144" cy="540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2043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88640"/>
            <a:ext cx="7643192" cy="1080120"/>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Минское гетто</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жертвам Холокоста</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(мемориал «Яма»)</a:t>
            </a:r>
            <a:endParaRPr lang="ru-RU" dirty="0"/>
          </a:p>
        </p:txBody>
      </p:sp>
      <p:pic>
        <p:nvPicPr>
          <p:cNvPr id="32770" name="Picture 2" descr="C:\Users\Ololosh\Downloads\2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8139984" cy="508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945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b="1" dirty="0" smtClean="0">
                <a:solidFill>
                  <a:schemeClr val="accent2">
                    <a:lumMod val="75000"/>
                  </a:schemeClr>
                </a:solidFill>
                <a:latin typeface="Times New Roman" pitchFamily="18" charset="0"/>
                <a:cs typeface="Times New Roman" pitchFamily="18" charset="0"/>
              </a:rPr>
              <a:t>КОНКРЕТНЫЕ ОЖИДАЕМЫЕ РЕЗУЛЬТАТЫ</a:t>
            </a:r>
            <a:endParaRPr lang="ru-RU" sz="2400" b="1" dirty="0">
              <a:solidFill>
                <a:schemeClr val="accent2">
                  <a:lumMod val="75000"/>
                </a:schemeClr>
              </a:solidFill>
              <a:latin typeface="Times New Roman" pitchFamily="18" charset="0"/>
              <a:cs typeface="Times New Roman" pitchFamily="18" charset="0"/>
            </a:endParaRPr>
          </a:p>
        </p:txBody>
      </p:sp>
      <p:sp>
        <p:nvSpPr>
          <p:cNvPr id="3" name="Объект 2"/>
          <p:cNvSpPr>
            <a:spLocks noGrp="1"/>
          </p:cNvSpPr>
          <p:nvPr>
            <p:ph sz="half" idx="1"/>
          </p:nvPr>
        </p:nvSpPr>
        <p:spPr>
          <a:xfrm>
            <a:off x="457200" y="1600200"/>
            <a:ext cx="154360" cy="45719"/>
          </a:xfrm>
        </p:spPr>
        <p:txBody>
          <a:bodyPr/>
          <a:lstStyle/>
          <a:p>
            <a:pPr marL="0" indent="0">
              <a:buNone/>
            </a:pPr>
            <a:endParaRPr lang="ru-RU" dirty="0"/>
          </a:p>
        </p:txBody>
      </p:sp>
      <p:sp>
        <p:nvSpPr>
          <p:cNvPr id="4" name="Объект 3"/>
          <p:cNvSpPr>
            <a:spLocks noGrp="1"/>
          </p:cNvSpPr>
          <p:nvPr>
            <p:ph sz="half" idx="2"/>
          </p:nvPr>
        </p:nvSpPr>
        <p:spPr>
          <a:xfrm>
            <a:off x="3635896" y="1628800"/>
            <a:ext cx="5266928" cy="4525963"/>
          </a:xfrm>
        </p:spPr>
        <p:txBody>
          <a:bodyPr/>
          <a:lstStyle/>
          <a:p>
            <a:pPr marL="0" indent="0" algn="ctr">
              <a:buNone/>
            </a:pPr>
            <a:endParaRPr lang="ru-RU" sz="1800" b="1" dirty="0" smtClean="0">
              <a:latin typeface="Times New Roman" pitchFamily="18" charset="0"/>
              <a:cs typeface="Times New Roman" pitchFamily="18" charset="0"/>
            </a:endParaRPr>
          </a:p>
          <a:p>
            <a:pPr marL="0" indent="0" algn="ctr">
              <a:buNone/>
            </a:pPr>
            <a:endParaRPr lang="ru-RU" sz="1800" b="1" dirty="0">
              <a:latin typeface="Times New Roman" pitchFamily="18" charset="0"/>
              <a:cs typeface="Times New Roman" pitchFamily="18" charset="0"/>
            </a:endParaRPr>
          </a:p>
          <a:p>
            <a:pPr marL="0" indent="0" algn="ctr">
              <a:buNone/>
            </a:pPr>
            <a:r>
              <a:rPr lang="ru-RU" sz="1800" b="1" dirty="0" smtClean="0">
                <a:latin typeface="Times New Roman" pitchFamily="18" charset="0"/>
                <a:cs typeface="Times New Roman" pitchFamily="18" charset="0"/>
              </a:rPr>
              <a:t>РОДИТЕЛИ:</a:t>
            </a:r>
          </a:p>
          <a:p>
            <a:pPr marL="0" indent="0">
              <a:buNone/>
            </a:pPr>
            <a:endParaRPr lang="ru-RU" sz="1800" dirty="0" smtClean="0">
              <a:latin typeface="Times New Roman" pitchFamily="18" charset="0"/>
              <a:cs typeface="Times New Roman" pitchFamily="18" charset="0"/>
            </a:endParaRPr>
          </a:p>
          <a:p>
            <a:pPr marL="0" indent="0">
              <a:buNone/>
            </a:pPr>
            <a:r>
              <a:rPr lang="ru-RU" sz="1800" dirty="0">
                <a:latin typeface="Times New Roman" pitchFamily="18" charset="0"/>
                <a:cs typeface="Times New Roman" pitchFamily="18" charset="0"/>
              </a:rPr>
              <a:t>-</a:t>
            </a:r>
            <a:r>
              <a:rPr lang="ru-RU" sz="1800" dirty="0" smtClean="0">
                <a:latin typeface="Times New Roman" pitchFamily="18" charset="0"/>
                <a:cs typeface="Times New Roman" pitchFamily="18" charset="0"/>
              </a:rPr>
              <a:t>Повысилась </a:t>
            </a:r>
            <a:r>
              <a:rPr lang="ru-RU" sz="1800" dirty="0">
                <a:latin typeface="Times New Roman" pitchFamily="18" charset="0"/>
                <a:cs typeface="Times New Roman" pitchFamily="18" charset="0"/>
              </a:rPr>
              <a:t>активность родителей и участие в</a:t>
            </a:r>
          </a:p>
          <a:p>
            <a:pPr marL="0" indent="0">
              <a:buNone/>
            </a:pPr>
            <a:r>
              <a:rPr lang="ru-RU" sz="1800" dirty="0">
                <a:latin typeface="Times New Roman" pitchFamily="18" charset="0"/>
                <a:cs typeface="Times New Roman" pitchFamily="18" charset="0"/>
              </a:rPr>
              <a:t>образовательных </a:t>
            </a:r>
            <a:r>
              <a:rPr lang="ru-RU" sz="1800" dirty="0" smtClean="0">
                <a:latin typeface="Times New Roman" pitchFamily="18" charset="0"/>
                <a:cs typeface="Times New Roman" pitchFamily="18" charset="0"/>
              </a:rPr>
              <a:t>событиях </a:t>
            </a:r>
            <a:r>
              <a:rPr lang="ru-RU" sz="1800" dirty="0">
                <a:latin typeface="Times New Roman" pitchFamily="18" charset="0"/>
                <a:cs typeface="Times New Roman" pitchFamily="18" charset="0"/>
              </a:rPr>
              <a:t>патриотического</a:t>
            </a:r>
          </a:p>
          <a:p>
            <a:pPr marL="0" indent="0">
              <a:buNone/>
            </a:pPr>
            <a:r>
              <a:rPr lang="ru-RU" sz="1800" dirty="0">
                <a:latin typeface="Times New Roman" pitchFamily="18" charset="0"/>
                <a:cs typeface="Times New Roman" pitchFamily="18" charset="0"/>
              </a:rPr>
              <a:t>воспитания</a:t>
            </a:r>
            <a:r>
              <a:rPr lang="ru-RU" sz="1800" dirty="0" smtClean="0">
                <a:latin typeface="Times New Roman" pitchFamily="18" charset="0"/>
                <a:cs typeface="Times New Roman" pitchFamily="18" charset="0"/>
              </a:rPr>
              <a:t>.</a:t>
            </a:r>
          </a:p>
          <a:p>
            <a:pPr marL="0" indent="0">
              <a:buNone/>
            </a:pPr>
            <a:endParaRPr lang="ru-RU" sz="1800" dirty="0">
              <a:latin typeface="Times New Roman" pitchFamily="18" charset="0"/>
              <a:cs typeface="Times New Roman" pitchFamily="18" charset="0"/>
            </a:endParaRPr>
          </a:p>
          <a:p>
            <a:pPr marL="0" indent="0">
              <a:buNone/>
            </a:pPr>
            <a:r>
              <a:rPr lang="ru-RU" sz="1800" dirty="0" smtClean="0">
                <a:latin typeface="Times New Roman" pitchFamily="18" charset="0"/>
                <a:cs typeface="Times New Roman" pitchFamily="18" charset="0"/>
              </a:rPr>
              <a:t>-Укрепились </a:t>
            </a:r>
            <a:r>
              <a:rPr lang="ru-RU" sz="1800" dirty="0">
                <a:latin typeface="Times New Roman" pitchFamily="18" charset="0"/>
                <a:cs typeface="Times New Roman" pitchFamily="18" charset="0"/>
              </a:rPr>
              <a:t>связи и преемственность</a:t>
            </a:r>
          </a:p>
          <a:p>
            <a:pPr marL="0" indent="0">
              <a:buNone/>
            </a:pPr>
            <a:r>
              <a:rPr lang="ru-RU" sz="1800" dirty="0" smtClean="0">
                <a:latin typeface="Times New Roman" pitchFamily="18" charset="0"/>
                <a:cs typeface="Times New Roman" pitchFamily="18" charset="0"/>
              </a:rPr>
              <a:t>поколений </a:t>
            </a:r>
            <a:r>
              <a:rPr lang="ru-RU" sz="1800" dirty="0">
                <a:latin typeface="Times New Roman" pitchFamily="18" charset="0"/>
                <a:cs typeface="Times New Roman" pitchFamily="18" charset="0"/>
              </a:rPr>
              <a:t>через совместную </a:t>
            </a:r>
            <a:r>
              <a:rPr lang="ru-RU" sz="1800" dirty="0" smtClean="0">
                <a:latin typeface="Times New Roman" pitchFamily="18" charset="0"/>
                <a:cs typeface="Times New Roman" pitchFamily="18" charset="0"/>
              </a:rPr>
              <a:t>деятельность.</a:t>
            </a:r>
            <a:endParaRPr lang="ru-RU" sz="1800" dirty="0">
              <a:latin typeface="Times New Roman" pitchFamily="18" charset="0"/>
              <a:cs typeface="Times New Roman" pitchFamily="18" charset="0"/>
            </a:endParaRPr>
          </a:p>
        </p:txBody>
      </p:sp>
    </p:spTree>
    <p:extLst>
      <p:ext uri="{BB962C8B-B14F-4D97-AF65-F5344CB8AC3E}">
        <p14:creationId xmlns:p14="http://schemas.microsoft.com/office/powerpoint/2010/main" val="22668529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401080" cy="725470"/>
          </a:xfrm>
        </p:spPr>
        <p:txBody>
          <a:bodyPr/>
          <a:lstStyle/>
          <a:p>
            <a:r>
              <a:rPr lang="ru-RU" b="1" dirty="0" smtClean="0">
                <a:solidFill>
                  <a:schemeClr val="accent2">
                    <a:lumMod val="75000"/>
                  </a:schemeClr>
                </a:solidFill>
              </a:rPr>
              <a:t>Тула</a:t>
            </a:r>
            <a:endParaRPr lang="ru-RU" b="1" dirty="0">
              <a:solidFill>
                <a:schemeClr val="accent2">
                  <a:lumMod val="75000"/>
                </a:schemeClr>
              </a:solidFill>
            </a:endParaRPr>
          </a:p>
        </p:txBody>
      </p:sp>
      <p:sp>
        <p:nvSpPr>
          <p:cNvPr id="3" name="Содержимое 2"/>
          <p:cNvSpPr>
            <a:spLocks noGrp="1"/>
          </p:cNvSpPr>
          <p:nvPr>
            <p:ph idx="1"/>
          </p:nvPr>
        </p:nvSpPr>
        <p:spPr>
          <a:xfrm>
            <a:off x="428596" y="714357"/>
            <a:ext cx="8443914" cy="2786082"/>
          </a:xfrm>
        </p:spPr>
        <p:txBody>
          <a:bodyPr/>
          <a:lstStyle/>
          <a:p>
            <a:pPr algn="just"/>
            <a:r>
              <a:rPr lang="ru-RU" sz="1800" dirty="0" smtClean="0"/>
              <a:t>Тула была очередной ступенью для рвущегося к Москве противника. Жители города опоясали Тулу лентами окопов, внутри города выкопали противотанковые рвы, установили надолбы и «ежи», построили баррикады и опорные пункты. Параллельно этому велась активная работа по эвакуации оборонных заводов. Фашисты бросили на взятие Тулы свои отборные войска: три танковых дивизии, одну моторизованную и полк «Великая Германия». </a:t>
            </a:r>
          </a:p>
          <a:p>
            <a:pPr algn="just"/>
            <a:r>
              <a:rPr lang="ru-RU" sz="1800" dirty="0" smtClean="0"/>
              <a:t>Несмотря на самые ожесточенные атаки, в которых участвовало со стороны противника около сотни танков, фашистам так и не удалось пробиться к Туле ни на одном участке сражений. В результате, город выстоял! Враг не смог его захватить. </a:t>
            </a:r>
          </a:p>
          <a:p>
            <a:pPr algn="just"/>
            <a:endParaRPr lang="ru-RU" sz="1800" dirty="0"/>
          </a:p>
        </p:txBody>
      </p:sp>
      <p:pic>
        <p:nvPicPr>
          <p:cNvPr id="1026" name="Picture 2" descr="C:\Users\1\Desktop\tula-4.jpg"/>
          <p:cNvPicPr>
            <a:picLocks noChangeAspect="1" noChangeArrowheads="1"/>
          </p:cNvPicPr>
          <p:nvPr/>
        </p:nvPicPr>
        <p:blipFill>
          <a:blip r:embed="rId2" cstate="print"/>
          <a:srcRect r="-115" b="9682"/>
          <a:stretch>
            <a:fillRect/>
          </a:stretch>
        </p:blipFill>
        <p:spPr bwMode="auto">
          <a:xfrm>
            <a:off x="4572000" y="3429000"/>
            <a:ext cx="4143404" cy="2500330"/>
          </a:xfrm>
          <a:prstGeom prst="rect">
            <a:avLst/>
          </a:prstGeom>
          <a:noFill/>
        </p:spPr>
      </p:pic>
      <p:sp>
        <p:nvSpPr>
          <p:cNvPr id="5" name="Управляющая кнопка: возврат 4">
            <a:hlinkClick r:id="rId3" action="ppaction://hlinksldjump" highlightClick="1"/>
          </p:cNvPr>
          <p:cNvSpPr/>
          <p:nvPr/>
        </p:nvSpPr>
        <p:spPr>
          <a:xfrm>
            <a:off x="8501058" y="6357958"/>
            <a:ext cx="642942" cy="500042"/>
          </a:xfrm>
          <a:prstGeom prst="actionButtonRetur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16632"/>
            <a:ext cx="7715200" cy="864096"/>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Тула</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Мемориал защитникам неба</a:t>
            </a:r>
            <a:endParaRPr lang="ru-RU" dirty="0"/>
          </a:p>
        </p:txBody>
      </p:sp>
      <p:pic>
        <p:nvPicPr>
          <p:cNvPr id="33794" name="Picture 2" descr="C:\Users\Ololosh\Downloads\716b7eda-4cac-44fa-b4b4-319568d8d8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429000"/>
            <a:ext cx="5102290" cy="3212976"/>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C:\Users\Ololosh\Downloads\_DSC72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052736"/>
            <a:ext cx="4104456" cy="2719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4332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16632"/>
            <a:ext cx="7643192" cy="936104"/>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Тула</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героям обороны города 1941г.</a:t>
            </a:r>
            <a:endParaRPr lang="ru-RU" dirty="0"/>
          </a:p>
        </p:txBody>
      </p:sp>
      <p:pic>
        <p:nvPicPr>
          <p:cNvPr id="34818" name="Picture 2" descr="C:\Users\Ololosh\Downloads\_DSC6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24744"/>
            <a:ext cx="8028864" cy="535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5870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7787208" cy="936104"/>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Тула</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защитникам города</a:t>
            </a:r>
            <a:endParaRPr lang="ru-RU" dirty="0"/>
          </a:p>
        </p:txBody>
      </p:sp>
      <p:pic>
        <p:nvPicPr>
          <p:cNvPr id="35842" name="Picture 2" descr="C:\Users\Ololosh\Downloads\57811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258888"/>
            <a:ext cx="5328592"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62898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88640"/>
            <a:ext cx="7787208" cy="864096"/>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Тула</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Монумент бессмертный полк</a:t>
            </a:r>
            <a:endParaRPr lang="ru-RU" dirty="0"/>
          </a:p>
        </p:txBody>
      </p:sp>
      <p:pic>
        <p:nvPicPr>
          <p:cNvPr id="36867" name="Picture 3" descr="C:\Users\Ololosh\Downloads\1663151450_22-mykaleidoscope-ru-p-park-belousova-tula-oboi-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98" y="1152766"/>
            <a:ext cx="7264178" cy="544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3153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142852"/>
            <a:ext cx="8229600" cy="785818"/>
          </a:xfrm>
        </p:spPr>
        <p:txBody>
          <a:bodyPr/>
          <a:lstStyle/>
          <a:p>
            <a:r>
              <a:rPr lang="ru-RU" b="1" dirty="0" smtClean="0">
                <a:solidFill>
                  <a:schemeClr val="accent2">
                    <a:lumMod val="75000"/>
                  </a:schemeClr>
                </a:solidFill>
              </a:rPr>
              <a:t>Смоленск</a:t>
            </a:r>
            <a:endParaRPr lang="ru-RU" b="1" dirty="0">
              <a:solidFill>
                <a:schemeClr val="accent2">
                  <a:lumMod val="75000"/>
                </a:schemeClr>
              </a:solidFill>
            </a:endParaRPr>
          </a:p>
        </p:txBody>
      </p:sp>
      <p:sp>
        <p:nvSpPr>
          <p:cNvPr id="3" name="Содержимое 2"/>
          <p:cNvSpPr>
            <a:spLocks noGrp="1"/>
          </p:cNvSpPr>
          <p:nvPr>
            <p:ph idx="1"/>
          </p:nvPr>
        </p:nvSpPr>
        <p:spPr>
          <a:xfrm>
            <a:off x="428596" y="1000108"/>
            <a:ext cx="8543956" cy="4525963"/>
          </a:xfrm>
        </p:spPr>
        <p:txBody>
          <a:bodyPr/>
          <a:lstStyle/>
          <a:p>
            <a:pPr algn="just"/>
            <a:r>
              <a:rPr lang="ru-RU" sz="1800" dirty="0" smtClean="0"/>
              <a:t>С началом Великой Отечественной войны Смоленск оказался на пути главного удара фашистских войск по направлению к Москве. Первой бомбардировке город подвергся 24 июня 1941 г. 10 июля 1941 г началось Смоленское сражение, которое продлилось до 10 сентября1941 г. Решающей была битва за ликвидацию </a:t>
            </a:r>
            <a:r>
              <a:rPr lang="ru-RU" sz="1800" dirty="0" err="1" smtClean="0"/>
              <a:t>Ельнинского</a:t>
            </a:r>
            <a:r>
              <a:rPr lang="ru-RU" sz="1800" dirty="0" smtClean="0"/>
              <a:t> выступа. В ходе ее, советские солдаты-герои разгромили пять дивизий фашистов и 6 сентября 1941 г. освободили город Ельню, остановив наступление гитлеровцев на московском направлении фронта.  Несмотря на героические усилия защитников Смоленска, 29 июля 1941 г. гитлеровцам удалось войти в город. Оккупация продлилась до 25 сентября 1943 г.</a:t>
            </a:r>
            <a:endParaRPr lang="ru-RU" sz="1800" dirty="0"/>
          </a:p>
        </p:txBody>
      </p:sp>
      <p:pic>
        <p:nvPicPr>
          <p:cNvPr id="2050" name="Picture 2" descr="C:\Users\1\Desktop\smolensk-1.jpg"/>
          <p:cNvPicPr>
            <a:picLocks noChangeAspect="1" noChangeArrowheads="1"/>
          </p:cNvPicPr>
          <p:nvPr/>
        </p:nvPicPr>
        <p:blipFill>
          <a:blip r:embed="rId2" cstate="print"/>
          <a:srcRect r="-502" b="17958"/>
          <a:stretch>
            <a:fillRect/>
          </a:stretch>
        </p:blipFill>
        <p:spPr bwMode="auto">
          <a:xfrm>
            <a:off x="5072066" y="3571876"/>
            <a:ext cx="3786214" cy="2318090"/>
          </a:xfrm>
          <a:prstGeom prst="rect">
            <a:avLst/>
          </a:prstGeom>
          <a:noFill/>
        </p:spPr>
      </p:pic>
      <p:sp>
        <p:nvSpPr>
          <p:cNvPr id="5" name="Управляющая кнопка: возврат 4">
            <a:hlinkClick r:id="rId3" action="ppaction://hlinksldjump" highlightClick="1"/>
          </p:cNvPr>
          <p:cNvSpPr/>
          <p:nvPr/>
        </p:nvSpPr>
        <p:spPr>
          <a:xfrm>
            <a:off x="8572496" y="6357958"/>
            <a:ext cx="571504" cy="500042"/>
          </a:xfrm>
          <a:prstGeom prst="actionButtonRetur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116632"/>
            <a:ext cx="7427168" cy="936104"/>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Смоленск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Обелиск городу-герою</a:t>
            </a:r>
            <a:endParaRPr lang="ru-RU" dirty="0"/>
          </a:p>
        </p:txBody>
      </p:sp>
      <p:pic>
        <p:nvPicPr>
          <p:cNvPr id="38914" name="Picture 2" descr="C:\Users\Ololosh\Downloads\noro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68760"/>
            <a:ext cx="8592007" cy="5327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8478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16632"/>
            <a:ext cx="7643192" cy="864096"/>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Смоленск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Курган бессмертия</a:t>
            </a:r>
            <a:endParaRPr lang="ru-RU" dirty="0"/>
          </a:p>
        </p:txBody>
      </p:sp>
      <p:pic>
        <p:nvPicPr>
          <p:cNvPr id="39938" name="Picture 2" descr="C:\Users\Ololosh\Downloads\763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130" y="1077348"/>
            <a:ext cx="7340262" cy="5505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0243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7787208" cy="936104"/>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Смоленск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«Скорбящая мать»</a:t>
            </a:r>
            <a:endParaRPr lang="ru-RU" dirty="0"/>
          </a:p>
        </p:txBody>
      </p:sp>
      <p:pic>
        <p:nvPicPr>
          <p:cNvPr id="40962" name="Picture 2" descr="C:\Users\Ololosh\Downloads\s960387_1_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1" y="1340768"/>
            <a:ext cx="8431629" cy="526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8999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16632"/>
            <a:ext cx="7859216" cy="936104"/>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Смоленск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партизанам Смоленщины</a:t>
            </a:r>
            <a:endParaRPr lang="ru-RU" dirty="0"/>
          </a:p>
        </p:txBody>
      </p:sp>
      <p:pic>
        <p:nvPicPr>
          <p:cNvPr id="41986" name="Picture 2" descr="C:\Users\Ololosh\Downloads\P1090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098184"/>
            <a:ext cx="7344816" cy="5508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3336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7787208" cy="720080"/>
          </a:xfrm>
        </p:spPr>
        <p:txBody>
          <a:bodyPr/>
          <a:lstStyle/>
          <a:p>
            <a:r>
              <a:rPr lang="ru-RU" sz="2400" b="1" dirty="0" smtClean="0">
                <a:solidFill>
                  <a:schemeClr val="accent2">
                    <a:lumMod val="75000"/>
                  </a:schemeClr>
                </a:solidFill>
                <a:latin typeface="Times New Roman" pitchFamily="18" charset="0"/>
                <a:cs typeface="Times New Roman" pitchFamily="18" charset="0"/>
              </a:rPr>
              <a:t>КОНКРЕТНЫЕ ОЖИДАЕМЫЕ РЕЗУЛЬТАТЫ</a:t>
            </a:r>
            <a:endParaRPr lang="ru-RU" sz="2400" b="1" dirty="0">
              <a:solidFill>
                <a:schemeClr val="accent2">
                  <a:lumMod val="75000"/>
                </a:schemeClr>
              </a:solidFill>
              <a:latin typeface="Times New Roman" pitchFamily="18" charset="0"/>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4086654652"/>
              </p:ext>
            </p:extLst>
          </p:nvPr>
        </p:nvGraphicFramePr>
        <p:xfrm>
          <a:off x="683568" y="908720"/>
          <a:ext cx="8456026" cy="5730691"/>
        </p:xfrm>
        <a:graphic>
          <a:graphicData uri="http://schemas.openxmlformats.org/drawingml/2006/table">
            <a:tbl>
              <a:tblPr firstRow="1" bandRow="1">
                <a:tableStyleId>{93296810-A885-4BE3-A3E7-6D5BEEA58F35}</a:tableStyleId>
              </a:tblPr>
              <a:tblGrid>
                <a:gridCol w="4228013"/>
                <a:gridCol w="4228013"/>
              </a:tblGrid>
              <a:tr h="1693470">
                <a:tc>
                  <a:txBody>
                    <a:bodyPr/>
                    <a:lstStyle/>
                    <a:p>
                      <a:r>
                        <a:rPr lang="ru-RU" b="0" dirty="0" smtClean="0">
                          <a:solidFill>
                            <a:schemeClr val="tx1"/>
                          </a:solidFill>
                        </a:rPr>
                        <a:t>Создать образовательную среду в</a:t>
                      </a:r>
                      <a:r>
                        <a:rPr lang="ru-RU" b="0" baseline="0" dirty="0" smtClean="0">
                          <a:solidFill>
                            <a:schemeClr val="tx1"/>
                          </a:solidFill>
                        </a:rPr>
                        <a:t> </a:t>
                      </a:r>
                      <a:r>
                        <a:rPr lang="ru-RU" b="0" dirty="0" smtClean="0">
                          <a:solidFill>
                            <a:schemeClr val="tx1"/>
                          </a:solidFill>
                        </a:rPr>
                        <a:t>группе:</a:t>
                      </a:r>
                    </a:p>
                    <a:p>
                      <a:r>
                        <a:rPr lang="ru-RU" b="0" dirty="0" smtClean="0">
                          <a:solidFill>
                            <a:schemeClr val="tx1"/>
                          </a:solidFill>
                        </a:rPr>
                        <a:t>- провести анкетирование</a:t>
                      </a:r>
                    </a:p>
                    <a:p>
                      <a:r>
                        <a:rPr lang="ru-RU" b="0" dirty="0" smtClean="0">
                          <a:solidFill>
                            <a:schemeClr val="tx1"/>
                          </a:solidFill>
                        </a:rPr>
                        <a:t>родителей;</a:t>
                      </a:r>
                    </a:p>
                    <a:p>
                      <a:r>
                        <a:rPr lang="ru-RU" b="0" dirty="0" smtClean="0">
                          <a:solidFill>
                            <a:schemeClr val="tx1"/>
                          </a:solidFill>
                        </a:rPr>
                        <a:t>- подготовить презентации о</a:t>
                      </a:r>
                    </a:p>
                    <a:p>
                      <a:r>
                        <a:rPr lang="ru-RU" b="0" dirty="0" smtClean="0">
                          <a:solidFill>
                            <a:schemeClr val="tx1"/>
                          </a:solidFill>
                        </a:rPr>
                        <a:t>городах -героях</a:t>
                      </a:r>
                      <a:endParaRPr lang="ru-RU" b="0" dirty="0">
                        <a:solidFill>
                          <a:schemeClr val="tx1"/>
                        </a:solidFill>
                      </a:endParaRPr>
                    </a:p>
                  </a:txBody>
                  <a:tcPr/>
                </a:tc>
                <a:tc>
                  <a:txBody>
                    <a:bodyPr/>
                    <a:lstStyle/>
                    <a:p>
                      <a:endParaRPr lang="ru-RU" dirty="0" smtClean="0">
                        <a:solidFill>
                          <a:schemeClr val="tx1"/>
                        </a:solidFill>
                      </a:endParaRPr>
                    </a:p>
                    <a:p>
                      <a:endParaRPr lang="ru-RU" dirty="0" smtClean="0">
                        <a:solidFill>
                          <a:schemeClr val="tx1"/>
                        </a:solidFill>
                      </a:endParaRPr>
                    </a:p>
                    <a:p>
                      <a:endParaRPr lang="ru-RU" dirty="0" smtClean="0">
                        <a:solidFill>
                          <a:schemeClr val="tx1"/>
                        </a:solidFill>
                      </a:endParaRPr>
                    </a:p>
                    <a:p>
                      <a:endParaRPr lang="ru-RU" dirty="0" smtClean="0">
                        <a:solidFill>
                          <a:schemeClr val="tx1"/>
                        </a:solidFill>
                      </a:endParaRPr>
                    </a:p>
                    <a:p>
                      <a:r>
                        <a:rPr lang="ru-RU" b="0" dirty="0" smtClean="0">
                          <a:solidFill>
                            <a:schemeClr val="tx1"/>
                          </a:solidFill>
                        </a:rPr>
                        <a:t>- собран архив мультимедийных презентаций и пособий;</a:t>
                      </a:r>
                      <a:endParaRPr lang="ru-RU" b="0" dirty="0">
                        <a:solidFill>
                          <a:schemeClr val="tx1"/>
                        </a:solidFill>
                      </a:endParaRPr>
                    </a:p>
                  </a:txBody>
                  <a:tcPr/>
                </a:tc>
              </a:tr>
              <a:tr h="1158691">
                <a:tc>
                  <a:txBody>
                    <a:bodyPr/>
                    <a:lstStyle/>
                    <a:p>
                      <a:r>
                        <a:rPr lang="ru-RU" dirty="0" smtClean="0"/>
                        <a:t>- подобрать видео-ролики о</a:t>
                      </a:r>
                    </a:p>
                    <a:p>
                      <a:r>
                        <a:rPr lang="ru-RU" dirty="0" smtClean="0"/>
                        <a:t>событиях ВОВ</a:t>
                      </a:r>
                      <a:endParaRPr lang="ru-RU" dirty="0"/>
                    </a:p>
                  </a:txBody>
                  <a:tcPr/>
                </a:tc>
                <a:tc>
                  <a:txBody>
                    <a:bodyPr/>
                    <a:lstStyle/>
                    <a:p>
                      <a:r>
                        <a:rPr lang="ru-RU" dirty="0" smtClean="0"/>
                        <a:t>-собрана коллекция видео и фото материалов, обучающих</a:t>
                      </a:r>
                    </a:p>
                    <a:p>
                      <a:r>
                        <a:rPr lang="ru-RU" dirty="0" smtClean="0"/>
                        <a:t>мультфильмов, проектных мероприятий;</a:t>
                      </a:r>
                      <a:endParaRPr lang="ru-RU" dirty="0"/>
                    </a:p>
                  </a:txBody>
                  <a:tcPr/>
                </a:tc>
              </a:tr>
              <a:tr h="2763031">
                <a:tc>
                  <a:txBody>
                    <a:bodyPr/>
                    <a:lstStyle/>
                    <a:p>
                      <a:r>
                        <a:rPr lang="ru-RU" dirty="0" smtClean="0"/>
                        <a:t>-подготовить материал по</a:t>
                      </a:r>
                    </a:p>
                    <a:p>
                      <a:r>
                        <a:rPr lang="ru-RU" dirty="0" smtClean="0"/>
                        <a:t>проекту</a:t>
                      </a:r>
                    </a:p>
                    <a:p>
                      <a:endParaRPr lang="ru-RU" dirty="0" smtClean="0"/>
                    </a:p>
                  </a:txBody>
                  <a:tcPr/>
                </a:tc>
                <a:tc>
                  <a:txBody>
                    <a:bodyPr/>
                    <a:lstStyle/>
                    <a:p>
                      <a:r>
                        <a:rPr lang="ru-RU" dirty="0" smtClean="0"/>
                        <a:t>- в группе организованы выставки городов –героев;</a:t>
                      </a:r>
                    </a:p>
                    <a:p>
                      <a:r>
                        <a:rPr lang="ru-RU" dirty="0" smtClean="0"/>
                        <a:t>- в </a:t>
                      </a:r>
                      <a:r>
                        <a:rPr lang="ru-RU" smtClean="0"/>
                        <a:t>группе  пополнится </a:t>
                      </a:r>
                      <a:r>
                        <a:rPr lang="ru-RU" dirty="0" smtClean="0"/>
                        <a:t>«Центр по нравственно–патриотическому воспитанию;</a:t>
                      </a:r>
                    </a:p>
                    <a:p>
                      <a:r>
                        <a:rPr lang="ru-RU" dirty="0" smtClean="0"/>
                        <a:t>- итоговые мероприятия, </a:t>
                      </a:r>
                      <a:r>
                        <a:rPr lang="ru-RU" dirty="0" err="1" smtClean="0"/>
                        <a:t>лепбук</a:t>
                      </a:r>
                      <a:r>
                        <a:rPr lang="ru-RU" dirty="0" smtClean="0"/>
                        <a:t> «Города-герои»,</a:t>
                      </a:r>
                    </a:p>
                    <a:p>
                      <a:r>
                        <a:rPr lang="ru-RU" dirty="0" smtClean="0"/>
                        <a:t>аппликация «Георгиевская лента», акция «Георгиевская</a:t>
                      </a:r>
                    </a:p>
                    <a:p>
                      <a:r>
                        <a:rPr lang="ru-RU" dirty="0" smtClean="0"/>
                        <a:t>лента)</a:t>
                      </a:r>
                      <a:endParaRPr lang="ru-RU" dirty="0"/>
                    </a:p>
                  </a:txBody>
                  <a:tcPr/>
                </a:tc>
              </a:tr>
            </a:tbl>
          </a:graphicData>
        </a:graphic>
      </p:graphicFrame>
    </p:spTree>
    <p:extLst>
      <p:ext uri="{BB962C8B-B14F-4D97-AF65-F5344CB8AC3E}">
        <p14:creationId xmlns:p14="http://schemas.microsoft.com/office/powerpoint/2010/main" val="42774340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7787208" cy="792088"/>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Смоленск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Монумент «Освобождение Смоленска»</a:t>
            </a:r>
            <a:endParaRPr lang="ru-RU" dirty="0"/>
          </a:p>
        </p:txBody>
      </p:sp>
      <p:pic>
        <p:nvPicPr>
          <p:cNvPr id="43010" name="Picture 2" descr="C:\Users\Ololosh\Downloads\im9a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124744"/>
            <a:ext cx="5691839" cy="474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798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42852"/>
            <a:ext cx="8401080" cy="714380"/>
          </a:xfrm>
        </p:spPr>
        <p:txBody>
          <a:bodyPr/>
          <a:lstStyle/>
          <a:p>
            <a:r>
              <a:rPr lang="ru-RU" b="1" dirty="0" smtClean="0">
                <a:solidFill>
                  <a:schemeClr val="accent2">
                    <a:lumMod val="75000"/>
                  </a:schemeClr>
                </a:solidFill>
              </a:rPr>
              <a:t>Мурманск</a:t>
            </a:r>
            <a:endParaRPr lang="ru-RU" b="1" dirty="0">
              <a:solidFill>
                <a:schemeClr val="accent2">
                  <a:lumMod val="75000"/>
                </a:schemeClr>
              </a:solidFill>
            </a:endParaRPr>
          </a:p>
        </p:txBody>
      </p:sp>
      <p:sp>
        <p:nvSpPr>
          <p:cNvPr id="3" name="Содержимое 2"/>
          <p:cNvSpPr>
            <a:spLocks noGrp="1"/>
          </p:cNvSpPr>
          <p:nvPr>
            <p:ph idx="1"/>
          </p:nvPr>
        </p:nvSpPr>
        <p:spPr>
          <a:xfrm>
            <a:off x="428596" y="857232"/>
            <a:ext cx="8429684" cy="5054617"/>
          </a:xfrm>
        </p:spPr>
        <p:txBody>
          <a:bodyPr/>
          <a:lstStyle/>
          <a:p>
            <a:pPr algn="just"/>
            <a:r>
              <a:rPr lang="ru-RU" sz="1800" dirty="0" smtClean="0"/>
              <a:t>Вражеское наступление началось 29 июня 1941 года, но наши солдаты остановили врага в 20-30 километрах от пограничной линии. Ценой ожесточенных боев и безграничного мужества, линия фронта оставалась неизменной до 1944 года, когда наши войска начали наступление. Мурманск – один из тех городов, которые стали прифронтовыми с первых же дней войны. Вслед за Сталинградом, Мурманск становится лидером в печальной статистике: количество взрывчатых веществ на квадратный метр территории города превысило все мыслимые пределы: 792 авиационных налета и 185 тысяч сброшенных бомб – однако Мурманск выстоял и продолжал работать как             портовый город. </a:t>
            </a:r>
            <a:endParaRPr lang="ru-RU" sz="1800" dirty="0"/>
          </a:p>
        </p:txBody>
      </p:sp>
      <p:pic>
        <p:nvPicPr>
          <p:cNvPr id="44034" name="Picture 2" descr="C:\Users\Ololosh\Downloads\cYZoaxbRPQ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3429000"/>
            <a:ext cx="3455029" cy="25912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88640"/>
            <a:ext cx="7643192" cy="1008112"/>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Мурманск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Мемориал защитникам советского Заполярья</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(«Мурманский Алёша»)</a:t>
            </a:r>
            <a:endParaRPr lang="ru-RU" dirty="0"/>
          </a:p>
        </p:txBody>
      </p:sp>
      <p:pic>
        <p:nvPicPr>
          <p:cNvPr id="45058" name="Picture 2" descr="C:\Users\Ololosh\Downloads\4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490" y="1772816"/>
            <a:ext cx="8577176" cy="482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2598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0"/>
            <a:ext cx="7571184" cy="908720"/>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Мурманск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воинам корпуса ПВО</a:t>
            </a:r>
            <a:endParaRPr lang="ru-RU" dirty="0"/>
          </a:p>
        </p:txBody>
      </p:sp>
      <p:pic>
        <p:nvPicPr>
          <p:cNvPr id="46082" name="Picture 2" descr="C:\Users\Ololosh\Downloads\4659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40591"/>
            <a:ext cx="8496944" cy="5664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2755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16632"/>
            <a:ext cx="7715200" cy="864096"/>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Мурманск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Обелиск военным строителям</a:t>
            </a:r>
            <a:endParaRPr lang="ru-RU" dirty="0"/>
          </a:p>
        </p:txBody>
      </p:sp>
      <p:pic>
        <p:nvPicPr>
          <p:cNvPr id="47106" name="Picture 2" descr="C:\Users\Ololosh\Downloads\v-chest-stroitelej-pogibshih-v-1941-1945-god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36544"/>
            <a:ext cx="8280920" cy="551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6558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7787208" cy="1224136"/>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Мурманск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бойцам </a:t>
            </a:r>
            <a:r>
              <a:rPr lang="ru-RU" sz="2800" b="1" dirty="0" err="1"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оленетранспортных</a:t>
            </a: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 батальонов</a:t>
            </a:r>
            <a:endParaRPr lang="ru-RU" dirty="0"/>
          </a:p>
        </p:txBody>
      </p:sp>
      <p:pic>
        <p:nvPicPr>
          <p:cNvPr id="48130" name="Picture 2" descr="C:\Users\Ololosh\Downloads\da58ef346a9af7f6ee9730498b9440c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506" y="1459945"/>
            <a:ext cx="8047950" cy="512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9382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116632"/>
            <a:ext cx="7571184" cy="792088"/>
          </a:xfrm>
        </p:spPr>
        <p:txBody>
          <a:bodyPr/>
          <a:lstStyle/>
          <a:p>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Мурманск</a:t>
            </a:r>
            <a:b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br>
            <a:r>
              <a:rPr lang="ru-RU" sz="2800" b="1" dirty="0" smtClean="0">
                <a:ln w="6350">
                  <a:noFill/>
                </a:ln>
                <a:solidFill>
                  <a:srgbClr val="C0504D">
                    <a:lumMod val="75000"/>
                  </a:srgbClr>
                </a:solidFill>
                <a:effectLst>
                  <a:outerShdw blurRad="114300" dist="101600" dir="2700000" algn="tl" rotWithShape="0">
                    <a:srgbClr val="000000">
                      <a:alpha val="40000"/>
                    </a:srgbClr>
                  </a:outerShdw>
                </a:effectLst>
                <a:latin typeface="Times New Roman"/>
                <a:cs typeface="Arial" charset="0"/>
              </a:rPr>
              <a:t>Памятник советским воинам</a:t>
            </a:r>
            <a:endParaRPr lang="ru-RU" dirty="0"/>
          </a:p>
        </p:txBody>
      </p:sp>
      <p:pic>
        <p:nvPicPr>
          <p:cNvPr id="49154" name="Picture 2" descr="C:\Users\Ololosh\Downloads\Памятник_на_кладбище_Мурманска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124744"/>
            <a:ext cx="5760640" cy="384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3208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358246" cy="620688"/>
          </a:xfrm>
        </p:spPr>
        <p:txBody>
          <a:bodyPr/>
          <a:lstStyle/>
          <a:p>
            <a:r>
              <a:rPr lang="ru-RU" b="1" dirty="0" smtClean="0">
                <a:solidFill>
                  <a:schemeClr val="accent2">
                    <a:lumMod val="75000"/>
                  </a:schemeClr>
                </a:solidFill>
              </a:rPr>
              <a:t>Города </a:t>
            </a:r>
            <a:r>
              <a:rPr lang="ru-RU" sz="4000" b="1" dirty="0" smtClean="0">
                <a:solidFill>
                  <a:schemeClr val="accent2">
                    <a:lumMod val="75000"/>
                  </a:schemeClr>
                </a:solidFill>
              </a:rPr>
              <a:t>воинской</a:t>
            </a:r>
            <a:r>
              <a:rPr lang="ru-RU" b="1" dirty="0" smtClean="0">
                <a:solidFill>
                  <a:schemeClr val="accent2">
                    <a:lumMod val="75000"/>
                  </a:schemeClr>
                </a:solidFill>
              </a:rPr>
              <a:t> славы</a:t>
            </a:r>
            <a:endParaRPr lang="ru-RU" b="1" dirty="0">
              <a:solidFill>
                <a:schemeClr val="accent2">
                  <a:lumMod val="75000"/>
                </a:schemeClr>
              </a:solidFill>
            </a:endParaRPr>
          </a:p>
        </p:txBody>
      </p:sp>
      <p:sp>
        <p:nvSpPr>
          <p:cNvPr id="3" name="Содержимое 2"/>
          <p:cNvSpPr>
            <a:spLocks noGrp="1"/>
          </p:cNvSpPr>
          <p:nvPr>
            <p:ph idx="1"/>
          </p:nvPr>
        </p:nvSpPr>
        <p:spPr>
          <a:xfrm>
            <a:off x="428596" y="548680"/>
            <a:ext cx="8501122" cy="4691639"/>
          </a:xfrm>
        </p:spPr>
        <p:txBody>
          <a:bodyPr/>
          <a:lstStyle/>
          <a:p>
            <a:pPr algn="just"/>
            <a:r>
              <a:rPr lang="ru-RU" sz="1800" dirty="0" smtClean="0"/>
              <a:t>Звание «Город воинской славы» присваивается за отличия проявленные жителями города при защите Отечества. В период с апреля 2007 по ноябрь 2012 звание «Город воинской славы» было присвоено 40 городам России, прославившимся своими защитниками. </a:t>
            </a:r>
          </a:p>
          <a:p>
            <a:pPr algn="just"/>
            <a:r>
              <a:rPr lang="ru-RU" sz="1800" b="1" dirty="0" smtClean="0"/>
              <a:t>Анапа, Волоколамск, Ковров, Малоярославец,   Ржев, Архангельск, Воронеж, Козельск, Можайск, Ростов-на-Дону, Белгород, Выборг, Колпино, Нальчик, Старый Оскол, Брянск, Вязьма, Кронштадт, </a:t>
            </a:r>
            <a:r>
              <a:rPr lang="ru-RU" sz="1800" b="1" dirty="0" err="1" smtClean="0"/>
              <a:t>Наро-Фоминск</a:t>
            </a:r>
            <a:r>
              <a:rPr lang="ru-RU" sz="1800" b="1" dirty="0" smtClean="0"/>
              <a:t>, Таганрог,   Великие Луки, Дмитров, Курск, Орёл, Тверь, Великий Новгород, Елец, Ломоносов, Петропавловск-Камчатский, Тихвин, Владивосток, Ельня, Луга, Полярный, Туапсе, Владикавказ, </a:t>
            </a:r>
            <a:r>
              <a:rPr lang="ru-RU" sz="1800" b="1" dirty="0" err="1" smtClean="0"/>
              <a:t>Калач-на-Дону</a:t>
            </a:r>
            <a:r>
              <a:rPr lang="ru-RU" sz="1800" b="1" dirty="0" smtClean="0"/>
              <a:t>, </a:t>
            </a:r>
            <a:r>
              <a:rPr lang="ru-RU" sz="1800" b="1" dirty="0" err="1" smtClean="0"/>
              <a:t>Малгобек</a:t>
            </a:r>
            <a:r>
              <a:rPr lang="ru-RU" sz="1800" b="1" dirty="0" smtClean="0"/>
              <a:t>, Псков, Хабаровск. </a:t>
            </a:r>
            <a:endParaRPr lang="ru-RU" sz="1800" b="1" dirty="0"/>
          </a:p>
        </p:txBody>
      </p:sp>
      <p:pic>
        <p:nvPicPr>
          <p:cNvPr id="5122" name="Picture 2" descr="C:\Users\1\Desktop\gvs-1.jpg"/>
          <p:cNvPicPr>
            <a:picLocks noChangeAspect="1" noChangeArrowheads="1"/>
          </p:cNvPicPr>
          <p:nvPr/>
        </p:nvPicPr>
        <p:blipFill>
          <a:blip r:embed="rId2" cstate="print"/>
          <a:srcRect t="9923" r="-1710" b="7386"/>
          <a:stretch>
            <a:fillRect/>
          </a:stretch>
        </p:blipFill>
        <p:spPr bwMode="auto">
          <a:xfrm>
            <a:off x="4929190" y="3643314"/>
            <a:ext cx="3714776" cy="2265107"/>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lolosh\Downloads\IMG_20231118_2305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33" y="3464607"/>
            <a:ext cx="4376881" cy="330027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Ololosh\Downloads\IMG_20231118_2304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7647" y="1826586"/>
            <a:ext cx="4363595" cy="34166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Ololosh\Downloads\IMG_20231118_2304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399" y="182406"/>
            <a:ext cx="4519609" cy="328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15718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Ololosh\Downloads\IMG_20231120_1528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51" y="1700808"/>
            <a:ext cx="3667786" cy="489688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Ololosh\Downloads\IMG_20231121_160715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1837" y="34704"/>
            <a:ext cx="3431179" cy="36741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Ololosh\Downloads\IMG_20231120_1655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8578" y="2928396"/>
            <a:ext cx="3235742" cy="369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4807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lstStyle/>
          <a:p>
            <a:r>
              <a:rPr lang="ru-RU" sz="2400" b="1" dirty="0" smtClean="0">
                <a:solidFill>
                  <a:schemeClr val="accent2">
                    <a:lumMod val="75000"/>
                  </a:schemeClr>
                </a:solidFill>
                <a:latin typeface="Times New Roman" pitchFamily="18" charset="0"/>
                <a:cs typeface="Times New Roman" pitchFamily="18" charset="0"/>
              </a:rPr>
              <a:t>ЭТАПЫ РЕАЛИЗАЦИИ ПРОЕКТА</a:t>
            </a:r>
            <a:endParaRPr lang="ru-RU" sz="2400" b="1" dirty="0">
              <a:solidFill>
                <a:schemeClr val="accent2">
                  <a:lumMod val="75000"/>
                </a:schemeClr>
              </a:solidFill>
              <a:latin typeface="Times New Roman" pitchFamily="18" charset="0"/>
              <a:cs typeface="Times New Roman"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35542983"/>
              </p:ext>
            </p:extLst>
          </p:nvPr>
        </p:nvGraphicFramePr>
        <p:xfrm>
          <a:off x="827584" y="908718"/>
          <a:ext cx="8064896" cy="5621967"/>
        </p:xfrm>
        <a:graphic>
          <a:graphicData uri="http://schemas.openxmlformats.org/drawingml/2006/table">
            <a:tbl>
              <a:tblPr firstRow="1" bandRow="1">
                <a:tableStyleId>{93296810-A885-4BE3-A3E7-6D5BEEA58F35}</a:tableStyleId>
              </a:tblPr>
              <a:tblGrid>
                <a:gridCol w="8064896"/>
              </a:tblGrid>
              <a:tr h="410949">
                <a:tc>
                  <a:txBody>
                    <a:bodyPr/>
                    <a:lstStyle/>
                    <a:p>
                      <a:r>
                        <a:rPr lang="en-US" b="1" dirty="0" smtClean="0">
                          <a:solidFill>
                            <a:schemeClr val="tx1"/>
                          </a:solidFill>
                        </a:rPr>
                        <a:t>I </a:t>
                      </a:r>
                      <a:r>
                        <a:rPr lang="ru-RU" b="1" dirty="0" smtClean="0">
                          <a:solidFill>
                            <a:schemeClr val="tx1"/>
                          </a:solidFill>
                        </a:rPr>
                        <a:t>этап. Подготовительный (октябрь)</a:t>
                      </a:r>
                      <a:r>
                        <a:rPr lang="ru-RU" b="1" baseline="0" dirty="0" smtClean="0">
                          <a:solidFill>
                            <a:schemeClr val="tx1"/>
                          </a:solidFill>
                        </a:rPr>
                        <a:t> </a:t>
                      </a:r>
                      <a:endParaRPr lang="ru-RU" b="1" dirty="0">
                        <a:solidFill>
                          <a:schemeClr val="tx1"/>
                        </a:solidFill>
                      </a:endParaRPr>
                    </a:p>
                  </a:txBody>
                  <a:tcPr/>
                </a:tc>
              </a:tr>
              <a:tr h="883284">
                <a:tc>
                  <a:txBody>
                    <a:bodyPr/>
                    <a:lstStyle/>
                    <a:p>
                      <a:r>
                        <a:rPr lang="ru-RU" u="sng" dirty="0" smtClean="0"/>
                        <a:t>Формы работы</a:t>
                      </a:r>
                      <a:r>
                        <a:rPr lang="ru-RU" dirty="0" smtClean="0"/>
                        <a:t>: сбор информации (литературы), разработка плана</a:t>
                      </a:r>
                      <a:r>
                        <a:rPr lang="ru-RU" baseline="0" dirty="0" smtClean="0"/>
                        <a:t> </a:t>
                      </a:r>
                      <a:r>
                        <a:rPr lang="ru-RU" dirty="0" smtClean="0"/>
                        <a:t>образовательных событий</a:t>
                      </a:r>
                      <a:r>
                        <a:rPr lang="ru-RU" baseline="0" dirty="0" smtClean="0"/>
                        <a:t> </a:t>
                      </a:r>
                      <a:r>
                        <a:rPr lang="ru-RU" dirty="0" smtClean="0"/>
                        <a:t>проекта, анкетирование родителей</a:t>
                      </a:r>
                      <a:r>
                        <a:rPr lang="ru-RU" baseline="0" dirty="0" smtClean="0"/>
                        <a:t> </a:t>
                      </a:r>
                      <a:r>
                        <a:rPr lang="ru-RU" dirty="0" smtClean="0"/>
                        <a:t>по теме проекта «Города-герои». </a:t>
                      </a:r>
                      <a:endParaRPr lang="ru-RU" dirty="0"/>
                    </a:p>
                  </a:txBody>
                  <a:tcPr/>
                </a:tc>
              </a:tr>
              <a:tr h="410949">
                <a:tc>
                  <a:txBody>
                    <a:bodyPr/>
                    <a:lstStyle/>
                    <a:p>
                      <a:r>
                        <a:rPr lang="ru-RU" b="1" dirty="0" smtClean="0"/>
                        <a:t>II этап. Основной (ноябрь – апрель)</a:t>
                      </a:r>
                      <a:endParaRPr lang="ru-RU" b="1" dirty="0"/>
                    </a:p>
                  </a:txBody>
                  <a:tcPr/>
                </a:tc>
              </a:tr>
              <a:tr h="618299">
                <a:tc>
                  <a:txBody>
                    <a:bodyPr/>
                    <a:lstStyle/>
                    <a:p>
                      <a:r>
                        <a:rPr lang="ru-RU" u="sng" dirty="0" smtClean="0"/>
                        <a:t>Формы работы</a:t>
                      </a:r>
                      <a:r>
                        <a:rPr lang="ru-RU" dirty="0" smtClean="0"/>
                        <a:t>: Практическая деятельность (реализация плана</a:t>
                      </a:r>
                      <a:r>
                        <a:rPr lang="ru-RU" baseline="0" dirty="0" smtClean="0"/>
                        <a:t> </a:t>
                      </a:r>
                      <a:r>
                        <a:rPr lang="ru-RU" dirty="0" smtClean="0"/>
                        <a:t>образовательных событий по</a:t>
                      </a:r>
                      <a:r>
                        <a:rPr lang="ru-RU" baseline="0" dirty="0" smtClean="0"/>
                        <a:t> </a:t>
                      </a:r>
                      <a:r>
                        <a:rPr lang="ru-RU" dirty="0" smtClean="0"/>
                        <a:t>Проекту)</a:t>
                      </a:r>
                      <a:endParaRPr lang="ru-RU" dirty="0"/>
                    </a:p>
                  </a:txBody>
                  <a:tcPr/>
                </a:tc>
              </a:tr>
              <a:tr h="410949">
                <a:tc>
                  <a:txBody>
                    <a:bodyPr/>
                    <a:lstStyle/>
                    <a:p>
                      <a:r>
                        <a:rPr lang="en-US" b="1" dirty="0" smtClean="0"/>
                        <a:t>III </a:t>
                      </a:r>
                      <a:r>
                        <a:rPr lang="ru-RU" b="1" dirty="0" smtClean="0"/>
                        <a:t>этап. Итоговый (май)</a:t>
                      </a:r>
                      <a:endParaRPr lang="ru-RU" b="1" dirty="0"/>
                    </a:p>
                  </a:txBody>
                  <a:tcPr/>
                </a:tc>
              </a:tr>
              <a:tr h="2738180">
                <a:tc>
                  <a:txBody>
                    <a:bodyPr/>
                    <a:lstStyle/>
                    <a:p>
                      <a:r>
                        <a:rPr lang="ru-RU" u="sng" dirty="0" smtClean="0"/>
                        <a:t>Задача</a:t>
                      </a:r>
                      <a:r>
                        <a:rPr lang="ru-RU" dirty="0" smtClean="0"/>
                        <a:t>: проанализировать деятельность по проекту. Установить положительные и отрицательные</a:t>
                      </a:r>
                      <a:r>
                        <a:rPr lang="ru-RU" baseline="0" dirty="0" smtClean="0"/>
                        <a:t> </a:t>
                      </a:r>
                      <a:r>
                        <a:rPr lang="ru-RU" dirty="0" smtClean="0"/>
                        <a:t>моменты, оформить продукт (результат) проекта.</a:t>
                      </a:r>
                    </a:p>
                    <a:p>
                      <a:r>
                        <a:rPr lang="ru-RU" u="sng" dirty="0" smtClean="0"/>
                        <a:t>Формы работы:</a:t>
                      </a:r>
                    </a:p>
                    <a:p>
                      <a:r>
                        <a:rPr lang="ru-RU" dirty="0" smtClean="0"/>
                        <a:t>Мониторинг реализации проекта. </a:t>
                      </a:r>
                      <a:r>
                        <a:rPr lang="ru-RU" baseline="0" dirty="0" smtClean="0"/>
                        <a:t> </a:t>
                      </a:r>
                      <a:r>
                        <a:rPr lang="ru-RU" dirty="0" smtClean="0"/>
                        <a:t>Выставка творческих работ. Создание </a:t>
                      </a:r>
                      <a:r>
                        <a:rPr lang="ru-RU" dirty="0" err="1" smtClean="0"/>
                        <a:t>лепбука</a:t>
                      </a:r>
                      <a:r>
                        <a:rPr lang="ru-RU" dirty="0" smtClean="0"/>
                        <a:t> «Города-герои», участие в онлайн акции</a:t>
                      </a:r>
                      <a:r>
                        <a:rPr lang="ru-RU" baseline="0" dirty="0" smtClean="0"/>
                        <a:t> </a:t>
                      </a:r>
                      <a:r>
                        <a:rPr lang="ru-RU" dirty="0" smtClean="0"/>
                        <a:t>«Бессмертный полк».</a:t>
                      </a:r>
                    </a:p>
                    <a:p>
                      <a:endParaRPr lang="ru-RU" dirty="0" smtClean="0"/>
                    </a:p>
                    <a:p>
                      <a:endParaRPr lang="ru-RU" dirty="0" smtClean="0"/>
                    </a:p>
                    <a:p>
                      <a:endParaRPr lang="ru-RU" dirty="0" smtClean="0"/>
                    </a:p>
                    <a:p>
                      <a:endParaRPr lang="ru-RU" dirty="0" smtClean="0"/>
                    </a:p>
                    <a:p>
                      <a:endParaRPr lang="ru-RU" dirty="0"/>
                    </a:p>
                  </a:txBody>
                  <a:tcPr/>
                </a:tc>
              </a:tr>
            </a:tbl>
          </a:graphicData>
        </a:graphic>
      </p:graphicFrame>
    </p:spTree>
    <p:extLst>
      <p:ext uri="{BB962C8B-B14F-4D97-AF65-F5344CB8AC3E}">
        <p14:creationId xmlns:p14="http://schemas.microsoft.com/office/powerpoint/2010/main" val="8807627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lolosh\Downloads\IMG_20231121_1602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0267" y="116632"/>
            <a:ext cx="4375759" cy="36004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Ololosh\Downloads\IMG_20231121_160909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522283"/>
            <a:ext cx="4176464" cy="406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0171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Ololosh\Downloads\IMG_20231121_1606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492896"/>
            <a:ext cx="4726502" cy="406668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Ololosh\Downloads\IMG_20231121_1849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4482"/>
            <a:ext cx="4421087" cy="390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1705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16632"/>
            <a:ext cx="7859216" cy="432048"/>
          </a:xfrm>
        </p:spPr>
        <p:txBody>
          <a:bodyPr/>
          <a:lstStyle/>
          <a:p>
            <a:r>
              <a:rPr lang="ru-RU" sz="2800" b="1" dirty="0" smtClean="0">
                <a:solidFill>
                  <a:schemeClr val="accent2">
                    <a:lumMod val="75000"/>
                  </a:schemeClr>
                </a:solidFill>
                <a:latin typeface="Times New Roman" pitchFamily="18" charset="0"/>
                <a:cs typeface="Times New Roman" pitchFamily="18" charset="0"/>
              </a:rPr>
              <a:t>ВЫВОД</a:t>
            </a:r>
            <a:endParaRPr lang="ru-RU" sz="2800" b="1" dirty="0">
              <a:solidFill>
                <a:schemeClr val="accent2">
                  <a:lumMod val="75000"/>
                </a:schemeClr>
              </a:solidFill>
              <a:latin typeface="Times New Roman" pitchFamily="18" charset="0"/>
              <a:cs typeface="Times New Roman" pitchFamily="18" charset="0"/>
            </a:endParaRPr>
          </a:p>
        </p:txBody>
      </p:sp>
      <p:pic>
        <p:nvPicPr>
          <p:cNvPr id="522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9" y="620688"/>
            <a:ext cx="777686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31729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332657"/>
            <a:ext cx="7848872"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260989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332656"/>
            <a:ext cx="8208912" cy="5355312"/>
          </a:xfrm>
          <a:prstGeom prst="rect">
            <a:avLst/>
          </a:prstGeom>
        </p:spPr>
        <p:txBody>
          <a:bodyPr wrap="square">
            <a:spAutoFit/>
          </a:bodyPr>
          <a:lstStyle/>
          <a:p>
            <a:pPr algn="ctr"/>
            <a:r>
              <a:rPr lang="ru-RU" b="1" dirty="0">
                <a:solidFill>
                  <a:schemeClr val="accent2">
                    <a:lumMod val="75000"/>
                  </a:schemeClr>
                </a:solidFill>
              </a:rPr>
              <a:t>Литература</a:t>
            </a:r>
          </a:p>
          <a:p>
            <a:r>
              <a:rPr lang="ru-RU" dirty="0">
                <a:latin typeface="Times New Roman" pitchFamily="18" charset="0"/>
                <a:cs typeface="Times New Roman" pitchFamily="18" charset="0"/>
              </a:rPr>
              <a:t>1. Занятия по патриотическому воспитанию в детском саду. Под ред. . Творческий центр. </a:t>
            </a:r>
            <a:r>
              <a:rPr lang="ru-RU" dirty="0" smtClean="0">
                <a:latin typeface="Times New Roman" pitchFamily="18" charset="0"/>
                <a:cs typeface="Times New Roman" pitchFamily="18" charset="0"/>
              </a:rPr>
              <a:t>М. 2011.</a:t>
            </a:r>
            <a:endParaRPr lang="ru-RU" dirty="0">
              <a:latin typeface="Times New Roman" pitchFamily="18" charset="0"/>
              <a:cs typeface="Times New Roman" pitchFamily="18" charset="0"/>
            </a:endParaRPr>
          </a:p>
          <a:p>
            <a:r>
              <a:rPr lang="ru-RU" dirty="0" smtClean="0">
                <a:latin typeface="Times New Roman" pitchFamily="18" charset="0"/>
                <a:cs typeface="Times New Roman" pitchFamily="18" charset="0"/>
              </a:rPr>
              <a:t>2.Великой </a:t>
            </a:r>
            <a:r>
              <a:rPr lang="ru-RU" dirty="0">
                <a:latin typeface="Times New Roman" pitchFamily="18" charset="0"/>
                <a:cs typeface="Times New Roman" pitchFamily="18" charset="0"/>
              </a:rPr>
              <a:t>Победе посвящается. Праздники в детском саду. Творческий центр. М. 2011.</a:t>
            </a:r>
          </a:p>
          <a:p>
            <a:r>
              <a:rPr lang="ru-RU" dirty="0" smtClean="0">
                <a:latin typeface="Times New Roman" pitchFamily="18" charset="0"/>
                <a:cs typeface="Times New Roman" pitchFamily="18" charset="0"/>
              </a:rPr>
              <a:t>3.Сборник стихов о ВОВ.</a:t>
            </a:r>
            <a:endParaRPr lang="ru-RU" dirty="0">
              <a:latin typeface="Times New Roman" pitchFamily="18" charset="0"/>
              <a:cs typeface="Times New Roman" pitchFamily="18" charset="0"/>
            </a:endParaRPr>
          </a:p>
          <a:p>
            <a:r>
              <a:rPr lang="ru-RU" dirty="0" smtClean="0">
                <a:latin typeface="Times New Roman" pitchFamily="18" charset="0"/>
                <a:cs typeface="Times New Roman" pitchFamily="18" charset="0"/>
              </a:rPr>
              <a:t>4</a:t>
            </a:r>
            <a:r>
              <a:rPr lang="ru-RU" dirty="0">
                <a:latin typeface="Times New Roman" pitchFamily="18" charset="0"/>
                <a:cs typeface="Times New Roman" pitchFamily="18" charset="0"/>
              </a:rPr>
              <a:t>. Алешина Н. В. Патриотическое воспитание дошкольников. – М.: ЦГЛ, 2004. </a:t>
            </a:r>
          </a:p>
          <a:p>
            <a:r>
              <a:rPr lang="ru-RU" dirty="0" smtClean="0">
                <a:latin typeface="Times New Roman" pitchFamily="18" charset="0"/>
                <a:cs typeface="Times New Roman" pitchFamily="18" charset="0"/>
              </a:rPr>
              <a:t>5.Кондрыкинская</a:t>
            </a:r>
            <a:r>
              <a:rPr lang="ru-RU" dirty="0">
                <a:latin typeface="Times New Roman" pitchFamily="18" charset="0"/>
                <a:cs typeface="Times New Roman" pitchFamily="18" charset="0"/>
              </a:rPr>
              <a:t>, Л. А. С чего начинается Родина? Опыт работы по патриотическому воспитанию в ДОУ. – М.: Сфера, </a:t>
            </a:r>
            <a:r>
              <a:rPr lang="ru-RU" dirty="0" smtClean="0">
                <a:latin typeface="Times New Roman" pitchFamily="18" charset="0"/>
                <a:cs typeface="Times New Roman" pitchFamily="18" charset="0"/>
              </a:rPr>
              <a:t>2004.</a:t>
            </a:r>
          </a:p>
          <a:p>
            <a:r>
              <a:rPr lang="ru-RU" dirty="0">
                <a:latin typeface="Times New Roman" pitchFamily="18" charset="0"/>
                <a:cs typeface="Times New Roman" pitchFamily="18" charset="0"/>
              </a:rPr>
              <a:t>6. Якушева. Т. А. Воспитание гражданско – патриотических чувств у ребенка старшего дошкольного возраста. Дошкольная педагогика, 2006, №6.</a:t>
            </a:r>
          </a:p>
          <a:p>
            <a:r>
              <a:rPr lang="ru-RU" dirty="0">
                <a:latin typeface="Times New Roman" pitchFamily="18" charset="0"/>
                <a:cs typeface="Times New Roman" pitchFamily="18" charset="0"/>
              </a:rPr>
              <a:t>7.Е. </a:t>
            </a:r>
            <a:r>
              <a:rPr lang="ru-RU" dirty="0" smtClean="0">
                <a:latin typeface="Times New Roman" pitchFamily="18" charset="0"/>
                <a:cs typeface="Times New Roman" pitchFamily="18" charset="0"/>
              </a:rPr>
              <a:t>Благинина </a:t>
            </a:r>
            <a:r>
              <a:rPr lang="ru-RU" dirty="0">
                <a:latin typeface="Times New Roman" pitchFamily="18" charset="0"/>
                <a:cs typeface="Times New Roman" pitchFamily="18" charset="0"/>
              </a:rPr>
              <a:t>«Шинель»</a:t>
            </a:r>
          </a:p>
          <a:p>
            <a:r>
              <a:rPr lang="ru-RU" dirty="0">
                <a:latin typeface="Times New Roman" pitchFamily="18" charset="0"/>
                <a:cs typeface="Times New Roman" pitchFamily="18" charset="0"/>
              </a:rPr>
              <a:t>8.С. </a:t>
            </a:r>
            <a:r>
              <a:rPr lang="ru-RU" dirty="0" err="1">
                <a:latin typeface="Times New Roman" pitchFamily="18" charset="0"/>
                <a:cs typeface="Times New Roman" pitchFamily="18" charset="0"/>
              </a:rPr>
              <a:t>Баруздина</a:t>
            </a:r>
            <a:r>
              <a:rPr lang="ru-RU" dirty="0">
                <a:latin typeface="Times New Roman" pitchFamily="18" charset="0"/>
                <a:cs typeface="Times New Roman" pitchFamily="18" charset="0"/>
              </a:rPr>
              <a:t> «Шел по улице солдат» чтение глав из книги;</a:t>
            </a:r>
          </a:p>
          <a:p>
            <a:r>
              <a:rPr lang="ru-RU" dirty="0">
                <a:latin typeface="Times New Roman" pitchFamily="18" charset="0"/>
                <a:cs typeface="Times New Roman" pitchFamily="18" charset="0"/>
              </a:rPr>
              <a:t>9.Н. </a:t>
            </a:r>
            <a:r>
              <a:rPr lang="ru-RU" dirty="0" err="1">
                <a:latin typeface="Times New Roman" pitchFamily="18" charset="0"/>
                <a:cs typeface="Times New Roman" pitchFamily="18" charset="0"/>
              </a:rPr>
              <a:t>Дилакторская</a:t>
            </a:r>
            <a:r>
              <a:rPr lang="ru-RU" dirty="0">
                <a:latin typeface="Times New Roman" pitchFamily="18" charset="0"/>
                <a:cs typeface="Times New Roman" pitchFamily="18" charset="0"/>
              </a:rPr>
              <a:t> «Почему маму прозвали Гришкой»;</a:t>
            </a:r>
          </a:p>
          <a:p>
            <a:r>
              <a:rPr lang="ru-RU" dirty="0">
                <a:latin typeface="Times New Roman" pitchFamily="18" charset="0"/>
                <a:cs typeface="Times New Roman" pitchFamily="18" charset="0"/>
              </a:rPr>
              <a:t>10.А. Митяев «Землянка»; «Мешок овсянки»; «Почему армия родная?»</a:t>
            </a:r>
          </a:p>
          <a:p>
            <a:r>
              <a:rPr lang="ru-RU" dirty="0">
                <a:latin typeface="Times New Roman" pitchFamily="18" charset="0"/>
                <a:cs typeface="Times New Roman" pitchFamily="18" charset="0"/>
              </a:rPr>
              <a:t>11.Л. Кассиль из книги «Твои защитники</a:t>
            </a:r>
            <a:r>
              <a:rPr lang="ru-RU" dirty="0" smtClean="0">
                <a:latin typeface="Times New Roman" pitchFamily="18" charset="0"/>
                <a:cs typeface="Times New Roman" pitchFamily="18" charset="0"/>
              </a:rPr>
              <a:t>»)</a:t>
            </a:r>
          </a:p>
          <a:p>
            <a:r>
              <a:rPr lang="ru-RU" dirty="0">
                <a:latin typeface="Times New Roman" pitchFamily="18" charset="0"/>
                <a:cs typeface="Times New Roman" pitchFamily="18" charset="0"/>
              </a:rPr>
              <a:t>12. С. Алексеев «Рассказы о Великой Отечественной войне</a:t>
            </a:r>
            <a:r>
              <a:rPr lang="ru-RU" dirty="0" smtClean="0">
                <a:latin typeface="Times New Roman" pitchFamily="18" charset="0"/>
                <a:cs typeface="Times New Roman" pitchFamily="18" charset="0"/>
              </a:rPr>
              <a:t>».</a:t>
            </a:r>
          </a:p>
          <a:p>
            <a:pPr algn="ctr"/>
            <a:r>
              <a:rPr lang="ru-RU" b="1" dirty="0" smtClean="0">
                <a:solidFill>
                  <a:schemeClr val="accent2">
                    <a:lumMod val="75000"/>
                  </a:schemeClr>
                </a:solidFill>
                <a:latin typeface="Times New Roman" pitchFamily="18" charset="0"/>
                <a:cs typeface="Times New Roman" pitchFamily="18" charset="0"/>
              </a:rPr>
              <a:t>Интернет-ресурсы</a:t>
            </a:r>
          </a:p>
          <a:p>
            <a:r>
              <a:rPr lang="ru-RU" dirty="0">
                <a:latin typeface="Times New Roman" pitchFamily="18" charset="0"/>
                <a:cs typeface="Times New Roman" pitchFamily="18" charset="0"/>
              </a:rPr>
              <a:t>12. Клипарт. Я помню! Я горжусь! http://oboi.cc/wallpaper_118967.html</a:t>
            </a:r>
          </a:p>
        </p:txBody>
      </p:sp>
    </p:spTree>
    <p:extLst>
      <p:ext uri="{BB962C8B-B14F-4D97-AF65-F5344CB8AC3E}">
        <p14:creationId xmlns:p14="http://schemas.microsoft.com/office/powerpoint/2010/main" val="84392573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descr="C:\Users\1\Desktop\0_81b58_5e7e0a01_XL.png"/>
          <p:cNvPicPr>
            <a:picLocks noChangeAspect="1" noChangeArrowheads="1"/>
          </p:cNvPicPr>
          <p:nvPr/>
        </p:nvPicPr>
        <p:blipFill>
          <a:blip r:embed="rId2" cstate="print"/>
          <a:srcRect/>
          <a:stretch>
            <a:fillRect/>
          </a:stretch>
        </p:blipFill>
        <p:spPr bwMode="auto">
          <a:xfrm>
            <a:off x="1214414" y="357166"/>
            <a:ext cx="7358114" cy="1110079"/>
          </a:xfrm>
          <a:prstGeom prst="rect">
            <a:avLst/>
          </a:prstGeom>
          <a:noFill/>
        </p:spPr>
      </p:pic>
      <p:pic>
        <p:nvPicPr>
          <p:cNvPr id="4104" name="Picture 8" descr="C:\Users\1\Desktop\105255491_ab77d111c7_9196971_2169818.png"/>
          <p:cNvPicPr>
            <a:picLocks noChangeAspect="1" noChangeArrowheads="1"/>
          </p:cNvPicPr>
          <p:nvPr/>
        </p:nvPicPr>
        <p:blipFill>
          <a:blip r:embed="rId3" cstate="print"/>
          <a:srcRect/>
          <a:stretch>
            <a:fillRect/>
          </a:stretch>
        </p:blipFill>
        <p:spPr bwMode="auto">
          <a:xfrm>
            <a:off x="5000628" y="3357562"/>
            <a:ext cx="3571900" cy="2273027"/>
          </a:xfrm>
          <a:prstGeom prst="rect">
            <a:avLst/>
          </a:prstGeom>
          <a:noFill/>
        </p:spPr>
      </p:pic>
      <p:sp>
        <p:nvSpPr>
          <p:cNvPr id="4" name="TextBox 3"/>
          <p:cNvSpPr txBox="1"/>
          <p:nvPr/>
        </p:nvSpPr>
        <p:spPr>
          <a:xfrm>
            <a:off x="705023" y="2071678"/>
            <a:ext cx="8438977" cy="769441"/>
          </a:xfrm>
          <a:prstGeom prst="rect">
            <a:avLst/>
          </a:prstGeom>
          <a:noFill/>
        </p:spPr>
        <p:txBody>
          <a:bodyPr wrap="square" rtlCol="0">
            <a:spAutoFit/>
          </a:bodyPr>
          <a:lstStyle/>
          <a:p>
            <a:pPr algn="ctr"/>
            <a:r>
              <a:rPr lang="ru-RU" sz="4400" b="1" dirty="0" smtClean="0">
                <a:solidFill>
                  <a:srgbClr val="C0504D">
                    <a:lumMod val="75000"/>
                  </a:srgbClr>
                </a:solidFill>
              </a:rPr>
              <a:t>И слава ваша будет вечной…</a:t>
            </a:r>
            <a:endParaRPr lang="ru-RU" sz="4400" b="1" dirty="0">
              <a:solidFill>
                <a:srgbClr val="C0504D">
                  <a:lumMod val="75000"/>
                </a:srgbClr>
              </a:solidFill>
            </a:endParaRPr>
          </a:p>
        </p:txBody>
      </p:sp>
    </p:spTree>
    <p:extLst>
      <p:ext uri="{BB962C8B-B14F-4D97-AF65-F5344CB8AC3E}">
        <p14:creationId xmlns:p14="http://schemas.microsoft.com/office/powerpoint/2010/main" val="692094932"/>
      </p:ext>
    </p:extLst>
  </p:cSld>
  <p:clrMapOvr>
    <a:masterClrMapping/>
  </p:clrMapOvr>
  <p:timing>
    <p:tnLst>
      <p:par>
        <p:cTn id="1" dur="indefinite" restart="never" nodeType="tmRoot"/>
      </p:par>
    </p:tnLst>
  </p:timing>
</p:sld>
</file>

<file path=ppt/theme/theme1.xml><?xml version="1.0" encoding="utf-8"?>
<a:theme xmlns:a="http://schemas.openxmlformats.org/drawingml/2006/main" name="9 мая ">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 мая </Template>
  <TotalTime>1440</TotalTime>
  <Words>2943</Words>
  <Application>Microsoft Office PowerPoint</Application>
  <PresentationFormat>Экран (4:3)</PresentationFormat>
  <Paragraphs>309</Paragraphs>
  <Slides>95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95</vt:i4>
      </vt:variant>
    </vt:vector>
  </HeadingPairs>
  <TitlesOfParts>
    <vt:vector size="96" baseType="lpstr">
      <vt:lpstr>9 мая </vt:lpstr>
      <vt:lpstr> Муниципальное автономное дошкольное образовательное учреждение «Детский сад № 85» городского округа город Стерлитамак Республики Башкортостан   ПРОЕКТ «ГОРОДА-ГЕРОИ» </vt:lpstr>
      <vt:lpstr>ВВЕДЕНИЕ</vt:lpstr>
      <vt:lpstr>АКТУАЛЬНОСТЬ</vt:lpstr>
      <vt:lpstr>ЦЕЛЬ И ЗАДАЧИ ПРОЕКТА:</vt:lpstr>
      <vt:lpstr>УЧАСТНИКИ ПРОЕКТА</vt:lpstr>
      <vt:lpstr>КОНКРЕТНЫЕ ОЖИДАЕМЫЕ РЕЗУЛЬТАТЫ</vt:lpstr>
      <vt:lpstr>КОНКРЕТНЫЕ ОЖИДАЕМЫЕ РЕЗУЛЬТАТЫ</vt:lpstr>
      <vt:lpstr>КОНКРЕТНЫЕ ОЖИДАЕМЫЕ РЕЗУЛЬТАТЫ</vt:lpstr>
      <vt:lpstr>ЭТАПЫ РЕАЛИЗАЦИИ ПРОЕКТА</vt:lpstr>
      <vt:lpstr>ПЛАН МЕРОПРИЯТИЙ ПО ПРОЕКТУ</vt:lpstr>
      <vt:lpstr>ПЛАН МЕРОПРИЯТИЙ ПО ПРОЕКТУ</vt:lpstr>
      <vt:lpstr>ПЛАН МЕРОПРИЯТИЙ ПО ПРОЕКТУ</vt:lpstr>
      <vt:lpstr>Презентация PowerPoint</vt:lpstr>
      <vt:lpstr>ГОРОД-ГЕРОЙ  – высшая степень отличия,  присвоенная городу за массовый героизм и мужество его защитников, проявленные  в Великой Отечественной войне. Звание Город-герой  было присвоено  тринадцати городам  Советского Союза.</vt:lpstr>
      <vt:lpstr>Презентация PowerPoint</vt:lpstr>
      <vt:lpstr>Презентация PowerPoint</vt:lpstr>
      <vt:lpstr>Ленинград</vt:lpstr>
      <vt:lpstr>Ленинград Разорванное кольцо блокады </vt:lpstr>
      <vt:lpstr> Ленинград Мемориал защитникам Ленинграда </vt:lpstr>
      <vt:lpstr>Ленинград Памятник блокаде Ленинграда</vt:lpstr>
      <vt:lpstr>Памятник героическим защитникам Ленинграда </vt:lpstr>
      <vt:lpstr>Ленинград Медный всадник</vt:lpstr>
      <vt:lpstr>Ленинград Крейсер Аврора</vt:lpstr>
      <vt:lpstr>Севастополь</vt:lpstr>
      <vt:lpstr>Презентация PowerPoint</vt:lpstr>
      <vt:lpstr>Севастополь Памятник солдату и матросу </vt:lpstr>
      <vt:lpstr>Севастополь Монумент штык и парус </vt:lpstr>
      <vt:lpstr>Севастополь Мемориал Братская могила</vt:lpstr>
      <vt:lpstr>Севастополь Константиновская батарея</vt:lpstr>
      <vt:lpstr>Одесса</vt:lpstr>
      <vt:lpstr>Одесса Памятник защитникам Одессы</vt:lpstr>
      <vt:lpstr>Одесса Обелиск неизвестному матросу</vt:lpstr>
      <vt:lpstr>Одесса Памятник «Народные мстители»</vt:lpstr>
      <vt:lpstr>Волгоград (Сталинград) </vt:lpstr>
      <vt:lpstr>Волгоград Мамаев курган</vt:lpstr>
      <vt:lpstr>Волгоград Родина-мать</vt:lpstr>
      <vt:lpstr>Волгоград Скорбящая мать</vt:lpstr>
      <vt:lpstr>Киев</vt:lpstr>
      <vt:lpstr>Киев Мемориал Родина мать</vt:lpstr>
      <vt:lpstr>Киев Мемориал «Битва за Днепр»</vt:lpstr>
      <vt:lpstr>Москва</vt:lpstr>
      <vt:lpstr>Москва Монумент неизвестному солдату</vt:lpstr>
      <vt:lpstr>Москва Монумент Победы в ВОВ</vt:lpstr>
      <vt:lpstr>Москва Поклонная гора, памятник Георгию победоносцу</vt:lpstr>
      <vt:lpstr>Москва Памятник маршалу Жукову</vt:lpstr>
      <vt:lpstr>Москва</vt:lpstr>
      <vt:lpstr>Москва</vt:lpstr>
      <vt:lpstr>Москва Рисунки детей</vt:lpstr>
      <vt:lpstr>Крепость-Герой Брест</vt:lpstr>
      <vt:lpstr>Брест Мемориальный комплекс Брестская крепость</vt:lpstr>
      <vt:lpstr>Брестская крепость</vt:lpstr>
      <vt:lpstr>Брест Мемориал жажда в Брестской крепости</vt:lpstr>
      <vt:lpstr>Брест Памятник воинам пограничникам</vt:lpstr>
      <vt:lpstr>Новороссийск</vt:lpstr>
      <vt:lpstr>Новороссийск Монумент МАЛАЯ ЗЕМЛЯ</vt:lpstr>
      <vt:lpstr>Новороссийск Памятник «Матрос с гранатой»</vt:lpstr>
      <vt:lpstr>Новороссийск Памятник воинам-защитникам Новороссийска</vt:lpstr>
      <vt:lpstr>Новороссийск Памятник солдатам</vt:lpstr>
      <vt:lpstr>Новороссийск Памятник непокоренным</vt:lpstr>
      <vt:lpstr>Керчь</vt:lpstr>
      <vt:lpstr>Керчь Мемориал Аджимушкайские каменоломни</vt:lpstr>
      <vt:lpstr>Керчь Памятник десантникам</vt:lpstr>
      <vt:lpstr>Керчь Обелиск славы</vt:lpstr>
      <vt:lpstr>Минск</vt:lpstr>
      <vt:lpstr>Минск Памятник войне</vt:lpstr>
      <vt:lpstr>Минск Курган славы</vt:lpstr>
      <vt:lpstr>Минск Мемориал «Операция Багратион»</vt:lpstr>
      <vt:lpstr>Минск Памятник партизанам</vt:lpstr>
      <vt:lpstr>Минское гетто Памятник жертвам Холокоста (мемориал «Яма»)</vt:lpstr>
      <vt:lpstr>Тула</vt:lpstr>
      <vt:lpstr>Тула Мемориал защитникам неба</vt:lpstr>
      <vt:lpstr>Тула Памятник героям обороны города 1941г.</vt:lpstr>
      <vt:lpstr>Тула Памятник защитникам города</vt:lpstr>
      <vt:lpstr>Тула Монумент бессмертный полк</vt:lpstr>
      <vt:lpstr>Смоленск</vt:lpstr>
      <vt:lpstr>Смоленск Обелиск городу-герою</vt:lpstr>
      <vt:lpstr>Смоленск Курган бессмертия</vt:lpstr>
      <vt:lpstr>Смоленск Памятник «Скорбящая мать»</vt:lpstr>
      <vt:lpstr>Смоленск Памятник партизанам Смоленщины</vt:lpstr>
      <vt:lpstr>Смоленск Монумент «Освобождение Смоленска»</vt:lpstr>
      <vt:lpstr>Мурманск</vt:lpstr>
      <vt:lpstr>Мурманск Мемориал защитникам советского Заполярья («Мурманский Алёша»)</vt:lpstr>
      <vt:lpstr>Мурманск Памятник воинам корпуса ПВО</vt:lpstr>
      <vt:lpstr>Мурманск Обелиск военным строителям</vt:lpstr>
      <vt:lpstr>Мурманск Памятник бойцам оленетранспортных батальонов</vt:lpstr>
      <vt:lpstr>Мурманск Памятник советским воинам</vt:lpstr>
      <vt:lpstr>Города воинской славы</vt:lpstr>
      <vt:lpstr>Презентация PowerPoint</vt:lpstr>
      <vt:lpstr>Презентация PowerPoint</vt:lpstr>
      <vt:lpstr>Презентация PowerPoint</vt:lpstr>
      <vt:lpstr>Презентация PowerPoint</vt:lpstr>
      <vt:lpstr>ВЫВОД</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День Победы</dc:title>
  <dc:creator>1</dc:creator>
  <cp:lastModifiedBy>RePack by Diakov</cp:lastModifiedBy>
  <cp:revision>200</cp:revision>
  <dcterms:created xsi:type="dcterms:W3CDTF">2015-03-31T17:15:41Z</dcterms:created>
  <dcterms:modified xsi:type="dcterms:W3CDTF">2023-11-21T14:03:09Z</dcterms:modified>
</cp:coreProperties>
</file>