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0"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3B976F2-6967-4F9A-8E01-E7140231A730}" type="datetimeFigureOut">
              <a:rPr lang="ru-RU" smtClean="0"/>
              <a:t>чт 25.04.24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AF5079-3BE8-4166-9755-D3095B1DB71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B976F2-6967-4F9A-8E01-E7140231A730}" type="datetimeFigureOut">
              <a:rPr lang="ru-RU" smtClean="0"/>
              <a:t>чт 25.04.24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AF5079-3BE8-4166-9755-D3095B1DB71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B976F2-6967-4F9A-8E01-E7140231A730}" type="datetimeFigureOut">
              <a:rPr lang="ru-RU" smtClean="0"/>
              <a:t>чт 25.04.24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AF5079-3BE8-4166-9755-D3095B1DB71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B976F2-6967-4F9A-8E01-E7140231A730}" type="datetimeFigureOut">
              <a:rPr lang="ru-RU" smtClean="0"/>
              <a:t>чт 25.04.24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AF5079-3BE8-4166-9755-D3095B1DB71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3B976F2-6967-4F9A-8E01-E7140231A730}" type="datetimeFigureOut">
              <a:rPr lang="ru-RU" smtClean="0"/>
              <a:t>чт 25.04.24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AF5079-3BE8-4166-9755-D3095B1DB719}"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3B976F2-6967-4F9A-8E01-E7140231A730}" type="datetimeFigureOut">
              <a:rPr lang="ru-RU" smtClean="0"/>
              <a:t>чт 25.04.24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AF5079-3BE8-4166-9755-D3095B1DB71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3B976F2-6967-4F9A-8E01-E7140231A730}" type="datetimeFigureOut">
              <a:rPr lang="ru-RU" smtClean="0"/>
              <a:t>чт 25.04.24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3AF5079-3BE8-4166-9755-D3095B1DB71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3B976F2-6967-4F9A-8E01-E7140231A730}" type="datetimeFigureOut">
              <a:rPr lang="ru-RU" smtClean="0"/>
              <a:t>чт 25.04.24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3AF5079-3BE8-4166-9755-D3095B1DB71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B976F2-6967-4F9A-8E01-E7140231A730}" type="datetimeFigureOut">
              <a:rPr lang="ru-RU" smtClean="0"/>
              <a:t>чт 25.04.24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3AF5079-3BE8-4166-9755-D3095B1DB71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3B976F2-6967-4F9A-8E01-E7140231A730}" type="datetimeFigureOut">
              <a:rPr lang="ru-RU" smtClean="0"/>
              <a:t>чт 25.04.24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AF5079-3BE8-4166-9755-D3095B1DB71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3B976F2-6967-4F9A-8E01-E7140231A730}" type="datetimeFigureOut">
              <a:rPr lang="ru-RU" smtClean="0"/>
              <a:t>чт 25.04.24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AF5079-3BE8-4166-9755-D3095B1DB71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976F2-6967-4F9A-8E01-E7140231A730}" type="datetimeFigureOut">
              <a:rPr lang="ru-RU" smtClean="0"/>
              <a:t>чт 25.04.24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F5079-3BE8-4166-9755-D3095B1DB71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700808"/>
            <a:ext cx="7772400" cy="1470025"/>
          </a:xfrm>
        </p:spPr>
        <p:txBody>
          <a:bodyPr>
            <a:normAutofit fontScale="90000"/>
          </a:bodyPr>
          <a:lstStyle/>
          <a:p>
            <a:r>
              <a:rPr lang="ru-RU" sz="6000" dirty="0" smtClean="0">
                <a:solidFill>
                  <a:schemeClr val="tx1"/>
                </a:solidFill>
                <a:latin typeface="Impact" pitchFamily="34" charset="0"/>
              </a:rPr>
              <a:t>Презентация </a:t>
            </a:r>
            <a:br>
              <a:rPr lang="ru-RU" sz="6000" dirty="0" smtClean="0">
                <a:solidFill>
                  <a:schemeClr val="tx1"/>
                </a:solidFill>
                <a:latin typeface="Impact" pitchFamily="34" charset="0"/>
              </a:rPr>
            </a:br>
            <a:r>
              <a:rPr lang="ru-RU" sz="6000" dirty="0" smtClean="0">
                <a:solidFill>
                  <a:schemeClr val="tx1"/>
                </a:solidFill>
                <a:latin typeface="Impact" pitchFamily="34" charset="0"/>
              </a:rPr>
              <a:t>к уроку русского языка</a:t>
            </a:r>
            <a:r>
              <a:rPr lang="ru-RU" dirty="0" smtClean="0">
                <a:solidFill>
                  <a:schemeClr val="tx1"/>
                </a:solidFill>
              </a:rPr>
              <a:t/>
            </a:r>
            <a:br>
              <a:rPr lang="ru-RU" dirty="0" smtClean="0">
                <a:solidFill>
                  <a:schemeClr val="tx1"/>
                </a:solidFill>
              </a:rPr>
            </a:br>
            <a:endParaRPr lang="ru-RU" dirty="0"/>
          </a:p>
        </p:txBody>
      </p:sp>
      <p:sp>
        <p:nvSpPr>
          <p:cNvPr id="3" name="Подзаголовок 2"/>
          <p:cNvSpPr>
            <a:spLocks noGrp="1"/>
          </p:cNvSpPr>
          <p:nvPr>
            <p:ph type="subTitle" idx="1"/>
          </p:nvPr>
        </p:nvSpPr>
        <p:spPr>
          <a:xfrm>
            <a:off x="179512" y="4437112"/>
            <a:ext cx="3992488" cy="1559024"/>
          </a:xfrm>
        </p:spPr>
        <p:txBody>
          <a:bodyPr>
            <a:normAutofit/>
          </a:bodyPr>
          <a:lstStyle/>
          <a:p>
            <a:pPr algn="l"/>
            <a:r>
              <a:rPr lang="ru-RU" sz="1800" dirty="0" smtClean="0">
                <a:solidFill>
                  <a:schemeClr val="tx1"/>
                </a:solidFill>
                <a:latin typeface="Times New Roman" panose="02020603050405020304" pitchFamily="18" charset="0"/>
                <a:cs typeface="Times New Roman" panose="02020603050405020304" pitchFamily="18" charset="0"/>
              </a:rPr>
              <a:t>Подготовила :</a:t>
            </a:r>
          </a:p>
          <a:p>
            <a:pPr algn="l"/>
            <a:r>
              <a:rPr lang="ru-RU" sz="1800" dirty="0" smtClean="0">
                <a:solidFill>
                  <a:schemeClr val="tx1"/>
                </a:solidFill>
                <a:latin typeface="Times New Roman" panose="02020603050405020304" pitchFamily="18" charset="0"/>
                <a:cs typeface="Times New Roman" panose="02020603050405020304" pitchFamily="18" charset="0"/>
              </a:rPr>
              <a:t> учитель начальных классов </a:t>
            </a:r>
          </a:p>
          <a:p>
            <a:pPr algn="l"/>
            <a:r>
              <a:rPr lang="ru-RU" sz="1800" dirty="0" smtClean="0">
                <a:solidFill>
                  <a:schemeClr val="tx1"/>
                </a:solidFill>
                <a:latin typeface="Times New Roman" panose="02020603050405020304" pitchFamily="18" charset="0"/>
                <a:cs typeface="Times New Roman" panose="02020603050405020304" pitchFamily="18" charset="0"/>
              </a:rPr>
              <a:t> МКОУ СОШ № 8</a:t>
            </a:r>
          </a:p>
          <a:p>
            <a:pPr algn="l"/>
            <a:r>
              <a:rPr lang="ru-RU" sz="1800" dirty="0" smtClean="0">
                <a:solidFill>
                  <a:schemeClr val="tx1"/>
                </a:solidFill>
                <a:latin typeface="Times New Roman" panose="02020603050405020304" pitchFamily="18" charset="0"/>
                <a:cs typeface="Times New Roman" panose="02020603050405020304" pitchFamily="18" charset="0"/>
              </a:rPr>
              <a:t>Хуторская Марина Владимировна</a:t>
            </a:r>
            <a:endParaRPr lang="ru-RU" sz="1800" dirty="0"/>
          </a:p>
        </p:txBody>
      </p:sp>
      <p:sp>
        <p:nvSpPr>
          <p:cNvPr id="1026" name="AutoShape 2" descr="https://sotni.ru/wp-content/uploads/2023/08/fon-dlia-prezentatsii-po-literature-4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1872208"/>
          </a:xfrm>
        </p:spPr>
        <p:txBody>
          <a:bodyPr>
            <a:normAutofit fontScale="90000"/>
          </a:bodyPr>
          <a:lstStyle/>
          <a:p>
            <a:r>
              <a:rPr lang="ru-RU" sz="3600" dirty="0">
                <a:latin typeface="Times New Roman" pitchFamily="18" charset="0"/>
                <a:cs typeface="Times New Roman" pitchFamily="18" charset="0"/>
              </a:rPr>
              <a:t>Я большой выдумщик.  Смотри на меня – делай как я!  Я – Буратино!  И придумал вам весёлое танцевальное задание. Вы меня узнали? Здравствуйте девчонки и мальчишки!</a:t>
            </a:r>
            <a:r>
              <a:rPr lang="ru-RU" dirty="0"/>
              <a:t/>
            </a:r>
            <a:br>
              <a:rPr lang="ru-RU" dirty="0"/>
            </a:br>
            <a:endParaRPr lang="ru-RU" dirty="0"/>
          </a:p>
        </p:txBody>
      </p:sp>
      <p:pic>
        <p:nvPicPr>
          <p:cNvPr id="3" name="Изображение 10"/>
          <p:cNvPicPr>
            <a:picLocks noChangeAspect="1"/>
          </p:cNvPicPr>
          <p:nvPr/>
        </p:nvPicPr>
        <p:blipFill>
          <a:blip r:embed="rId2" cstate="print"/>
          <a:stretch>
            <a:fillRect/>
          </a:stretch>
        </p:blipFill>
        <p:spPr>
          <a:xfrm>
            <a:off x="395536" y="2564904"/>
            <a:ext cx="3024336" cy="3989774"/>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340768"/>
            <a:ext cx="8229600" cy="1143000"/>
          </a:xfrm>
        </p:spPr>
        <p:txBody>
          <a:bodyPr>
            <a:normAutofit fontScale="90000"/>
          </a:bodyPr>
          <a:lstStyle/>
          <a:p>
            <a:r>
              <a:rPr lang="ru-RU" sz="3600" dirty="0">
                <a:latin typeface="Times New Roman" pitchFamily="18" charset="0"/>
                <a:cs typeface="Times New Roman" pitchFamily="18" charset="0"/>
              </a:rPr>
              <a:t>Здравствуйте девчонки и мальчишки! </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Вы </a:t>
            </a:r>
            <a:r>
              <a:rPr lang="ru-RU" sz="3600" dirty="0">
                <a:latin typeface="Times New Roman" pitchFamily="18" charset="0"/>
                <a:cs typeface="Times New Roman" pitchFamily="18" charset="0"/>
              </a:rPr>
              <a:t>меня узнали? Я – Буратино! Я большой выдумщик. И придумал вам весёлое танцевальное задание. Смотри на меня – делай как я!</a:t>
            </a:r>
            <a:r>
              <a:rPr lang="ru-RU" dirty="0"/>
              <a:t/>
            </a:r>
            <a:br>
              <a:rPr lang="ru-RU" dirty="0"/>
            </a:br>
            <a:endParaRPr lang="ru-RU" dirty="0"/>
          </a:p>
        </p:txBody>
      </p:sp>
      <p:pic>
        <p:nvPicPr>
          <p:cNvPr id="3" name="Изображение 10"/>
          <p:cNvPicPr>
            <a:picLocks noChangeAspect="1"/>
          </p:cNvPicPr>
          <p:nvPr/>
        </p:nvPicPr>
        <p:blipFill>
          <a:blip r:embed="rId2" cstate="print"/>
          <a:stretch>
            <a:fillRect/>
          </a:stretch>
        </p:blipFill>
        <p:spPr>
          <a:xfrm>
            <a:off x="395536" y="2564904"/>
            <a:ext cx="3024336" cy="3989774"/>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Autofit/>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Это письмо было написано автором «Маленького принца» — </a:t>
            </a:r>
            <a:r>
              <a:rPr lang="ru-RU" sz="1200" dirty="0" err="1" smtClean="0">
                <a:latin typeface="Times New Roman" pitchFamily="18" charset="0"/>
                <a:cs typeface="Times New Roman" pitchFamily="18" charset="0"/>
              </a:rPr>
              <a:t>Антуаном</a:t>
            </a:r>
            <a:r>
              <a:rPr lang="ru-RU" sz="1200" dirty="0" smtClean="0">
                <a:latin typeface="Times New Roman" pitchFamily="18" charset="0"/>
                <a:cs typeface="Times New Roman" pitchFamily="18" charset="0"/>
              </a:rPr>
              <a:t> де Сент-Экзюпери — в далеком 1922 году. Тогда будущий писатель, а пока молодой военный летчик, служил вдали от дома. Письма к близким были для него настоящей отдушиной в нелегкой службе</a:t>
            </a: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Мамочка,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Я перечитал ваше вчерашнее письмо, наполненное такой нежностью. Мамочка, как бы я хотел побыть сейчас рядом с вами. Как бы я хотел, чтобы вы узнали, как с каждым днем я учусь любить вас все больше. Я не писал в последние дни, но у нас сейчас так много работы!</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Вечер так тих и спокоен, а мне грустно, непонятно отчего. Этот стаж в </a:t>
            </a:r>
            <a:r>
              <a:rPr lang="ru-RU" sz="1600" b="1" dirty="0" err="1" smtClean="0">
                <a:latin typeface="Times New Roman" pitchFamily="18" charset="0"/>
                <a:cs typeface="Times New Roman" pitchFamily="18" charset="0"/>
              </a:rPr>
              <a:t>Аворе</a:t>
            </a:r>
            <a:r>
              <a:rPr lang="ru-RU" sz="1600" b="1" dirty="0" smtClean="0">
                <a:latin typeface="Times New Roman" pitchFamily="18" charset="0"/>
                <a:cs typeface="Times New Roman" pitchFamily="18" charset="0"/>
              </a:rPr>
              <a:t> тянется утомительно долго. Мне очень нужно лечение отдыхом в </a:t>
            </a:r>
            <a:r>
              <a:rPr lang="ru-RU" sz="1600" b="1" dirty="0" err="1" smtClean="0">
                <a:latin typeface="Times New Roman" pitchFamily="18" charset="0"/>
                <a:cs typeface="Times New Roman" pitchFamily="18" charset="0"/>
              </a:rPr>
              <a:t>Сен-Морисе</a:t>
            </a:r>
            <a:r>
              <a:rPr lang="ru-RU" sz="1600" b="1" dirty="0" smtClean="0">
                <a:latin typeface="Times New Roman" pitchFamily="18" charset="0"/>
                <a:cs typeface="Times New Roman" pitchFamily="18" charset="0"/>
              </a:rPr>
              <a:t> и ваше присутствие.</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Как же я мог заставлять вас плакать когда-то? Когда я думаю об этом, я так несчастен.</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Что вы делаете, мама? Пишете ли вы картины?.. Ответьте мне. Ваши письма помогают мне жить, они приносят свежесть. Мамочка, откуда вы берете такие прелестные слова? Хожу под их впечатлением целый день.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Вы нужны мне так же сильно, как в детстве. Старшина, военная дисциплина, уроки тактики — какая сухость, какая черствость! Я представляю, как вы поправляете цветы в гостиной, и я ненавижу старшин.</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Вы лучшее, что есть в моей жизни. Я тоскую сегодня по дому, как мальчишка. Подумать только — вы там ходите и разговариваете, а мы могли бы быть вместе, но я лишен вашей нежности и сам не могу быть для вас поддержкой.</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И сейчас по-прежнему — только у вас я могу найти приют, только вы знаете все на свете, только вы заставляете меня позабыть обо всем и, вольно или невольно, вновь почувствовать себя маленьким мальчиком.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До свидания, мама. У меня работы выше головы... Здесь, как и в </a:t>
            </a:r>
            <a:r>
              <a:rPr lang="ru-RU" sz="1600" b="1" dirty="0" err="1" smtClean="0">
                <a:latin typeface="Times New Roman" pitchFamily="18" charset="0"/>
                <a:cs typeface="Times New Roman" pitchFamily="18" charset="0"/>
              </a:rPr>
              <a:t>Сен-Морисе</a:t>
            </a:r>
            <a:r>
              <a:rPr lang="ru-RU" sz="1600" b="1" dirty="0" smtClean="0">
                <a:latin typeface="Times New Roman" pitchFamily="18" charset="0"/>
                <a:cs typeface="Times New Roman" pitchFamily="18" charset="0"/>
              </a:rPr>
              <a:t>, квакают лягушки, но здесь они квакают куда хуже!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mykaleidoscope.ru/x/uploads/posts/2022-09/1663475093_3-mykaleidoscope-ru-p-shablon-otkritki-ko-dnyu-materi-krasivo-3.jpg"/>
          <p:cNvPicPr>
            <a:picLocks noChangeAspect="1" noChangeArrowheads="1"/>
          </p:cNvPicPr>
          <p:nvPr/>
        </p:nvPicPr>
        <p:blipFill>
          <a:blip r:embed="rId2" cstate="print"/>
          <a:srcRect/>
          <a:stretch>
            <a:fillRect/>
          </a:stretch>
        </p:blipFill>
        <p:spPr bwMode="auto">
          <a:xfrm rot="20628101">
            <a:off x="721526" y="937284"/>
            <a:ext cx="5967710" cy="4218906"/>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059016" cy="1143000"/>
          </a:xfrm>
        </p:spPr>
        <p:txBody>
          <a:bodyPr>
            <a:noAutofit/>
          </a:bodyPr>
          <a:lstStyle/>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400" b="1" dirty="0" smtClean="0">
                <a:latin typeface="Gabriola" pitchFamily="82" charset="0"/>
                <a:cs typeface="Times New Roman" pitchFamily="18" charset="0"/>
              </a:rPr>
              <a:t>Пишите </a:t>
            </a:r>
            <a:r>
              <a:rPr lang="ru-RU" sz="2400" b="1" dirty="0">
                <a:latin typeface="Gabriola" pitchFamily="82" charset="0"/>
                <a:cs typeface="Times New Roman" pitchFamily="18" charset="0"/>
              </a:rPr>
              <a:t>письма... не ленитесь...</a:t>
            </a:r>
            <a:br>
              <a:rPr lang="ru-RU" sz="2400" b="1" dirty="0">
                <a:latin typeface="Gabriola" pitchFamily="82" charset="0"/>
                <a:cs typeface="Times New Roman" pitchFamily="18" charset="0"/>
              </a:rPr>
            </a:br>
            <a:r>
              <a:rPr lang="ru-RU" sz="2400" b="1" dirty="0">
                <a:latin typeface="Gabriola" pitchFamily="82" charset="0"/>
                <a:cs typeface="Times New Roman" pitchFamily="18" charset="0"/>
              </a:rPr>
              <a:t>Пишите письма на бумаге.</a:t>
            </a:r>
            <a:br>
              <a:rPr lang="ru-RU" sz="2400" b="1" dirty="0">
                <a:latin typeface="Gabriola" pitchFamily="82" charset="0"/>
                <a:cs typeface="Times New Roman" pitchFamily="18" charset="0"/>
              </a:rPr>
            </a:br>
            <a:r>
              <a:rPr lang="ru-RU" sz="2400" b="1" dirty="0">
                <a:latin typeface="Gabriola" pitchFamily="82" charset="0"/>
                <a:cs typeface="Times New Roman" pitchFamily="18" charset="0"/>
              </a:rPr>
              <a:t>К своим любимым птицей мчитесь…</a:t>
            </a:r>
            <a:br>
              <a:rPr lang="ru-RU" sz="2400" b="1" dirty="0">
                <a:latin typeface="Gabriola" pitchFamily="82" charset="0"/>
                <a:cs typeface="Times New Roman" pitchFamily="18" charset="0"/>
              </a:rPr>
            </a:br>
            <a:r>
              <a:rPr lang="ru-RU" sz="2400" b="1" dirty="0">
                <a:latin typeface="Gabriola" pitchFamily="82" charset="0"/>
                <a:cs typeface="Times New Roman" pitchFamily="18" charset="0"/>
              </a:rPr>
              <a:t>Листком, что вырван из тетради.</a:t>
            </a:r>
            <a:br>
              <a:rPr lang="ru-RU" sz="2400" b="1" dirty="0">
                <a:latin typeface="Gabriola" pitchFamily="82" charset="0"/>
                <a:cs typeface="Times New Roman" pitchFamily="18" charset="0"/>
              </a:rPr>
            </a:br>
            <a:r>
              <a:rPr lang="ru-RU" sz="2400" b="1" dirty="0">
                <a:latin typeface="Gabriola" pitchFamily="82" charset="0"/>
                <a:cs typeface="Times New Roman" pitchFamily="18" charset="0"/>
              </a:rPr>
              <a:t>Пишите своим мамам, сёстрам...</a:t>
            </a:r>
            <a:br>
              <a:rPr lang="ru-RU" sz="2400" b="1" dirty="0">
                <a:latin typeface="Gabriola" pitchFamily="82" charset="0"/>
                <a:cs typeface="Times New Roman" pitchFamily="18" charset="0"/>
              </a:rPr>
            </a:br>
            <a:r>
              <a:rPr lang="ru-RU" sz="2400" b="1" dirty="0">
                <a:latin typeface="Gabriola" pitchFamily="82" charset="0"/>
                <a:cs typeface="Times New Roman" pitchFamily="18" charset="0"/>
              </a:rPr>
              <a:t>Отцам и братьям, что вдали.</a:t>
            </a:r>
            <a:br>
              <a:rPr lang="ru-RU" sz="2400" b="1" dirty="0">
                <a:latin typeface="Gabriola" pitchFamily="82" charset="0"/>
                <a:cs typeface="Times New Roman" pitchFamily="18" charset="0"/>
              </a:rPr>
            </a:br>
            <a:r>
              <a:rPr lang="ru-RU" sz="2400" b="1" dirty="0">
                <a:latin typeface="Gabriola" pitchFamily="82" charset="0"/>
                <a:cs typeface="Times New Roman" pitchFamily="18" charset="0"/>
              </a:rPr>
              <a:t>Пишите письма зимам, вёснам...</a:t>
            </a:r>
            <a:br>
              <a:rPr lang="ru-RU" sz="2400" b="1" dirty="0">
                <a:latin typeface="Gabriola" pitchFamily="82" charset="0"/>
                <a:cs typeface="Times New Roman" pitchFamily="18" charset="0"/>
              </a:rPr>
            </a:br>
            <a:r>
              <a:rPr lang="ru-RU" sz="2400" b="1" dirty="0">
                <a:latin typeface="Gabriola" pitchFamily="82" charset="0"/>
                <a:cs typeface="Times New Roman" pitchFamily="18" charset="0"/>
              </a:rPr>
              <a:t>Пусть их доставят журавли.</a:t>
            </a:r>
            <a:br>
              <a:rPr lang="ru-RU" sz="2400" b="1" dirty="0">
                <a:latin typeface="Gabriola" pitchFamily="82" charset="0"/>
                <a:cs typeface="Times New Roman" pitchFamily="18" charset="0"/>
              </a:rPr>
            </a:br>
            <a:r>
              <a:rPr lang="ru-RU" sz="2400" b="1" dirty="0">
                <a:latin typeface="Gabriola" pitchFamily="82" charset="0"/>
                <a:cs typeface="Times New Roman" pitchFamily="18" charset="0"/>
              </a:rPr>
              <a:t>Пишите письма, всем кто дорог...</a:t>
            </a:r>
            <a:br>
              <a:rPr lang="ru-RU" sz="2400" b="1" dirty="0">
                <a:latin typeface="Gabriola" pitchFamily="82" charset="0"/>
                <a:cs typeface="Times New Roman" pitchFamily="18" charset="0"/>
              </a:rPr>
            </a:br>
            <a:r>
              <a:rPr lang="ru-RU" sz="2400" b="1" dirty="0">
                <a:latin typeface="Gabriola" pitchFamily="82" charset="0"/>
                <a:cs typeface="Times New Roman" pitchFamily="18" charset="0"/>
              </a:rPr>
              <a:t>И отправляйте их скорей.</a:t>
            </a:r>
            <a:br>
              <a:rPr lang="ru-RU" sz="2400" b="1" dirty="0">
                <a:latin typeface="Gabriola" pitchFamily="82" charset="0"/>
                <a:cs typeface="Times New Roman" pitchFamily="18" charset="0"/>
              </a:rPr>
            </a:br>
            <a:r>
              <a:rPr lang="ru-RU" sz="2400" b="1" dirty="0">
                <a:latin typeface="Gabriola" pitchFamily="82" charset="0"/>
                <a:cs typeface="Times New Roman" pitchFamily="18" charset="0"/>
              </a:rPr>
              <a:t>Пишите письма — не стесняйтесь...</a:t>
            </a:r>
            <a:br>
              <a:rPr lang="ru-RU" sz="2400" b="1" dirty="0">
                <a:latin typeface="Gabriola" pitchFamily="82" charset="0"/>
                <a:cs typeface="Times New Roman" pitchFamily="18" charset="0"/>
              </a:rPr>
            </a:br>
            <a:r>
              <a:rPr lang="ru-RU" sz="2400" b="1" dirty="0">
                <a:latin typeface="Gabriola" pitchFamily="82" charset="0"/>
                <a:cs typeface="Times New Roman" pitchFamily="18" charset="0"/>
              </a:rPr>
              <a:t>Сентиментальности своей.</a:t>
            </a:r>
            <a:br>
              <a:rPr lang="ru-RU" sz="2400" b="1" dirty="0">
                <a:latin typeface="Gabriola" pitchFamily="82" charset="0"/>
                <a:cs typeface="Times New Roman" pitchFamily="18" charset="0"/>
              </a:rPr>
            </a:br>
            <a:r>
              <a:rPr lang="ru-RU" sz="2400" b="1" dirty="0">
                <a:latin typeface="Gabriola" pitchFamily="82" charset="0"/>
                <a:cs typeface="Times New Roman" pitchFamily="18" charset="0"/>
              </a:rPr>
              <a:t>Пишите письма даже если...</a:t>
            </a:r>
            <a:br>
              <a:rPr lang="ru-RU" sz="2400" b="1" dirty="0">
                <a:latin typeface="Gabriola" pitchFamily="82" charset="0"/>
                <a:cs typeface="Times New Roman" pitchFamily="18" charset="0"/>
              </a:rPr>
            </a:br>
            <a:r>
              <a:rPr lang="ru-RU" sz="2400" b="1" dirty="0">
                <a:latin typeface="Gabriola" pitchFamily="82" charset="0"/>
                <a:cs typeface="Times New Roman" pitchFamily="18" charset="0"/>
              </a:rPr>
              <a:t>Помимо писем масса дел.</a:t>
            </a:r>
            <a:br>
              <a:rPr lang="ru-RU" sz="2400" b="1" dirty="0">
                <a:latin typeface="Gabriola" pitchFamily="82" charset="0"/>
                <a:cs typeface="Times New Roman" pitchFamily="18" charset="0"/>
              </a:rPr>
            </a:br>
            <a:r>
              <a:rPr lang="ru-RU" sz="2400" b="1" dirty="0">
                <a:latin typeface="Gabriola" pitchFamily="82" charset="0"/>
                <a:cs typeface="Times New Roman" pitchFamily="18" charset="0"/>
              </a:rPr>
              <a:t>Чтобы потом — уколом в сердце...</a:t>
            </a:r>
            <a:br>
              <a:rPr lang="ru-RU" sz="2400" b="1" dirty="0">
                <a:latin typeface="Gabriola" pitchFamily="82" charset="0"/>
                <a:cs typeface="Times New Roman" pitchFamily="18" charset="0"/>
              </a:rPr>
            </a:br>
            <a:r>
              <a:rPr lang="ru-RU" sz="2400" b="1" dirty="0">
                <a:latin typeface="Gabriola" pitchFamily="82" charset="0"/>
                <a:cs typeface="Times New Roman" pitchFamily="18" charset="0"/>
              </a:rPr>
              <a:t>Не осознали — не успел.</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K:\Новая папка\img22.jpg"/>
          <p:cNvPicPr>
            <a:picLocks noChangeAspect="1" noChangeArrowheads="1"/>
          </p:cNvPicPr>
          <p:nvPr/>
        </p:nvPicPr>
        <p:blipFill>
          <a:blip r:embed="rId2" cstate="print"/>
          <a:srcRect/>
          <a:stretch>
            <a:fillRect/>
          </a:stretch>
        </p:blipFill>
        <p:spPr bwMode="auto">
          <a:xfrm>
            <a:off x="395536" y="476672"/>
            <a:ext cx="8311324" cy="6048672"/>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AppData\Local\Temp\ksohtml3352\wps1.png"/>
          <p:cNvPicPr>
            <a:picLocks noGrp="1" noChangeAspect="1" noChangeArrowheads="1"/>
          </p:cNvPicPr>
          <p:nvPr>
            <p:ph type="pic" idx="1"/>
          </p:nvPr>
        </p:nvPicPr>
        <p:blipFill>
          <a:blip r:embed="rId2" cstate="print"/>
          <a:srcRect l="10145" r="10145"/>
          <a:stretch>
            <a:fillRect/>
          </a:stretch>
        </p:blipFill>
        <p:spPr bwMode="auto">
          <a:xfrm>
            <a:off x="395535" y="476672"/>
            <a:ext cx="5870443" cy="440283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2"/>
          <p:cNvPicPr>
            <a:picLocks noChangeAspect="1"/>
          </p:cNvPicPr>
          <p:nvPr/>
        </p:nvPicPr>
        <p:blipFill>
          <a:blip r:embed="rId2" cstate="print"/>
          <a:stretch>
            <a:fillRect/>
          </a:stretch>
        </p:blipFill>
        <p:spPr>
          <a:xfrm>
            <a:off x="179512" y="188640"/>
            <a:ext cx="6181077" cy="4752528"/>
          </a:xfrm>
          <a:prstGeom prst="rect">
            <a:avLst/>
          </a:prstGeom>
          <a:ln>
            <a:noFill/>
          </a:ln>
          <a:effectLst>
            <a:softEdge rad="112500"/>
          </a:effectLst>
        </p:spPr>
      </p:pic>
      <p:sp>
        <p:nvSpPr>
          <p:cNvPr id="15361" name="Rectangle 1"/>
          <p:cNvSpPr>
            <a:spLocks noChangeArrowheads="1"/>
          </p:cNvSpPr>
          <p:nvPr/>
        </p:nvSpPr>
        <p:spPr bwMode="auto">
          <a:xfrm>
            <a:off x="611560" y="-2454175"/>
            <a:ext cx="5526449"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ea typeface=""/>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dirty="0">
              <a:solidFill>
                <a:srgbClr val="000000"/>
              </a:solidFill>
              <a:latin typeface="Times New Roman" pitchFamily="18" charset="0"/>
              <a:ea typeface=""/>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a typeface=""/>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a:solidFill>
                <a:srgbClr val="000000"/>
              </a:solidFill>
              <a:latin typeface="Times New Roman" pitchFamily="18" charset="0"/>
              <a:ea typeface=""/>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a typeface=""/>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a:solidFill>
                <a:srgbClr val="000000"/>
              </a:solidFill>
              <a:latin typeface="Times New Roman" pitchFamily="18" charset="0"/>
              <a:ea typeface=""/>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a typeface=""/>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a:solidFill>
                <a:srgbClr val="000000"/>
              </a:solidFill>
              <a:latin typeface="Times New Roman" pitchFamily="18" charset="0"/>
              <a:ea typeface=""/>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a typeface=""/>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a:solidFill>
                <a:srgbClr val="000000"/>
              </a:solidFill>
              <a:latin typeface="Times New Roman" pitchFamily="18" charset="0"/>
              <a:ea typeface=""/>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a typeface=""/>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a:solidFill>
                <a:srgbClr val="000000"/>
              </a:solidFill>
              <a:latin typeface="Times New Roman" pitchFamily="18" charset="0"/>
              <a:ea typeface=""/>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a typeface=""/>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ea typeface=""/>
                <a:cs typeface="Times New Roman" pitchFamily="18" charset="0"/>
              </a:rPr>
              <a:t>— Здравствуй, дорогой солдат. Я тебя не знаю,</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ea typeface=""/>
                <a:cs typeface="Times New Roman" pitchFamily="18" charset="0"/>
              </a:rPr>
              <a:t> но хочу сказать тебе, что очень тобой горжусь,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ea typeface=""/>
                <a:cs typeface="Times New Roman" pitchFamily="18" charset="0"/>
              </a:rPr>
              <a:t> ведь ты защищаешь нас, и только благодаря тебе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ea typeface=""/>
                <a:cs typeface="Times New Roman" pitchFamily="18" charset="0"/>
              </a:rPr>
              <a:t>над нашими головами мирное небо. Спасибо тебе,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ea typeface=""/>
                <a:cs typeface="Times New Roman" pitchFamily="18" charset="0"/>
              </a:rPr>
              <a:t> что борешься за мир на земле! Любим и ждём домой!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sng" strike="noStrike" cap="none" normalizeH="0" baseline="0" dirty="0" smtClean="0">
                <a:ln>
                  <a:noFill/>
                </a:ln>
                <a:solidFill>
                  <a:srgbClr val="000000"/>
                </a:solidFill>
                <a:effectLst/>
                <a:latin typeface="Times New Roman" pitchFamily="18" charset="0"/>
                <a:ea typeface=""/>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ru-RU" b="1" dirty="0">
                <a:solidFill>
                  <a:srgbClr val="000000"/>
                </a:solidFill>
                <a:latin typeface="Times New Roman" pitchFamily="18" charset="0"/>
                <a:ea typeface=""/>
                <a:cs typeface="Times New Roman" pitchFamily="18" charset="0"/>
              </a:rPr>
              <a:t> </a:t>
            </a:r>
            <a:r>
              <a:rPr lang="ru-RU" b="1" dirty="0" smtClean="0">
                <a:solidFill>
                  <a:srgbClr val="000000"/>
                </a:solidFill>
                <a:latin typeface="Times New Roman" pitchFamily="18" charset="0"/>
                <a:ea typeface=""/>
                <a:cs typeface="Times New Roman" pitchFamily="18" charset="0"/>
              </a:rPr>
              <a:t>                                         </a:t>
            </a:r>
            <a:r>
              <a:rPr kumimoji="0" lang="ru-RU" sz="1800" b="1" i="0" strike="noStrike" cap="none" normalizeH="0" baseline="0" dirty="0" smtClean="0">
                <a:ln>
                  <a:noFill/>
                </a:ln>
                <a:solidFill>
                  <a:srgbClr val="000000"/>
                </a:solidFill>
                <a:effectLst/>
                <a:latin typeface="Times New Roman" pitchFamily="18" charset="0"/>
                <a:ea typeface=""/>
                <a:cs typeface="Times New Roman" pitchFamily="18" charset="0"/>
              </a:rPr>
              <a:t>Яна, 2 класс:</a:t>
            </a:r>
            <a:endParaRPr kumimoji="0" lang="ru-RU" sz="18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20"/>
          <p:cNvPicPr>
            <a:picLocks noChangeAspect="1"/>
          </p:cNvPicPr>
          <p:nvPr/>
        </p:nvPicPr>
        <p:blipFill>
          <a:blip r:embed="rId2" cstate="print"/>
          <a:stretch>
            <a:fillRect/>
          </a:stretch>
        </p:blipFill>
        <p:spPr>
          <a:xfrm rot="19781815">
            <a:off x="875064" y="1036924"/>
            <a:ext cx="5157544" cy="3868158"/>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79096" cy="1138138"/>
          </a:xfrm>
        </p:spPr>
        <p:txBody>
          <a:bodyPr/>
          <a:lstStyle/>
          <a:p>
            <a:r>
              <a:rPr lang="ru-RU" dirty="0" smtClean="0">
                <a:solidFill>
                  <a:srgbClr val="7030A0"/>
                </a:solidFill>
                <a:latin typeface="Impact" pitchFamily="34" charset="0"/>
              </a:rPr>
              <a:t>Узелковая письменность</a:t>
            </a:r>
            <a:endParaRPr lang="ru-RU" dirty="0">
              <a:solidFill>
                <a:srgbClr val="7030A0"/>
              </a:solidFill>
              <a:latin typeface="Impact" pitchFamily="34" charset="0"/>
            </a:endParaRPr>
          </a:p>
        </p:txBody>
      </p:sp>
      <p:pic>
        <p:nvPicPr>
          <p:cNvPr id="3" name="Picture 2" descr="K:\Новая папка\0006-006-Uzelkovoe-pismo.jpg"/>
          <p:cNvPicPr>
            <a:picLocks noGrp="1" noChangeAspect="1" noChangeArrowheads="1"/>
          </p:cNvPicPr>
          <p:nvPr/>
        </p:nvPicPr>
        <p:blipFill>
          <a:blip r:embed="rId2" cstate="print"/>
          <a:srcRect l="8702" t="25114" r="5865"/>
          <a:stretch>
            <a:fillRect/>
          </a:stretch>
        </p:blipFill>
        <p:spPr bwMode="auto">
          <a:xfrm>
            <a:off x="251520" y="1556792"/>
            <a:ext cx="5904656" cy="3881779"/>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915000" cy="1282154"/>
          </a:xfrm>
        </p:spPr>
        <p:txBody>
          <a:bodyPr/>
          <a:lstStyle/>
          <a:p>
            <a:r>
              <a:rPr lang="ru-RU" dirty="0" smtClean="0">
                <a:latin typeface="Impact" pitchFamily="34" charset="0"/>
              </a:rPr>
              <a:t>Берестяное письмо</a:t>
            </a:r>
            <a:endParaRPr lang="ru-RU" dirty="0">
              <a:latin typeface="Impact" pitchFamily="34" charset="0"/>
            </a:endParaRPr>
          </a:p>
        </p:txBody>
      </p:sp>
      <p:pic>
        <p:nvPicPr>
          <p:cNvPr id="3" name="Picture 2" descr="K:\Новая папка\img9.jpg"/>
          <p:cNvPicPr>
            <a:picLocks noChangeAspect="1" noChangeArrowheads="1"/>
          </p:cNvPicPr>
          <p:nvPr/>
        </p:nvPicPr>
        <p:blipFill>
          <a:blip r:embed="rId2" cstate="print"/>
          <a:srcRect/>
          <a:stretch>
            <a:fillRect/>
          </a:stretch>
        </p:blipFill>
        <p:spPr bwMode="auto">
          <a:xfrm>
            <a:off x="395536" y="1700809"/>
            <a:ext cx="6120680" cy="4135476"/>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978896" cy="1210146"/>
          </a:xfrm>
        </p:spPr>
        <p:txBody>
          <a:bodyPr/>
          <a:lstStyle/>
          <a:p>
            <a:r>
              <a:rPr lang="ru-RU" dirty="0" smtClean="0">
                <a:latin typeface="Impact" pitchFamily="34" charset="0"/>
              </a:rPr>
              <a:t>Письма на глине</a:t>
            </a:r>
            <a:endParaRPr lang="ru-RU" dirty="0">
              <a:latin typeface="Impact" pitchFamily="34" charset="0"/>
            </a:endParaRPr>
          </a:p>
        </p:txBody>
      </p:sp>
      <p:pic>
        <p:nvPicPr>
          <p:cNvPr id="3" name="Picture 2" descr="K:\Новая папка\img8.jpg"/>
          <p:cNvPicPr>
            <a:picLocks noGrp="1" noChangeAspect="1" noChangeArrowheads="1"/>
          </p:cNvPicPr>
          <p:nvPr/>
        </p:nvPicPr>
        <p:blipFill>
          <a:blip r:embed="rId2" cstate="print"/>
          <a:srcRect t="16707" r="2735" b="10200"/>
          <a:stretch>
            <a:fillRect/>
          </a:stretch>
        </p:blipFill>
        <p:spPr bwMode="auto">
          <a:xfrm>
            <a:off x="179512" y="1772816"/>
            <a:ext cx="6004794" cy="4032448"/>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482952" cy="1282154"/>
          </a:xfrm>
        </p:spPr>
        <p:txBody>
          <a:bodyPr>
            <a:normAutofit fontScale="90000"/>
          </a:bodyPr>
          <a:lstStyle/>
          <a:p>
            <a:r>
              <a:rPr lang="ru-RU" dirty="0" smtClean="0">
                <a:latin typeface="Impact" pitchFamily="34" charset="0"/>
              </a:rPr>
              <a:t>Письма на пергаменте</a:t>
            </a:r>
            <a:endParaRPr lang="ru-RU" dirty="0">
              <a:latin typeface="Impact" pitchFamily="34" charset="0"/>
            </a:endParaRPr>
          </a:p>
        </p:txBody>
      </p:sp>
      <p:pic>
        <p:nvPicPr>
          <p:cNvPr id="3" name="Picture 2" descr="K:\Новая папка\img25.jpg"/>
          <p:cNvPicPr>
            <a:picLocks noGrp="1" noChangeAspect="1" noChangeArrowheads="1"/>
          </p:cNvPicPr>
          <p:nvPr/>
        </p:nvPicPr>
        <p:blipFill>
          <a:blip r:embed="rId2" cstate="print"/>
          <a:srcRect b="10329"/>
          <a:stretch>
            <a:fillRect/>
          </a:stretch>
        </p:blipFill>
        <p:spPr bwMode="auto">
          <a:xfrm>
            <a:off x="251520" y="1916833"/>
            <a:ext cx="5616624" cy="4248472"/>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14"/>
          <p:cNvPicPr>
            <a:picLocks noChangeAspect="1"/>
          </p:cNvPicPr>
          <p:nvPr/>
        </p:nvPicPr>
        <p:blipFill>
          <a:blip r:embed="rId2" cstate="print"/>
          <a:stretch>
            <a:fillRect/>
          </a:stretch>
        </p:blipFill>
        <p:spPr>
          <a:xfrm>
            <a:off x="179512" y="260648"/>
            <a:ext cx="6601603" cy="4536504"/>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124</Words>
  <Application>Microsoft Office PowerPoint</Application>
  <PresentationFormat>Экран (4:3)</PresentationFormat>
  <Paragraphs>33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к уроку русского языка </vt:lpstr>
      <vt:lpstr>Слайд 2</vt:lpstr>
      <vt:lpstr>Слайд 3</vt:lpstr>
      <vt:lpstr>Слайд 4</vt:lpstr>
      <vt:lpstr>Узелковая письменность</vt:lpstr>
      <vt:lpstr>Берестяное письмо</vt:lpstr>
      <vt:lpstr>Письма на глине</vt:lpstr>
      <vt:lpstr>Письма на пергаменте</vt:lpstr>
      <vt:lpstr>Слайд 9</vt:lpstr>
      <vt:lpstr>Я большой выдумщик.  Смотри на меня – делай как я!  Я – Буратино!  И придумал вам весёлое танцевальное задание. Вы меня узнали? Здравствуйте девчонки и мальчишки! </vt:lpstr>
      <vt:lpstr>Здравствуйте девчонки и мальчишки!  Вы меня узнали? Я – Буратино! Я большой выдумщик. И придумал вам весёлое танцевальное задание. Смотри на меня – делай как я! </vt:lpstr>
      <vt:lpstr>                         Это письмо было написано автором «Маленького принца» — Антуаном де Сент-Экзюпери — в далеком 1922 году. Тогда будущий писатель, а пока молодой военный летчик, служил вдали от дома. Письма к близким были для него настоящей отдушиной в нелегкой службе.  Мамочка,  Я перечитал ваше вчерашнее письмо, наполненное такой нежностью. Мамочка, как бы я хотел побыть сейчас рядом с вами. Как бы я хотел, чтобы вы узнали, как с каждым днем я учусь любить вас все больше. Я не писал в последние дни, но у нас сейчас так много работы!  Вечер так тих и спокоен, а мне грустно, непонятно отчего. Этот стаж в Аворе тянется утомительно долго. Мне очень нужно лечение отдыхом в Сен-Морисе и ваше присутствие.  Как же я мог заставлять вас плакать когда-то? Когда я думаю об этом, я так несчастен.  Что вы делаете, мама? Пишете ли вы картины?.. Ответьте мне. Ваши письма помогают мне жить, они приносят свежесть. Мамочка, откуда вы берете такие прелестные слова? Хожу под их впечатлением целый день.  Вы нужны мне так же сильно, как в детстве. Старшина, военная дисциплина, уроки тактики — какая сухость, какая черствость! Я представляю, как вы поправляете цветы в гостиной, и я ненавижу старшин.  Вы лучшее, что есть в моей жизни. Я тоскую сегодня по дому, как мальчишка. Подумать только — вы там ходите и разговариваете, а мы могли бы быть вместе, но я лишен вашей нежности и сам не могу быть для вас поддержкой.  И сейчас по-прежнему — только у вас я могу найти приют, только вы знаете все на свете, только вы заставляете меня позабыть обо всем и, вольно или невольно, вновь почувствовать себя маленьким мальчиком.  До свидания, мама. У меня работы выше головы... Здесь, как и в Сен-Морисе, квакают лягушки, но здесь они квакают куда хуже!  </vt:lpstr>
      <vt:lpstr>Слайд 13</vt:lpstr>
      <vt:lpstr>                 Пишите письма... не ленитесь... Пишите письма на бумаге. К своим любимым птицей мчитесь… Листком, что вырван из тетради. Пишите своим мамам, сёстрам... Отцам и братьям, что вдали. Пишите письма зимам, вёснам... Пусть их доставят журавли. Пишите письма, всем кто дорог... И отправляйте их скорей. Пишите письма — не стесняйтесь... Сентиментальности своей. Пишите письма даже если... Помимо писем масса дел. Чтобы потом — уколом в сердце... Не осознали — не успел. </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12</cp:revision>
  <dcterms:created xsi:type="dcterms:W3CDTF">2024-04-25T14:04:21Z</dcterms:created>
  <dcterms:modified xsi:type="dcterms:W3CDTF">2024-04-25T15:55:20Z</dcterms:modified>
</cp:coreProperties>
</file>