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presProps.xml" ContentType="application/vnd.openxmlformats-officedocument.presentationml.presProps+xml"/>
  <Override PartName="/ppt/media/image53.jpeg" ContentType="image/jpeg"/>
  <Override PartName="/ppt/media/image1.jpeg" ContentType="image/jpeg"/>
  <Override PartName="/ppt/media/image54.jpeg" ContentType="image/jpeg"/>
  <Override PartName="/ppt/media/image2.jpeg" ContentType="image/jpeg"/>
  <Override PartName="/ppt/media/image55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58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png" ContentType="image/png"/>
  <Override PartName="/ppt/media/image100.jpeg" ContentType="image/jpeg"/>
  <Override PartName="/ppt/media/image11.jpeg" ContentType="image/jpeg"/>
  <Override PartName="/ppt/media/image101.jpeg" ContentType="image/jpeg"/>
  <Override PartName="/ppt/media/image12.jpeg" ContentType="image/jpeg"/>
  <Override PartName="/ppt/media/image13.jpeg" ContentType="image/jpeg"/>
  <Override PartName="/ppt/media/image103.jpeg" ContentType="image/jpeg"/>
  <Override PartName="/ppt/media/image14.jpeg" ContentType="image/jpeg"/>
  <Override PartName="/ppt/media/image81.jpeg" ContentType="image/jpeg"/>
  <Override PartName="/ppt/media/image29.png" ContentType="image/png"/>
  <Override PartName="/ppt/media/image104.jpeg" ContentType="image/jpeg"/>
  <Override PartName="/ppt/media/image15.jpeg" ContentType="image/jpeg"/>
  <Override PartName="/ppt/media/image16.jpeg" ContentType="image/jpeg"/>
  <Override PartName="/ppt/media/image106.jpeg" ContentType="image/jpeg"/>
  <Override PartName="/ppt/media/image17.jpeg" ContentType="image/jpeg"/>
  <Override PartName="/ppt/media/image84.jpeg" ContentType="image/jpeg"/>
  <Override PartName="/ppt/media/image59.png" ContentType="image/png"/>
  <Override PartName="/ppt/media/image18.jpeg" ContentType="image/jpeg"/>
  <Override PartName="/ppt/media/image10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112.jpeg" ContentType="image/jpeg"/>
  <Override PartName="/ppt/media/image23.jpeg" ContentType="image/jpeg"/>
  <Override PartName="/ppt/media/image11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47.png" ContentType="image/png"/>
  <Override PartName="/ppt/media/image28.jpeg" ContentType="image/jpeg"/>
  <Override PartName="/ppt/media/image57.png" ContentType="image/pn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62.png" ContentType="image/pn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60.png" ContentType="image/png"/>
  <Override PartName="/ppt/media/image45.jpeg" ContentType="image/jpeg"/>
  <Override PartName="/ppt/media/image46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6.png" ContentType="image/png"/>
  <Override PartName="/ppt/media/image61.png" ContentType="image/pn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png" ContentType="image/pn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2.jpeg" ContentType="image/jpeg"/>
  <Override PartName="/ppt/media/image111.png" ContentType="image/png"/>
  <Override PartName="/ppt/media/image83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png" ContentType="image/pn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2.png" ContentType="image/png"/>
  <Override PartName="/ppt/media/image105.png" ContentType="image/png"/>
  <Override PartName="/ppt/media/image107.png" ContentType="image/png"/>
  <Override PartName="/ppt/media/image109.png" ContentType="image/png"/>
  <Override PartName="/ppt/media/image11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488485C-D977-4D19-9157-190D1FC1F4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516A9C6-C020-4CE8-80D9-E0C9AFD32B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8AB12ED-A069-435A-8755-BEF99A123A7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858AF08-FF56-4745-8CC6-D9F576C0A55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4A14DBF-E316-44D8-A7FC-E2B91C3355A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6043C9B-ED2E-4657-8608-4E13B11A6F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996C473-7289-444A-BE03-805618736E1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DF6C903-00D1-45E9-B167-8E2300324FD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2CB8F1E-098E-4BE7-B3AA-2E8FE7046F6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6C7AC9E-8140-4A23-81A1-A03477A5910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7555ECE-0583-4638-B426-F3FD7DAC8B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C1BD70D-BCC6-4207-9D30-A99A3F4F393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3f0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Freeform: Shape 18"/>
          <p:cNvSpPr/>
          <p:nvPr/>
        </p:nvSpPr>
        <p:spPr>
          <a:xfrm>
            <a:off x="9753120" y="5516640"/>
            <a:ext cx="2431800" cy="1334160"/>
          </a:xfrm>
          <a:custGeom>
            <a:avLst/>
            <a:gdLst/>
            <a:ahLst/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" name="Group 19"/>
          <p:cNvGrpSpPr/>
          <p:nvPr/>
        </p:nvGrpSpPr>
        <p:grpSpPr>
          <a:xfrm>
            <a:off x="10775880" y="5204160"/>
            <a:ext cx="879120" cy="795240"/>
            <a:chOff x="10775880" y="5204160"/>
            <a:chExt cx="879120" cy="795240"/>
          </a:xfrm>
        </p:grpSpPr>
        <p:sp>
          <p:nvSpPr>
            <p:cNvPr id="2" name="Freeform: Shape 20"/>
            <p:cNvSpPr/>
            <p:nvPr/>
          </p:nvSpPr>
          <p:spPr>
            <a:xfrm>
              <a:off x="11027160" y="5890320"/>
              <a:ext cx="123840" cy="109080"/>
            </a:xfrm>
            <a:custGeom>
              <a:avLst/>
              <a:gdLst/>
              <a:ahLst/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" name="Freeform: Shape 21"/>
            <p:cNvSpPr/>
            <p:nvPr/>
          </p:nvSpPr>
          <p:spPr>
            <a:xfrm>
              <a:off x="10781280" y="5751000"/>
              <a:ext cx="140760" cy="190080"/>
            </a:xfrm>
            <a:custGeom>
              <a:avLst/>
              <a:gdLst/>
              <a:ahLst/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" name="Freeform: Shape 22"/>
            <p:cNvSpPr/>
            <p:nvPr/>
          </p:nvSpPr>
          <p:spPr>
            <a:xfrm>
              <a:off x="11527560" y="5852160"/>
              <a:ext cx="127440" cy="87840"/>
            </a:xfrm>
            <a:custGeom>
              <a:avLst/>
              <a:gdLst/>
              <a:ahLst/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" name="Graphic 12"/>
            <p:cNvSpPr/>
            <p:nvPr/>
          </p:nvSpPr>
          <p:spPr>
            <a:xfrm>
              <a:off x="10974240" y="5204160"/>
              <a:ext cx="177120" cy="154800"/>
            </a:xfrm>
            <a:custGeom>
              <a:avLst/>
              <a:gdLst/>
              <a:ahLst/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" name="Graphic 15"/>
            <p:cNvSpPr/>
            <p:nvPr/>
          </p:nvSpPr>
          <p:spPr>
            <a:xfrm>
              <a:off x="11443320" y="5313240"/>
              <a:ext cx="76680" cy="69480"/>
            </a:xfrm>
            <a:custGeom>
              <a:avLst/>
              <a:gdLst/>
              <a:ahLst/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" name="Graphic 15"/>
            <p:cNvSpPr/>
            <p:nvPr/>
          </p:nvSpPr>
          <p:spPr>
            <a:xfrm>
              <a:off x="10775880" y="5440680"/>
              <a:ext cx="76680" cy="69480"/>
            </a:xfrm>
            <a:custGeom>
              <a:avLst/>
              <a:gdLst/>
              <a:ahLst/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" name="Freeform: Shape 26"/>
            <p:cNvSpPr/>
            <p:nvPr/>
          </p:nvSpPr>
          <p:spPr>
            <a:xfrm>
              <a:off x="11179800" y="5606280"/>
              <a:ext cx="169920" cy="133920"/>
            </a:xfrm>
            <a:custGeom>
              <a:avLst/>
              <a:gdLst/>
              <a:ahLst/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9" name="Freeform: Shape 7"/>
          <p:cNvSpPr/>
          <p:nvPr/>
        </p:nvSpPr>
        <p:spPr>
          <a:xfrm rot="5400000">
            <a:off x="622080" y="-608040"/>
            <a:ext cx="1078200" cy="2308320"/>
          </a:xfrm>
          <a:custGeom>
            <a:avLst/>
            <a:gdLst/>
            <a:ahLst/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" name="Graphic 78"/>
          <p:cNvGrpSpPr/>
          <p:nvPr/>
        </p:nvGrpSpPr>
        <p:grpSpPr>
          <a:xfrm>
            <a:off x="530280" y="2310480"/>
            <a:ext cx="964800" cy="42840"/>
            <a:chOff x="530280" y="2310480"/>
            <a:chExt cx="964800" cy="42840"/>
          </a:xfrm>
        </p:grpSpPr>
        <p:sp>
          <p:nvSpPr>
            <p:cNvPr id="11" name="Graphic 78"/>
            <p:cNvSpPr/>
            <p:nvPr/>
          </p:nvSpPr>
          <p:spPr>
            <a:xfrm>
              <a:off x="530280" y="2333520"/>
              <a:ext cx="964800" cy="360"/>
            </a:xfrm>
            <a:custGeom>
              <a:avLst/>
              <a:gdLst/>
              <a:ahLst/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solidFill>
              <a:schemeClr val="accent1"/>
            </a:solidFill>
            <a:ln w="9525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2" name="Graphic 78"/>
            <p:cNvGrpSpPr/>
            <p:nvPr/>
          </p:nvGrpSpPr>
          <p:grpSpPr>
            <a:xfrm>
              <a:off x="530280" y="2310480"/>
              <a:ext cx="964800" cy="42840"/>
              <a:chOff x="530280" y="2310480"/>
              <a:chExt cx="964800" cy="42840"/>
            </a:xfrm>
          </p:grpSpPr>
          <p:sp>
            <p:nvSpPr>
              <p:cNvPr id="13" name="Graphic 78"/>
              <p:cNvSpPr/>
              <p:nvPr/>
            </p:nvSpPr>
            <p:spPr>
              <a:xfrm>
                <a:off x="533880" y="2351880"/>
                <a:ext cx="5760" cy="360"/>
              </a:xfrm>
              <a:custGeom>
                <a:avLst/>
                <a:gdLst/>
                <a:ahLst/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" name="Graphic 78"/>
              <p:cNvSpPr/>
              <p:nvPr/>
            </p:nvSpPr>
            <p:spPr>
              <a:xfrm>
                <a:off x="546840" y="235296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" name="Graphic 78"/>
              <p:cNvSpPr/>
              <p:nvPr/>
            </p:nvSpPr>
            <p:spPr>
              <a:xfrm>
                <a:off x="1494720" y="2311560"/>
                <a:ext cx="360" cy="360"/>
              </a:xfrm>
              <a:custGeom>
                <a:avLst/>
                <a:gdLst/>
                <a:ahLst/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" name="Graphic 78"/>
              <p:cNvSpPr/>
              <p:nvPr/>
            </p:nvSpPr>
            <p:spPr>
              <a:xfrm>
                <a:off x="530280" y="2310480"/>
                <a:ext cx="964800" cy="38520"/>
              </a:xfrm>
              <a:custGeom>
                <a:avLst/>
                <a:gdLst/>
                <a:ahLst/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7" name="PlaceHolder 1"/>
          <p:cNvSpPr>
            <a:spLocks noGrp="1"/>
          </p:cNvSpPr>
          <p:nvPr>
            <p:ph type="ftr" idx="1"/>
          </p:nvPr>
        </p:nvSpPr>
        <p:spPr>
          <a:xfrm>
            <a:off x="525600" y="6356520"/>
            <a:ext cx="3443400" cy="357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ldNum" idx="2"/>
          </p:nvPr>
        </p:nvSpPr>
        <p:spPr>
          <a:xfrm>
            <a:off x="11655360" y="6356520"/>
            <a:ext cx="522720" cy="357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en-US" sz="900" spc="55" strike="noStrike">
                <a:solidFill>
                  <a:srgbClr val="595959"/>
                </a:solidFill>
                <a:latin typeface="Avenir Next LT Pro"/>
              </a:defRPr>
            </a:lvl1pPr>
          </a:lstStyle>
          <a:p>
            <a:pPr algn="ctr">
              <a:lnSpc>
                <a:spcPct val="100000"/>
              </a:lnSpc>
              <a:buNone/>
            </a:pPr>
            <a:fld id="{697343EB-C857-4B81-A1EF-B72D0F2E39C8}" type="slidenum">
              <a:rPr b="0" lang="en-US" sz="900" spc="55" strike="noStrike">
                <a:solidFill>
                  <a:srgbClr val="595959"/>
                </a:solidFill>
                <a:latin typeface="Avenir Next LT Pro"/>
              </a:rPr>
              <a:t>&lt;номер&gt;</a:t>
            </a:fld>
            <a:endParaRPr b="0" lang="ru-RU" sz="900" spc="-1" strike="noStrike">
              <a:latin typeface="Times New Roman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3"/>
          </p:nvPr>
        </p:nvSpPr>
        <p:spPr>
          <a:xfrm>
            <a:off x="530280" y="136440"/>
            <a:ext cx="2736000" cy="357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jpeg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jpeg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png"/><Relationship Id="rId3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6.jpeg"/><Relationship Id="rId2" Type="http://schemas.openxmlformats.org/officeDocument/2006/relationships/image" Target="../media/image87.jpe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image" Target="../media/image89.jpeg"/><Relationship Id="rId3" Type="http://schemas.openxmlformats.org/officeDocument/2006/relationships/image" Target="../media/image90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8" Type="http://schemas.openxmlformats.org/officeDocument/2006/relationships/image" Target="../media/image98.jpeg"/><Relationship Id="rId9" Type="http://schemas.openxmlformats.org/officeDocument/2006/relationships/image" Target="../media/image99.jpeg"/><Relationship Id="rId10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0.jpeg"/><Relationship Id="rId2" Type="http://schemas.openxmlformats.org/officeDocument/2006/relationships/image" Target="../media/image101.jpeg"/><Relationship Id="rId3" Type="http://schemas.openxmlformats.org/officeDocument/2006/relationships/image" Target="../media/image102.pn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png"/><Relationship Id="rId7" Type="http://schemas.openxmlformats.org/officeDocument/2006/relationships/image" Target="../media/image106.jpeg"/><Relationship Id="rId8" Type="http://schemas.openxmlformats.org/officeDocument/2006/relationships/image" Target="../media/image107.png"/><Relationship Id="rId9" Type="http://schemas.openxmlformats.org/officeDocument/2006/relationships/image" Target="../media/image108.jpeg"/><Relationship Id="rId10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12.jpeg"/><Relationship Id="rId2" Type="http://schemas.openxmlformats.org/officeDocument/2006/relationships/image" Target="../media/image113.jpe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6" descr=""/>
          <p:cNvPicPr/>
          <p:nvPr/>
        </p:nvPicPr>
        <p:blipFill>
          <a:blip r:embed="rId1"/>
          <a:stretch/>
        </p:blipFill>
        <p:spPr>
          <a:xfrm>
            <a:off x="324000" y="2520000"/>
            <a:ext cx="5567400" cy="30589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59" name="" descr=""/>
          <p:cNvPicPr/>
          <p:nvPr/>
        </p:nvPicPr>
        <p:blipFill>
          <a:blip r:embed="rId2"/>
          <a:stretch/>
        </p:blipFill>
        <p:spPr>
          <a:xfrm>
            <a:off x="6300000" y="2702520"/>
            <a:ext cx="4743720" cy="2516400"/>
          </a:xfrm>
          <a:prstGeom prst="rect">
            <a:avLst/>
          </a:prstGeom>
          <a:ln w="0">
            <a:noFill/>
          </a:ln>
        </p:spPr>
      </p:pic>
      <p:sp>
        <p:nvSpPr>
          <p:cNvPr id="60" name="PlaceHolder 6"/>
          <p:cNvSpPr/>
          <p:nvPr/>
        </p:nvSpPr>
        <p:spPr>
          <a:xfrm>
            <a:off x="3124800" y="5220000"/>
            <a:ext cx="7918920" cy="156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9000"/>
          </a:bodyPr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                                         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                                                        </a:t>
            </a: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Полищук Анна Витальевна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                        </a:t>
            </a: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г.Владивосток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                                 </a:t>
            </a: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DejaVu Sans"/>
              </a:rPr>
              <a:t>2024г.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1" name=""/>
          <p:cNvSpPr/>
          <p:nvPr/>
        </p:nvSpPr>
        <p:spPr>
          <a:xfrm>
            <a:off x="1440000" y="900000"/>
            <a:ext cx="9573480" cy="88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«Преемственность ДОУ и общеобразовательной школы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</a:t>
            </a:r>
            <a:r>
              <a:rPr b="0" lang="ru-RU" sz="2800" spc="-1" strike="noStrike">
                <a:solidFill>
                  <a:srgbClr val="000000"/>
                </a:solidFill>
                <a:latin typeface="Arial"/>
                <a:ea typeface="DejaVu Sans"/>
              </a:rPr>
              <a:t>в музыкальном воспитании.»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25600" y="786960"/>
            <a:ext cx="1034244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Последовательное и систематическое музыкальное воспитание детей старшего дошкольного  и младшего школьного возраста на основе преемственности способствует не только музыкальному, но и моральному и интеллектуальному их  развитию.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40000" y="2397240"/>
            <a:ext cx="10070280" cy="354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Рассмотрим три формы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осуществления преемственности ДОУ и школы: 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работа с педагогами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работа с родителями</a:t>
            </a:r>
            <a:endParaRPr b="0" lang="ru-RU" sz="2000" spc="-1" strike="noStrike">
              <a:latin typeface="Arial"/>
            </a:endParaRPr>
          </a:p>
          <a:p>
            <a:pPr marL="343080" indent="-34308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Calibri"/>
              <a:buChar char="-"/>
              <a:tabLst>
                <a:tab algn="l" pos="0"/>
              </a:tabLst>
            </a:pPr>
            <a:r>
              <a:rPr b="0" lang="ru-RU" sz="20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работа с детьми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3420000" y="4320000"/>
            <a:ext cx="4199760" cy="2359800"/>
          </a:xfrm>
          <a:prstGeom prst="rect">
            <a:avLst/>
          </a:prstGeom>
          <a:ln w="0"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tretch/>
        </p:blipFill>
        <p:spPr>
          <a:xfrm rot="5406600">
            <a:off x="7327800" y="2483280"/>
            <a:ext cx="4769640" cy="357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40000" y="477000"/>
            <a:ext cx="486972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Взаимодействие </a:t>
            </a:r>
            <a:br>
              <a:rPr sz="3600"/>
            </a:br>
            <a:r>
              <a:rPr b="0" lang="ru-RU" sz="3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педагогов: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6660000" y="3015720"/>
            <a:ext cx="4858920" cy="3643200"/>
          </a:xfrm>
          <a:prstGeom prst="rect">
            <a:avLst/>
          </a:prstGeom>
          <a:ln w="0">
            <a:noFill/>
          </a:ln>
        </p:spPr>
      </p:pic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166320" y="1980000"/>
            <a:ext cx="3432600" cy="2573640"/>
          </a:xfrm>
          <a:prstGeom prst="rect">
            <a:avLst/>
          </a:prstGeom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8520120" y="180000"/>
            <a:ext cx="3358800" cy="2518920"/>
          </a:xfrm>
          <a:prstGeom prst="rect">
            <a:avLst/>
          </a:prstGeom>
          <a:ln w="0">
            <a:noFill/>
          </a:ln>
        </p:spPr>
      </p:pic>
      <p:pic>
        <p:nvPicPr>
          <p:cNvPr id="99" name="" descr=""/>
          <p:cNvPicPr/>
          <p:nvPr/>
        </p:nvPicPr>
        <p:blipFill>
          <a:blip r:embed="rId4"/>
          <a:stretch/>
        </p:blipFill>
        <p:spPr>
          <a:xfrm>
            <a:off x="5220000" y="180000"/>
            <a:ext cx="1978920" cy="2639880"/>
          </a:xfrm>
          <a:prstGeom prst="rect">
            <a:avLst/>
          </a:prstGeom>
          <a:ln w="0">
            <a:noFill/>
          </a:ln>
        </p:spPr>
      </p:pic>
      <p:pic>
        <p:nvPicPr>
          <p:cNvPr id="100" name="" descr=""/>
          <p:cNvPicPr/>
          <p:nvPr/>
        </p:nvPicPr>
        <p:blipFill>
          <a:blip r:embed="rId5"/>
          <a:stretch/>
        </p:blipFill>
        <p:spPr>
          <a:xfrm>
            <a:off x="2879640" y="3960000"/>
            <a:ext cx="3239280" cy="242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80000" y="299160"/>
            <a:ext cx="359892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Работа с родителями: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299880" y="1980000"/>
            <a:ext cx="5279400" cy="3958920"/>
          </a:xfrm>
          <a:prstGeom prst="rect">
            <a:avLst/>
          </a:prstGeom>
          <a:ln w="0">
            <a:noFill/>
          </a:ln>
        </p:spPr>
      </p:pic>
      <p:pic>
        <p:nvPicPr>
          <p:cNvPr id="103" name="Рисунок 4" descr=""/>
          <p:cNvPicPr/>
          <p:nvPr/>
        </p:nvPicPr>
        <p:blipFill>
          <a:blip r:embed="rId2"/>
          <a:stretch/>
        </p:blipFill>
        <p:spPr>
          <a:xfrm>
            <a:off x="8100000" y="360000"/>
            <a:ext cx="3779280" cy="4491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04" name="" descr=""/>
          <p:cNvPicPr/>
          <p:nvPr/>
        </p:nvPicPr>
        <p:blipFill>
          <a:blip r:embed="rId3"/>
          <a:stretch/>
        </p:blipFill>
        <p:spPr>
          <a:xfrm>
            <a:off x="5740200" y="4320000"/>
            <a:ext cx="4159080" cy="23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 rot="5409000">
            <a:off x="-787320" y="3172680"/>
            <a:ext cx="4458960" cy="2506680"/>
          </a:xfrm>
          <a:prstGeom prst="rect">
            <a:avLst/>
          </a:prstGeom>
          <a:ln w="0"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 rot="5402400">
            <a:off x="2275560" y="1914840"/>
            <a:ext cx="3775680" cy="2830320"/>
          </a:xfrm>
          <a:prstGeom prst="rect">
            <a:avLst/>
          </a:prstGeom>
          <a:ln w="0"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/>
        </p:blipFill>
        <p:spPr>
          <a:xfrm rot="5423400">
            <a:off x="8337960" y="1406520"/>
            <a:ext cx="4744440" cy="2667240"/>
          </a:xfrm>
          <a:prstGeom prst="rect">
            <a:avLst/>
          </a:prstGeom>
          <a:ln w="0">
            <a:noFill/>
          </a:ln>
        </p:spPr>
      </p:pic>
      <p:pic>
        <p:nvPicPr>
          <p:cNvPr id="108" name="" descr=""/>
          <p:cNvPicPr/>
          <p:nvPr/>
        </p:nvPicPr>
        <p:blipFill>
          <a:blip r:embed="rId4"/>
          <a:stretch/>
        </p:blipFill>
        <p:spPr>
          <a:xfrm rot="5344200">
            <a:off x="5237640" y="1845000"/>
            <a:ext cx="4464000" cy="3346920"/>
          </a:xfrm>
          <a:prstGeom prst="rect">
            <a:avLst/>
          </a:prstGeom>
          <a:ln w="0">
            <a:noFill/>
          </a:ln>
        </p:spPr>
      </p:pic>
      <p:sp>
        <p:nvSpPr>
          <p:cNvPr id="109" name=""/>
          <p:cNvSpPr/>
          <p:nvPr/>
        </p:nvSpPr>
        <p:spPr>
          <a:xfrm>
            <a:off x="180000" y="193320"/>
            <a:ext cx="6298920" cy="142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"/>
          <p:cNvSpPr/>
          <p:nvPr/>
        </p:nvSpPr>
        <p:spPr>
          <a:xfrm>
            <a:off x="360000" y="360000"/>
            <a:ext cx="8458920" cy="150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В рамках проекта «Родительская Азбука» 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«Осенняя ярмарка»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 rot="10808400">
            <a:off x="6778800" y="3606120"/>
            <a:ext cx="5096520" cy="2866320"/>
          </a:xfrm>
          <a:prstGeom prst="rect">
            <a:avLst/>
          </a:prstGeom>
          <a:ln w="0"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 rot="5437800">
            <a:off x="8163000" y="1148760"/>
            <a:ext cx="2894400" cy="1627560"/>
          </a:xfrm>
          <a:prstGeom prst="rect">
            <a:avLst/>
          </a:prstGeom>
          <a:ln w="0"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/>
        </p:blipFill>
        <p:spPr>
          <a:xfrm rot="10787400">
            <a:off x="366840" y="1992600"/>
            <a:ext cx="6323040" cy="3556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6" descr="F:\2ц\Новая папка\Screenshot_20240225_175742_VK (2).jpg"/>
          <p:cNvPicPr/>
          <p:nvPr/>
        </p:nvPicPr>
        <p:blipFill>
          <a:blip r:embed="rId1"/>
          <a:stretch/>
        </p:blipFill>
        <p:spPr>
          <a:xfrm>
            <a:off x="6300360" y="259200"/>
            <a:ext cx="5578920" cy="28000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180360" y="2935440"/>
            <a:ext cx="7378920" cy="3723840"/>
          </a:xfrm>
          <a:prstGeom prst="rect">
            <a:avLst/>
          </a:prstGeom>
          <a:ln w="0">
            <a:noFill/>
          </a:ln>
        </p:spPr>
      </p:pic>
      <p:sp>
        <p:nvSpPr>
          <p:cNvPr id="116" name=""/>
          <p:cNvSpPr/>
          <p:nvPr/>
        </p:nvSpPr>
        <p:spPr>
          <a:xfrm>
            <a:off x="360000" y="334080"/>
            <a:ext cx="4736520" cy="395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</a:t>
            </a:r>
            <a:r>
              <a:rPr b="0" lang="ru-RU" sz="3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Работа с детьми: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3"/>
          <p:cNvSpPr/>
          <p:nvPr/>
        </p:nvSpPr>
        <p:spPr>
          <a:xfrm>
            <a:off x="525600" y="787320"/>
            <a:ext cx="10070280" cy="131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PlaceHolder 4"/>
          <p:cNvSpPr/>
          <p:nvPr/>
        </p:nvSpPr>
        <p:spPr>
          <a:xfrm>
            <a:off x="525600" y="180000"/>
            <a:ext cx="5233320" cy="8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258480" y="2684160"/>
            <a:ext cx="4241160" cy="3876840"/>
          </a:xfrm>
          <a:prstGeom prst="rect">
            <a:avLst/>
          </a:prstGeom>
          <a:ln w="0">
            <a:noFill/>
          </a:ln>
        </p:spPr>
      </p:pic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5220360" y="2881800"/>
            <a:ext cx="5039280" cy="377784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2" descr="F:\2ц\IMG-20240225-WA0019.jpg"/>
          <p:cNvPicPr/>
          <p:nvPr/>
        </p:nvPicPr>
        <p:blipFill>
          <a:blip r:embed="rId3"/>
          <a:stretch/>
        </p:blipFill>
        <p:spPr>
          <a:xfrm>
            <a:off x="8253720" y="0"/>
            <a:ext cx="3625920" cy="2716920"/>
          </a:xfrm>
          <a:prstGeom prst="rect">
            <a:avLst/>
          </a:prstGeom>
          <a:ln w="0">
            <a:noFill/>
          </a:ln>
        </p:spPr>
      </p:pic>
      <p:sp>
        <p:nvSpPr>
          <p:cNvPr id="122" name=""/>
          <p:cNvSpPr/>
          <p:nvPr/>
        </p:nvSpPr>
        <p:spPr>
          <a:xfrm flipV="1" rot="10816800">
            <a:off x="179640" y="359640"/>
            <a:ext cx="11698920" cy="287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  <a:ea typeface="DejaVu Sans"/>
              </a:rPr>
              <a:t>Знакомство  со школой.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25600" y="786960"/>
            <a:ext cx="10070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Учитывая все проблемы готовности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ребёнка к обучению в школе и её пути решения, 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обуславливает обеспечения преемственности </a:t>
            </a:r>
            <a:br>
              <a:rPr sz="2000"/>
            </a:br>
            <a:r>
              <a:rPr b="0" lang="ru-RU" sz="20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дошкольного и начального музыкального образования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6660000" y="2520000"/>
            <a:ext cx="5219280" cy="2931840"/>
          </a:xfrm>
          <a:prstGeom prst="rect">
            <a:avLst/>
          </a:prstGeom>
          <a:ln w="0"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540000" y="2294280"/>
            <a:ext cx="5758920" cy="4317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343440" y="720360"/>
            <a:ext cx="2715840" cy="1798920"/>
          </a:xfrm>
          <a:prstGeom prst="rect">
            <a:avLst/>
          </a:prstGeom>
          <a:ln w="0">
            <a:noFill/>
          </a:ln>
        </p:spPr>
      </p:pic>
      <p:sp>
        <p:nvSpPr>
          <p:cNvPr id="127" name=""/>
          <p:cNvSpPr/>
          <p:nvPr/>
        </p:nvSpPr>
        <p:spPr>
          <a:xfrm>
            <a:off x="123120" y="180000"/>
            <a:ext cx="11215800" cy="13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2"/>
          <a:stretch/>
        </p:blipFill>
        <p:spPr>
          <a:xfrm>
            <a:off x="3244680" y="1618920"/>
            <a:ext cx="4674240" cy="2340000"/>
          </a:xfrm>
          <a:prstGeom prst="rect">
            <a:avLst/>
          </a:prstGeom>
          <a:ln w="0">
            <a:noFill/>
          </a:ln>
        </p:spPr>
      </p:pic>
      <p:sp>
        <p:nvSpPr>
          <p:cNvPr id="129" name=""/>
          <p:cNvSpPr/>
          <p:nvPr/>
        </p:nvSpPr>
        <p:spPr>
          <a:xfrm>
            <a:off x="3420000" y="4320000"/>
            <a:ext cx="6298920" cy="223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Социальные проекты: «Герои Отечества», «Мой город»,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Краевая спартакиада Медицинских работников, и т.д.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0" name="" descr=""/>
          <p:cNvPicPr/>
          <p:nvPr/>
        </p:nvPicPr>
        <p:blipFill>
          <a:blip r:embed="rId3"/>
          <a:stretch/>
        </p:blipFill>
        <p:spPr>
          <a:xfrm>
            <a:off x="8177760" y="688680"/>
            <a:ext cx="3881160" cy="2910600"/>
          </a:xfrm>
          <a:prstGeom prst="rect">
            <a:avLst/>
          </a:prstGeom>
          <a:ln w="0">
            <a:noFill/>
          </a:ln>
        </p:spPr>
      </p:pic>
      <p:pic>
        <p:nvPicPr>
          <p:cNvPr id="131" name="" descr=""/>
          <p:cNvPicPr/>
          <p:nvPr/>
        </p:nvPicPr>
        <p:blipFill>
          <a:blip r:embed="rId4"/>
          <a:stretch/>
        </p:blipFill>
        <p:spPr>
          <a:xfrm>
            <a:off x="540000" y="3600000"/>
            <a:ext cx="2293920" cy="305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080000" y="180000"/>
            <a:ext cx="2095920" cy="1979280"/>
          </a:xfrm>
          <a:prstGeom prst="rect">
            <a:avLst/>
          </a:prstGeom>
          <a:ln w="0"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180000" y="2381040"/>
            <a:ext cx="4320720" cy="4320720"/>
          </a:xfrm>
          <a:prstGeom prst="rect">
            <a:avLst/>
          </a:prstGeom>
          <a:ln w="0">
            <a:noFill/>
          </a:ln>
        </p:spPr>
      </p:pic>
      <p:pic>
        <p:nvPicPr>
          <p:cNvPr id="134" name="" descr=""/>
          <p:cNvPicPr/>
          <p:nvPr/>
        </p:nvPicPr>
        <p:blipFill>
          <a:blip r:embed="rId3"/>
          <a:stretch/>
        </p:blipFill>
        <p:spPr>
          <a:xfrm>
            <a:off x="8640000" y="180000"/>
            <a:ext cx="3252600" cy="3252600"/>
          </a:xfrm>
          <a:prstGeom prst="rect">
            <a:avLst/>
          </a:prstGeom>
          <a:ln w="0">
            <a:noFill/>
          </a:ln>
        </p:spPr>
      </p:pic>
      <p:sp>
        <p:nvSpPr>
          <p:cNvPr id="135" name=""/>
          <p:cNvSpPr/>
          <p:nvPr/>
        </p:nvSpPr>
        <p:spPr>
          <a:xfrm>
            <a:off x="4680000" y="720000"/>
            <a:ext cx="3779280" cy="25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МАУ ДО «ВГ ДДТ»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Юбилейный концерт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Флотилии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им. Бевза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г. Владивосток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4"/>
          <a:stretch/>
        </p:blipFill>
        <p:spPr>
          <a:xfrm>
            <a:off x="6840000" y="3780000"/>
            <a:ext cx="5119920" cy="287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/>
          </p:nvPr>
        </p:nvSpPr>
        <p:spPr>
          <a:xfrm>
            <a:off x="181440" y="486720"/>
            <a:ext cx="8097480" cy="2752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73000"/>
          </a:bodyPr>
          <a:p>
            <a:pPr algn="ctr"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Преемственность и непрерывность воспитания между дошкольным и начальным образованием – тема актуальная и социально значимая в настоящее время.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 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Введение новых Государственных образовательных Стандартов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дошкольного образования  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9044640" y="298800"/>
            <a:ext cx="2472840" cy="3298680"/>
          </a:xfrm>
          <a:prstGeom prst="rect">
            <a:avLst/>
          </a:prstGeom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2"/>
          <a:stretch/>
        </p:blipFill>
        <p:spPr>
          <a:xfrm>
            <a:off x="180000" y="3420000"/>
            <a:ext cx="5757480" cy="323748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3" descr="F:\2ц\IMG-20231028-WA0013.jpg"/>
          <p:cNvPicPr/>
          <p:nvPr/>
        </p:nvPicPr>
        <p:blipFill>
          <a:blip r:embed="rId3"/>
          <a:stretch/>
        </p:blipFill>
        <p:spPr>
          <a:xfrm>
            <a:off x="6300000" y="3600000"/>
            <a:ext cx="4104720" cy="3069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"/>
          <p:cNvSpPr/>
          <p:nvPr/>
        </p:nvSpPr>
        <p:spPr>
          <a:xfrm>
            <a:off x="720000" y="360000"/>
            <a:ext cx="5758920" cy="1808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Социальные партнёры —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Казачество Дальневосточного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округа, Военнослужащими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Военных частей края.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236160" y="3458520"/>
            <a:ext cx="4802760" cy="3200400"/>
          </a:xfrm>
          <a:prstGeom prst="rect">
            <a:avLst/>
          </a:prstGeom>
          <a:ln w="0"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5940000" y="3434400"/>
            <a:ext cx="4318920" cy="3238920"/>
          </a:xfrm>
          <a:prstGeom prst="rect">
            <a:avLst/>
          </a:prstGeom>
          <a:ln w="0">
            <a:noFill/>
          </a:ln>
        </p:spPr>
      </p:pic>
      <p:pic>
        <p:nvPicPr>
          <p:cNvPr id="140" name="" descr=""/>
          <p:cNvPicPr/>
          <p:nvPr/>
        </p:nvPicPr>
        <p:blipFill>
          <a:blip r:embed="rId3"/>
          <a:stretch/>
        </p:blipFill>
        <p:spPr>
          <a:xfrm>
            <a:off x="10387800" y="3960000"/>
            <a:ext cx="1671120" cy="2778840"/>
          </a:xfrm>
          <a:prstGeom prst="rect">
            <a:avLst/>
          </a:prstGeom>
          <a:ln w="0">
            <a:noFill/>
          </a:ln>
        </p:spPr>
      </p:pic>
      <p:pic>
        <p:nvPicPr>
          <p:cNvPr id="141" name="" descr=""/>
          <p:cNvPicPr/>
          <p:nvPr/>
        </p:nvPicPr>
        <p:blipFill>
          <a:blip r:embed="rId4"/>
          <a:stretch/>
        </p:blipFill>
        <p:spPr>
          <a:xfrm>
            <a:off x="2160000" y="2299320"/>
            <a:ext cx="4134960" cy="232524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5"/>
          <a:stretch/>
        </p:blipFill>
        <p:spPr>
          <a:xfrm>
            <a:off x="7020000" y="360000"/>
            <a:ext cx="4799160" cy="269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"/>
          <p:cNvSpPr/>
          <p:nvPr/>
        </p:nvSpPr>
        <p:spPr>
          <a:xfrm>
            <a:off x="360000" y="360000"/>
            <a:ext cx="11158920" cy="94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Социальные партнёры — Духовенством Приморской Епархии.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Участие в Дальневосточной ярмарке хоров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360000" y="1705320"/>
            <a:ext cx="5218920" cy="3693600"/>
          </a:xfrm>
          <a:prstGeom prst="rect">
            <a:avLst/>
          </a:prstGeom>
          <a:ln w="0"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5910840" y="3200760"/>
            <a:ext cx="6148080" cy="3458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"/>
          <p:cNvSpPr/>
          <p:nvPr/>
        </p:nvSpPr>
        <p:spPr>
          <a:xfrm>
            <a:off x="360000" y="309960"/>
            <a:ext cx="10315800" cy="137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Социальные партнёры — Седанкинский дом престарелых и инвалидов, Полиция Приморского края, Сообщество медицинских работников Приморского края.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658440" y="1440720"/>
            <a:ext cx="5280840" cy="395856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 rot="5402400">
            <a:off x="-88560" y="4770360"/>
            <a:ext cx="2157840" cy="161784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3"/>
          <a:stretch/>
        </p:blipFill>
        <p:spPr>
          <a:xfrm rot="10841400">
            <a:off x="7900920" y="1464840"/>
            <a:ext cx="4014720" cy="301104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4"/>
          <a:stretch/>
        </p:blipFill>
        <p:spPr>
          <a:xfrm rot="5402400">
            <a:off x="5571360" y="3832560"/>
            <a:ext cx="3299040" cy="247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"/>
          <p:cNvSpPr/>
          <p:nvPr/>
        </p:nvSpPr>
        <p:spPr>
          <a:xfrm>
            <a:off x="180000" y="419760"/>
            <a:ext cx="7918920" cy="94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Совместные выступления Сводного хора.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С педагогами, родителями.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52" name="Picture 9" descr="F:\2ц\Новая папка\Screenshot_20240225_175524_VK (2).jpg"/>
          <p:cNvPicPr/>
          <p:nvPr/>
        </p:nvPicPr>
        <p:blipFill>
          <a:blip r:embed="rId1"/>
          <a:stretch/>
        </p:blipFill>
        <p:spPr>
          <a:xfrm>
            <a:off x="8024760" y="180000"/>
            <a:ext cx="3854520" cy="2591280"/>
          </a:xfrm>
          <a:prstGeom prst="rect">
            <a:avLst/>
          </a:prstGeom>
          <a:ln w="0">
            <a:noFill/>
          </a:ln>
        </p:spPr>
      </p:pic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4091400" y="2880000"/>
            <a:ext cx="4547880" cy="3637440"/>
          </a:xfrm>
          <a:prstGeom prst="rect">
            <a:avLst/>
          </a:prstGeom>
          <a:ln w="0">
            <a:noFill/>
          </a:ln>
        </p:spPr>
      </p:pic>
      <p:pic>
        <p:nvPicPr>
          <p:cNvPr id="154" name="" descr=""/>
          <p:cNvPicPr/>
          <p:nvPr/>
        </p:nvPicPr>
        <p:blipFill>
          <a:blip r:embed="rId3"/>
          <a:stretch/>
        </p:blipFill>
        <p:spPr>
          <a:xfrm>
            <a:off x="180000" y="3600000"/>
            <a:ext cx="3861360" cy="289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 flipH="1">
            <a:off x="5760720" y="540360"/>
            <a:ext cx="2832480" cy="3778920"/>
          </a:xfrm>
          <a:prstGeom prst="rect">
            <a:avLst/>
          </a:prstGeom>
          <a:ln w="0">
            <a:noFill/>
          </a:ln>
        </p:spPr>
      </p:pic>
      <p:sp>
        <p:nvSpPr>
          <p:cNvPr id="156" name=""/>
          <p:cNvSpPr/>
          <p:nvPr/>
        </p:nvSpPr>
        <p:spPr>
          <a:xfrm>
            <a:off x="1260000" y="360000"/>
            <a:ext cx="6066360" cy="89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7" name="" descr=""/>
          <p:cNvPicPr/>
          <p:nvPr/>
        </p:nvPicPr>
        <p:blipFill>
          <a:blip r:embed="rId2"/>
          <a:stretch/>
        </p:blipFill>
        <p:spPr>
          <a:xfrm>
            <a:off x="9180000" y="2504880"/>
            <a:ext cx="1785960" cy="3974040"/>
          </a:xfrm>
          <a:prstGeom prst="rect">
            <a:avLst/>
          </a:prstGeom>
          <a:ln w="0">
            <a:noFill/>
          </a:ln>
        </p:spPr>
      </p:pic>
      <p:pic>
        <p:nvPicPr>
          <p:cNvPr id="158" name="" descr=""/>
          <p:cNvPicPr/>
          <p:nvPr/>
        </p:nvPicPr>
        <p:blipFill>
          <a:blip r:embed="rId3"/>
          <a:stretch/>
        </p:blipFill>
        <p:spPr>
          <a:xfrm>
            <a:off x="180000" y="1559160"/>
            <a:ext cx="2878560" cy="3839760"/>
          </a:xfrm>
          <a:prstGeom prst="rect">
            <a:avLst/>
          </a:prstGeom>
          <a:ln w="0">
            <a:noFill/>
          </a:ln>
        </p:spPr>
      </p:pic>
      <p:pic>
        <p:nvPicPr>
          <p:cNvPr id="159" name="" descr=""/>
          <p:cNvPicPr/>
          <p:nvPr/>
        </p:nvPicPr>
        <p:blipFill>
          <a:blip r:embed="rId4"/>
          <a:stretch/>
        </p:blipFill>
        <p:spPr>
          <a:xfrm>
            <a:off x="3240000" y="2419560"/>
            <a:ext cx="2413440" cy="4294440"/>
          </a:xfrm>
          <a:prstGeom prst="rect">
            <a:avLst/>
          </a:prstGeom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5"/>
          <a:stretch/>
        </p:blipFill>
        <p:spPr>
          <a:xfrm>
            <a:off x="8856000" y="180000"/>
            <a:ext cx="2482920" cy="331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/>
          </p:nvPr>
        </p:nvSpPr>
        <p:spPr>
          <a:xfrm>
            <a:off x="180000" y="180000"/>
            <a:ext cx="11518920" cy="2338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83000"/>
          </a:bodyPr>
          <a:p>
            <a:pPr algn="ctr">
              <a:lnSpc>
                <a:spcPct val="11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Музыкальное искусство в современном мире</a:t>
            </a:r>
            <a:r>
              <a:rPr b="0" lang="ru-RU" sz="3200" spc="-1" strike="noStrike">
                <a:solidFill>
                  <a:srgbClr val="000000"/>
                </a:solidFill>
                <a:latin typeface="Avenir Next LT Pro"/>
                <a:ea typeface="Avenir Next LT Pro"/>
              </a:rPr>
              <a:t> – это источник открытий ребёнка, его творческих особенностей, зримый результат реализации преемственности музыкального образования в работе ДОУ и начальной школы.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361080" y="2520000"/>
            <a:ext cx="5577840" cy="4182480"/>
          </a:xfrm>
          <a:prstGeom prst="rect">
            <a:avLst/>
          </a:prstGeom>
          <a:ln w="0"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6387840" y="2578320"/>
            <a:ext cx="4591080" cy="408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5" descr="F:\2ц\Новая папка\Screenshot_20240225_180013_VK (2).jpg"/>
          <p:cNvPicPr/>
          <p:nvPr/>
        </p:nvPicPr>
        <p:blipFill>
          <a:blip r:embed="rId1"/>
          <a:stretch/>
        </p:blipFill>
        <p:spPr>
          <a:xfrm>
            <a:off x="360000" y="3780000"/>
            <a:ext cx="4318920" cy="2935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65" name=""/>
          <p:cNvSpPr/>
          <p:nvPr/>
        </p:nvSpPr>
        <p:spPr>
          <a:xfrm>
            <a:off x="360000" y="360000"/>
            <a:ext cx="5398920" cy="7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НАШИ РЕЗУЛЬТАТЫ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66" name="Picture 7" descr="F:\2ц\Новая папка\Screenshot_20240225_175640_VK (2).jpg"/>
          <p:cNvPicPr/>
          <p:nvPr/>
        </p:nvPicPr>
        <p:blipFill>
          <a:blip r:embed="rId2"/>
          <a:stretch/>
        </p:blipFill>
        <p:spPr>
          <a:xfrm>
            <a:off x="7380000" y="181800"/>
            <a:ext cx="4593960" cy="305712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10" descr="F:\2ц\IMG-20240210-WA0020.jpg"/>
          <p:cNvPicPr/>
          <p:nvPr/>
        </p:nvPicPr>
        <p:blipFill>
          <a:blip r:embed="rId3"/>
          <a:stretch/>
        </p:blipFill>
        <p:spPr>
          <a:xfrm>
            <a:off x="7380000" y="3600000"/>
            <a:ext cx="4317120" cy="2884680"/>
          </a:xfrm>
          <a:prstGeom prst="rect">
            <a:avLst/>
          </a:prstGeom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4"/>
          <a:stretch/>
        </p:blipFill>
        <p:spPr>
          <a:xfrm>
            <a:off x="180000" y="990360"/>
            <a:ext cx="3958920" cy="296856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5"/>
          <a:stretch/>
        </p:blipFill>
        <p:spPr>
          <a:xfrm>
            <a:off x="4202280" y="1620000"/>
            <a:ext cx="2996640" cy="2246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6580080" y="3600000"/>
            <a:ext cx="5118120" cy="2878200"/>
          </a:xfrm>
          <a:prstGeom prst="rect">
            <a:avLst/>
          </a:prstGeom>
          <a:ln w="0"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6612120" y="378000"/>
            <a:ext cx="5086080" cy="2860200"/>
          </a:xfrm>
          <a:prstGeom prst="rect">
            <a:avLst/>
          </a:prstGeom>
          <a:ln w="0">
            <a:noFill/>
          </a:ln>
        </p:spPr>
      </p:pic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4680000" y="3060000"/>
            <a:ext cx="1314360" cy="2338560"/>
          </a:xfrm>
          <a:prstGeom prst="rect">
            <a:avLst/>
          </a:prstGeom>
          <a:ln w="0">
            <a:noFill/>
          </a:ln>
        </p:spPr>
      </p:pic>
      <p:pic>
        <p:nvPicPr>
          <p:cNvPr id="173" name="" descr=""/>
          <p:cNvPicPr/>
          <p:nvPr/>
        </p:nvPicPr>
        <p:blipFill>
          <a:blip r:embed="rId4"/>
          <a:stretch/>
        </p:blipFill>
        <p:spPr>
          <a:xfrm rot="21557400">
            <a:off x="4725720" y="549360"/>
            <a:ext cx="1737720" cy="2317320"/>
          </a:xfrm>
          <a:prstGeom prst="rect">
            <a:avLst/>
          </a:prstGeom>
          <a:ln w="0">
            <a:noFill/>
          </a:ln>
        </p:spPr>
      </p:pic>
      <p:pic>
        <p:nvPicPr>
          <p:cNvPr id="174" name="" descr=""/>
          <p:cNvPicPr/>
          <p:nvPr/>
        </p:nvPicPr>
        <p:blipFill>
          <a:blip r:embed="rId5"/>
          <a:stretch/>
        </p:blipFill>
        <p:spPr>
          <a:xfrm>
            <a:off x="180000" y="3060720"/>
            <a:ext cx="4063320" cy="3238200"/>
          </a:xfrm>
          <a:prstGeom prst="rect">
            <a:avLst/>
          </a:prstGeom>
          <a:ln w="0">
            <a:noFill/>
          </a:ln>
        </p:spPr>
      </p:pic>
      <p:sp>
        <p:nvSpPr>
          <p:cNvPr id="175" name=""/>
          <p:cNvSpPr/>
          <p:nvPr/>
        </p:nvSpPr>
        <p:spPr>
          <a:xfrm>
            <a:off x="165960" y="0"/>
            <a:ext cx="4692960" cy="206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3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Награждение за выступление на «Битве хоров», с патриотической песней  (2023г.)</a:t>
            </a:r>
            <a:endParaRPr b="0" lang="ru-RU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414360" y="256320"/>
            <a:ext cx="4804200" cy="6402240"/>
          </a:xfrm>
          <a:prstGeom prst="rect">
            <a:avLst/>
          </a:prstGeom>
          <a:ln w="0">
            <a:noFill/>
          </a:ln>
        </p:spPr>
      </p:pic>
      <p:pic>
        <p:nvPicPr>
          <p:cNvPr id="177" name="" descr=""/>
          <p:cNvPicPr/>
          <p:nvPr/>
        </p:nvPicPr>
        <p:blipFill>
          <a:blip r:embed="rId2"/>
          <a:stretch/>
        </p:blipFill>
        <p:spPr>
          <a:xfrm>
            <a:off x="5353560" y="1620360"/>
            <a:ext cx="6631200" cy="413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720000" y="35280"/>
            <a:ext cx="4219200" cy="2878560"/>
          </a:xfrm>
          <a:prstGeom prst="rect">
            <a:avLst/>
          </a:prstGeom>
          <a:ln w="0">
            <a:noFill/>
          </a:ln>
        </p:spPr>
      </p:pic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5400000" y="1440000"/>
            <a:ext cx="6478560" cy="4858560"/>
          </a:xfrm>
          <a:prstGeom prst="rect">
            <a:avLst/>
          </a:prstGeom>
          <a:ln w="0">
            <a:noFill/>
          </a:ln>
        </p:spPr>
      </p:pic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181080" y="3060000"/>
            <a:ext cx="5015880" cy="359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"/>
          <p:cNvSpPr/>
          <p:nvPr/>
        </p:nvSpPr>
        <p:spPr>
          <a:xfrm>
            <a:off x="104760" y="540000"/>
            <a:ext cx="5834520" cy="572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Цель музыкального воспитания в дошкольном учреждении – это развитие музыкально – творческих способностей детей, формирование музыкальной культуры.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Задачи: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Обогатить духовный мир ребёнка музыкальными впечатлениями,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вызвать интерес к музыке, передать традиции своего народа,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формировать основы музыкальной культуры.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Развивать музыкальные и творческие способности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процессе различных видов деятельности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 восприятие, исполнительство, творчество).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Способствовать общему развитию детей средствами музыки.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Заложить основы для будущего профессионального обучения музыкально – одарённым детям.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7" name=""/>
          <p:cNvSpPr/>
          <p:nvPr/>
        </p:nvSpPr>
        <p:spPr>
          <a:xfrm>
            <a:off x="6120000" y="360000"/>
            <a:ext cx="5399280" cy="64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Цель музыкального воспитания и обучения в школе –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сформировать основы музыкальной культуры школьников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как части их духовной культуры.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Задачи.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Сформировать у школьников общественно ценное отношение к музыке, способности, умение эмоционально откликаться на музыку, формировать устойчивый интерес к музыкальному искусству.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Воспитывать у детей потребность в музыке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Развивать у учащихся музыкальные способности, расширять исполнительскую деятельность школьников,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развивать навыки коллективного музицирования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(пение, игра на музыкальных инструментах,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пластическое интонирование, простейшие импровизации и др.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8522280" y="4340160"/>
            <a:ext cx="3356640" cy="251676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11" descr="F:\2ц\Новая папка\Screenshot_20240225_181408_WhatsApp (2).jpg"/>
          <p:cNvPicPr/>
          <p:nvPr/>
        </p:nvPicPr>
        <p:blipFill>
          <a:blip r:embed="rId2"/>
          <a:stretch/>
        </p:blipFill>
        <p:spPr>
          <a:xfrm>
            <a:off x="2702160" y="180000"/>
            <a:ext cx="1797120" cy="3329640"/>
          </a:xfrm>
          <a:prstGeom prst="rect">
            <a:avLst/>
          </a:prstGeom>
          <a:ln w="0">
            <a:noFill/>
          </a:ln>
        </p:spPr>
      </p:pic>
      <p:pic>
        <p:nvPicPr>
          <p:cNvPr id="183" name="" descr=""/>
          <p:cNvPicPr/>
          <p:nvPr/>
        </p:nvPicPr>
        <p:blipFill>
          <a:blip r:embed="rId3"/>
          <a:stretch/>
        </p:blipFill>
        <p:spPr>
          <a:xfrm>
            <a:off x="9072720" y="180000"/>
            <a:ext cx="2806560" cy="374040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4"/>
          <a:stretch/>
        </p:blipFill>
        <p:spPr>
          <a:xfrm>
            <a:off x="360000" y="180000"/>
            <a:ext cx="2259000" cy="3238920"/>
          </a:xfrm>
          <a:prstGeom prst="rect">
            <a:avLst/>
          </a:prstGeom>
          <a:ln w="0">
            <a:noFill/>
          </a:ln>
        </p:spPr>
      </p:pic>
      <p:pic>
        <p:nvPicPr>
          <p:cNvPr id="185" name="" descr=""/>
          <p:cNvPicPr/>
          <p:nvPr/>
        </p:nvPicPr>
        <p:blipFill>
          <a:blip r:embed="rId5"/>
          <a:stretch/>
        </p:blipFill>
        <p:spPr>
          <a:xfrm>
            <a:off x="4680000" y="3780000"/>
            <a:ext cx="3639240" cy="2706120"/>
          </a:xfrm>
          <a:prstGeom prst="rect">
            <a:avLst/>
          </a:prstGeom>
          <a:ln w="0">
            <a:noFill/>
          </a:ln>
        </p:spPr>
      </p:pic>
      <p:pic>
        <p:nvPicPr>
          <p:cNvPr id="186" name="" descr=""/>
          <p:cNvPicPr/>
          <p:nvPr/>
        </p:nvPicPr>
        <p:blipFill>
          <a:blip r:embed="rId6"/>
          <a:stretch/>
        </p:blipFill>
        <p:spPr>
          <a:xfrm rot="16237200">
            <a:off x="3909960" y="3283920"/>
            <a:ext cx="1802160" cy="2403000"/>
          </a:xfrm>
          <a:prstGeom prst="rect">
            <a:avLst/>
          </a:prstGeom>
          <a:ln w="0">
            <a:noFill/>
          </a:ln>
        </p:spPr>
      </p:pic>
      <p:pic>
        <p:nvPicPr>
          <p:cNvPr id="187" name="" descr=""/>
          <p:cNvPicPr/>
          <p:nvPr/>
        </p:nvPicPr>
        <p:blipFill>
          <a:blip r:embed="rId7"/>
          <a:stretch/>
        </p:blipFill>
        <p:spPr>
          <a:xfrm rot="34800">
            <a:off x="194040" y="3798720"/>
            <a:ext cx="3742200" cy="2805840"/>
          </a:xfrm>
          <a:prstGeom prst="rect">
            <a:avLst/>
          </a:prstGeom>
          <a:ln w="0">
            <a:noFill/>
          </a:ln>
        </p:spPr>
      </p:pic>
      <p:pic>
        <p:nvPicPr>
          <p:cNvPr id="188" name="" descr=""/>
          <p:cNvPicPr/>
          <p:nvPr/>
        </p:nvPicPr>
        <p:blipFill>
          <a:blip r:embed="rId8"/>
          <a:stretch/>
        </p:blipFill>
        <p:spPr>
          <a:xfrm rot="5413200">
            <a:off x="4136040" y="732600"/>
            <a:ext cx="2949480" cy="2211120"/>
          </a:xfrm>
          <a:prstGeom prst="rect">
            <a:avLst/>
          </a:prstGeom>
          <a:ln w="0">
            <a:noFill/>
          </a:ln>
        </p:spPr>
      </p:pic>
      <p:pic>
        <p:nvPicPr>
          <p:cNvPr id="189" name="" descr=""/>
          <p:cNvPicPr/>
          <p:nvPr/>
        </p:nvPicPr>
        <p:blipFill>
          <a:blip r:embed="rId9"/>
          <a:stretch/>
        </p:blipFill>
        <p:spPr>
          <a:xfrm>
            <a:off x="6733080" y="360000"/>
            <a:ext cx="2338920" cy="233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2" descr="F:\2ц\Новая папка\Screenshot_20240225_181408_WhatsApp (2).jpg"/>
          <p:cNvPicPr/>
          <p:nvPr/>
        </p:nvPicPr>
        <p:blipFill>
          <a:blip r:embed="rId1"/>
          <a:stretch/>
        </p:blipFill>
        <p:spPr>
          <a:xfrm>
            <a:off x="2701800" y="269280"/>
            <a:ext cx="1797120" cy="3329640"/>
          </a:xfrm>
          <a:prstGeom prst="rect">
            <a:avLst/>
          </a:prstGeom>
          <a:ln w="0">
            <a:noFill/>
          </a:ln>
        </p:spPr>
      </p:pic>
      <p:pic>
        <p:nvPicPr>
          <p:cNvPr id="191" name="" descr=""/>
          <p:cNvPicPr/>
          <p:nvPr/>
        </p:nvPicPr>
        <p:blipFill>
          <a:blip r:embed="rId2"/>
          <a:stretch/>
        </p:blipFill>
        <p:spPr>
          <a:xfrm>
            <a:off x="5760000" y="3420000"/>
            <a:ext cx="3021480" cy="2246760"/>
          </a:xfrm>
          <a:prstGeom prst="rect">
            <a:avLst/>
          </a:prstGeom>
          <a:ln w="0">
            <a:noFill/>
          </a:ln>
        </p:spPr>
      </p:pic>
      <p:pic>
        <p:nvPicPr>
          <p:cNvPr id="192" name="" descr=""/>
          <p:cNvPicPr/>
          <p:nvPr/>
        </p:nvPicPr>
        <p:blipFill>
          <a:blip r:embed="rId3"/>
          <a:stretch/>
        </p:blipFill>
        <p:spPr>
          <a:xfrm>
            <a:off x="260280" y="180000"/>
            <a:ext cx="2259000" cy="323892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4"/>
          <a:stretch/>
        </p:blipFill>
        <p:spPr>
          <a:xfrm rot="5360400">
            <a:off x="-171360" y="3980880"/>
            <a:ext cx="2950200" cy="2211120"/>
          </a:xfrm>
          <a:prstGeom prst="rect">
            <a:avLst/>
          </a:prstGeom>
          <a:ln w="0">
            <a:noFill/>
          </a:ln>
        </p:spPr>
      </p:pic>
      <p:pic>
        <p:nvPicPr>
          <p:cNvPr id="194" name="" descr=""/>
          <p:cNvPicPr/>
          <p:nvPr/>
        </p:nvPicPr>
        <p:blipFill>
          <a:blip r:embed="rId5"/>
          <a:stretch/>
        </p:blipFill>
        <p:spPr>
          <a:xfrm rot="34800">
            <a:off x="2532240" y="4155120"/>
            <a:ext cx="3258720" cy="2443680"/>
          </a:xfrm>
          <a:prstGeom prst="rect">
            <a:avLst/>
          </a:prstGeom>
          <a:ln w="0">
            <a:noFill/>
          </a:ln>
        </p:spPr>
      </p:pic>
      <p:pic>
        <p:nvPicPr>
          <p:cNvPr id="195" name="" descr=""/>
          <p:cNvPicPr/>
          <p:nvPr/>
        </p:nvPicPr>
        <p:blipFill>
          <a:blip r:embed="rId6"/>
          <a:stretch/>
        </p:blipFill>
        <p:spPr>
          <a:xfrm>
            <a:off x="9256320" y="0"/>
            <a:ext cx="2934720" cy="5218920"/>
          </a:xfrm>
          <a:prstGeom prst="rect">
            <a:avLst/>
          </a:prstGeom>
          <a:ln w="0">
            <a:noFill/>
          </a:ln>
        </p:spPr>
      </p:pic>
      <p:pic>
        <p:nvPicPr>
          <p:cNvPr id="196" name="" descr=""/>
          <p:cNvPicPr/>
          <p:nvPr/>
        </p:nvPicPr>
        <p:blipFill>
          <a:blip r:embed="rId7"/>
          <a:stretch/>
        </p:blipFill>
        <p:spPr>
          <a:xfrm rot="5420400">
            <a:off x="4372920" y="718200"/>
            <a:ext cx="2810160" cy="2107080"/>
          </a:xfrm>
          <a:prstGeom prst="rect">
            <a:avLst/>
          </a:prstGeom>
          <a:ln w="0">
            <a:noFill/>
          </a:ln>
        </p:spPr>
      </p:pic>
      <p:pic>
        <p:nvPicPr>
          <p:cNvPr id="197" name="" descr=""/>
          <p:cNvPicPr/>
          <p:nvPr/>
        </p:nvPicPr>
        <p:blipFill>
          <a:blip r:embed="rId8"/>
          <a:stretch/>
        </p:blipFill>
        <p:spPr>
          <a:xfrm>
            <a:off x="7020000" y="360000"/>
            <a:ext cx="2023920" cy="2698920"/>
          </a:xfrm>
          <a:prstGeom prst="rect">
            <a:avLst/>
          </a:prstGeom>
          <a:ln w="0">
            <a:noFill/>
          </a:ln>
        </p:spPr>
      </p:pic>
      <p:pic>
        <p:nvPicPr>
          <p:cNvPr id="198" name="" descr=""/>
          <p:cNvPicPr/>
          <p:nvPr/>
        </p:nvPicPr>
        <p:blipFill>
          <a:blip r:embed="rId9"/>
          <a:stretch/>
        </p:blipFill>
        <p:spPr>
          <a:xfrm rot="16236600">
            <a:off x="8988120" y="4284000"/>
            <a:ext cx="2023200" cy="2698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2" descr=""/>
          <p:cNvPicPr/>
          <p:nvPr/>
        </p:nvPicPr>
        <p:blipFill>
          <a:blip r:embed="rId1"/>
          <a:stretch/>
        </p:blipFill>
        <p:spPr>
          <a:xfrm>
            <a:off x="7560000" y="3005640"/>
            <a:ext cx="3472200" cy="347220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1" descr=""/>
          <p:cNvPicPr/>
          <p:nvPr/>
        </p:nvPicPr>
        <p:blipFill>
          <a:blip r:embed="rId2"/>
          <a:stretch/>
        </p:blipFill>
        <p:spPr>
          <a:xfrm>
            <a:off x="4140000" y="3060000"/>
            <a:ext cx="3237840" cy="323784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3" descr=""/>
          <p:cNvPicPr/>
          <p:nvPr/>
        </p:nvPicPr>
        <p:blipFill>
          <a:blip r:embed="rId3"/>
          <a:stretch/>
        </p:blipFill>
        <p:spPr>
          <a:xfrm>
            <a:off x="540000" y="3060000"/>
            <a:ext cx="3237840" cy="3237840"/>
          </a:xfrm>
          <a:prstGeom prst="rect">
            <a:avLst/>
          </a:prstGeom>
          <a:ln w="0">
            <a:noFill/>
          </a:ln>
        </p:spPr>
      </p:pic>
      <p:sp>
        <p:nvSpPr>
          <p:cNvPr id="202" name=""/>
          <p:cNvSpPr/>
          <p:nvPr/>
        </p:nvSpPr>
        <p:spPr>
          <a:xfrm>
            <a:off x="180000" y="540000"/>
            <a:ext cx="11719440" cy="202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Социальные сети Телеграм, ВК, страница на Ютуб канале, на которых размещены мои онлайн -  занятия, лекции по музыкальному воспитанию,  размещены  достижений ребят  - участие в городских, региональных, Всероссийских и международных конкурсах.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180000" y="1620000"/>
            <a:ext cx="11757600" cy="59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школе № 80, и В детском саду №46 в рамках проекта «Родительская азбука» проходят индивидуальные и групповые консультации по речевому развитию детей, мастер классы, концерты для родителей.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8" descr="F:\2ц\Новая папка\Screenshot_20240225_180128_VK (2).jpg"/>
          <p:cNvPicPr/>
          <p:nvPr/>
        </p:nvPicPr>
        <p:blipFill>
          <a:blip r:embed="rId1"/>
          <a:srcRect l="0" t="27526" r="0" b="11529"/>
          <a:stretch/>
        </p:blipFill>
        <p:spPr>
          <a:xfrm>
            <a:off x="646560" y="2783520"/>
            <a:ext cx="5653440" cy="3696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05" name=""/>
          <p:cNvSpPr/>
          <p:nvPr/>
        </p:nvSpPr>
        <p:spPr>
          <a:xfrm>
            <a:off x="900000" y="540000"/>
            <a:ext cx="9898920" cy="125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4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b="1" lang="ru-RU" sz="4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СПАСИБО ЗА ВНИМАНИЕ !</a:t>
            </a:r>
            <a:r>
              <a:rPr b="1" lang="ru-RU" sz="4000" spc="-1" strike="noStrike">
                <a:solidFill>
                  <a:srgbClr val="000000"/>
                </a:solidFill>
                <a:latin typeface="Comic Sans MS"/>
                <a:ea typeface="DejaVu Sans"/>
              </a:rPr>
              <a:t>Ссылка на видео:</a:t>
            </a:r>
            <a:r>
              <a:rPr b="0" lang="ru-RU" sz="4000" spc="-1" strike="noStrike">
                <a:latin typeface="Comic Sans MS"/>
                <a:ea typeface="DejaVu Sans"/>
              </a:rPr>
              <a:t> </a:t>
            </a:r>
            <a:br>
              <a:rPr sz="4000"/>
            </a:br>
            <a:r>
              <a:rPr b="1" lang="ru-RU" sz="4000" spc="-1" strike="noStrike">
                <a:solidFill>
                  <a:srgbClr val="000000"/>
                </a:solidFill>
                <a:latin typeface="Comic Sans MS"/>
                <a:ea typeface="DejaVu Sans"/>
              </a:rPr>
              <a:t>https://youtu.be/I4SYKq524Lk</a:t>
            </a:r>
            <a:endParaRPr b="0" lang="ru-RU" sz="400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2"/>
          <a:stretch/>
        </p:blipFill>
        <p:spPr>
          <a:xfrm>
            <a:off x="7200000" y="3019320"/>
            <a:ext cx="4095360" cy="364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080000" y="660600"/>
            <a:ext cx="706932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 fontScale="62000"/>
          </a:bodyPr>
          <a:p>
            <a:pPr>
              <a:lnSpc>
                <a:spcPct val="100000"/>
              </a:lnSpc>
              <a:buNone/>
            </a:pPr>
            <a:r>
              <a:rPr b="0" lang="ru-RU" sz="2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Педагог ДОУ и начальной школы, </a:t>
            </a:r>
            <a:br>
              <a:rPr sz="2600"/>
            </a:br>
            <a:r>
              <a:rPr b="0" lang="ru-RU" sz="2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находит творческий подход, </a:t>
            </a:r>
            <a:br>
              <a:rPr sz="2600"/>
            </a:br>
            <a:r>
              <a:rPr b="0" lang="ru-RU" sz="2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осмысления понятия «преемственности» </a:t>
            </a:r>
            <a:br>
              <a:rPr sz="2600"/>
            </a:br>
            <a:r>
              <a:rPr b="0" lang="ru-RU" sz="2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и его осуществления </a:t>
            </a:r>
            <a:br>
              <a:rPr sz="2600"/>
            </a:br>
            <a:r>
              <a:rPr b="0" lang="ru-RU" sz="26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в современных условиях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6490080" y="1019880"/>
            <a:ext cx="3588840" cy="4786560"/>
          </a:xfrm>
          <a:prstGeom prst="rect">
            <a:avLst/>
          </a:prstGeom>
          <a:ln w="0">
            <a:noFill/>
          </a:ln>
        </p:spPr>
      </p:pic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1260000" y="2520000"/>
            <a:ext cx="3958920" cy="3872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80000" y="246960"/>
            <a:ext cx="5937480" cy="2091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Педагог успешно реализует </a:t>
            </a:r>
            <a:br>
              <a:rPr sz="2400"/>
            </a:b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педагогические условия </a:t>
            </a:r>
            <a:br>
              <a:rPr sz="2400"/>
            </a:b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эффективной преемственности </a:t>
            </a:r>
            <a:br>
              <a:rPr sz="2400"/>
            </a:b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между ДОУ и начальной школой 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6300000" y="2700000"/>
            <a:ext cx="5670720" cy="377892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324000" y="2700000"/>
            <a:ext cx="5670720" cy="3778920"/>
          </a:xfrm>
          <a:prstGeom prst="rect">
            <a:avLst/>
          </a:prstGeom>
          <a:ln w="0"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8100000" y="180000"/>
            <a:ext cx="1618920" cy="251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25600" y="786960"/>
            <a:ext cx="10070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 fontScale="84000"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Выполнение этих задач будет наиболее успешным в том случае, если эта работа проходит в условиях систематического, целенаправленного воздействия педагога на детей в процессе их обучения.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76" name="Picture 1" descr="F:\2ц\Новая папка\Screenshot_20240225_175640_VK (2).jpg"/>
          <p:cNvPicPr/>
          <p:nvPr/>
        </p:nvPicPr>
        <p:blipFill>
          <a:blip r:embed="rId1"/>
          <a:stretch/>
        </p:blipFill>
        <p:spPr>
          <a:xfrm>
            <a:off x="0" y="3862440"/>
            <a:ext cx="4497840" cy="29934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7" name="Picture 4" descr="F:\2ц\IMG-20240210-WA0020.jpg"/>
          <p:cNvPicPr/>
          <p:nvPr/>
        </p:nvPicPr>
        <p:blipFill>
          <a:blip r:embed="rId2"/>
          <a:stretch/>
        </p:blipFill>
        <p:spPr>
          <a:xfrm>
            <a:off x="6120000" y="2700000"/>
            <a:ext cx="5922720" cy="39578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78" name="" descr=""/>
          <p:cNvPicPr/>
          <p:nvPr/>
        </p:nvPicPr>
        <p:blipFill>
          <a:blip r:embed="rId3"/>
          <a:stretch/>
        </p:blipFill>
        <p:spPr>
          <a:xfrm>
            <a:off x="3600000" y="2431080"/>
            <a:ext cx="2517840" cy="188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25600" y="786960"/>
            <a:ext cx="10070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Овладение детьми основными певческими навыками (дикция, дыхание, звукообразование, строй, ансамбль), в силу их возрастных возможностей, способствует эмоциональному, выразительному и правильному пению.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7027200" y="1980000"/>
            <a:ext cx="3590280" cy="4788000"/>
          </a:xfrm>
          <a:prstGeom prst="rect">
            <a:avLst/>
          </a:prstGeom>
          <a:ln w="0">
            <a:noFill/>
          </a:ln>
        </p:spPr>
      </p:pic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 flipH="1">
            <a:off x="4502520" y="2479680"/>
            <a:ext cx="2459880" cy="4375800"/>
          </a:xfrm>
          <a:prstGeom prst="rect">
            <a:avLst/>
          </a:prstGeom>
          <a:ln w="0">
            <a:noFill/>
          </a:ln>
        </p:spPr>
      </p:pic>
      <p:pic>
        <p:nvPicPr>
          <p:cNvPr id="82" name="" descr=""/>
          <p:cNvPicPr/>
          <p:nvPr/>
        </p:nvPicPr>
        <p:blipFill>
          <a:blip r:embed="rId3"/>
          <a:stretch/>
        </p:blipFill>
        <p:spPr>
          <a:xfrm>
            <a:off x="180000" y="3240000"/>
            <a:ext cx="4157280" cy="233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25600" y="660600"/>
            <a:ext cx="10070280" cy="131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Движения, сопровождающие пение, способствуют осознанию звуковысотности и длительности звуков, развивают мелодический слух детей. 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9028440" y="1864800"/>
            <a:ext cx="2490480" cy="4434120"/>
          </a:xfrm>
          <a:prstGeom prst="rect">
            <a:avLst/>
          </a:prstGeom>
          <a:ln w="0">
            <a:noFill/>
          </a:ln>
        </p:spPr>
      </p:pic>
      <p:pic>
        <p:nvPicPr>
          <p:cNvPr id="85" name="" descr=""/>
          <p:cNvPicPr/>
          <p:nvPr/>
        </p:nvPicPr>
        <p:blipFill>
          <a:blip r:embed="rId2"/>
          <a:stretch/>
        </p:blipFill>
        <p:spPr>
          <a:xfrm>
            <a:off x="284760" y="2520000"/>
            <a:ext cx="5232960" cy="3923640"/>
          </a:xfrm>
          <a:prstGeom prst="rect">
            <a:avLst/>
          </a:prstGeom>
          <a:ln w="0">
            <a:noFill/>
          </a:ln>
        </p:spPr>
      </p:pic>
      <p:pic>
        <p:nvPicPr>
          <p:cNvPr id="86" name="" descr=""/>
          <p:cNvPicPr/>
          <p:nvPr/>
        </p:nvPicPr>
        <p:blipFill>
          <a:blip r:embed="rId3"/>
          <a:stretch/>
        </p:blipFill>
        <p:spPr>
          <a:xfrm flipH="1">
            <a:off x="6301080" y="2520000"/>
            <a:ext cx="2158920" cy="384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05600" y="360000"/>
            <a:ext cx="10271880" cy="1797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rmAutofit/>
          </a:bodyPr>
          <a:p>
            <a:pPr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000000"/>
                </a:solidFill>
                <a:latin typeface="Georgia Pro Semibold"/>
                <a:ea typeface="Georgia Pro Semibold"/>
              </a:rPr>
              <a:t>Таким образом, преемственность музыкального воспитания в подготовительной группе детского сада и 1 классе школы является основным условием наиболее интенсивного музыкально-эстетического развития детей 6-10 лет.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3600" spc="-1" strike="noStrike">
              <a:latin typeface="Arial"/>
            </a:endParaRPr>
          </a:p>
        </p:txBody>
      </p:sp>
      <p:pic>
        <p:nvPicPr>
          <p:cNvPr id="88" name="Рисунок 86" descr=""/>
          <p:cNvPicPr/>
          <p:nvPr/>
        </p:nvPicPr>
        <p:blipFill>
          <a:blip r:embed="rId1"/>
          <a:stretch/>
        </p:blipFill>
        <p:spPr>
          <a:xfrm>
            <a:off x="160560" y="1880280"/>
            <a:ext cx="5417280" cy="2977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89" name="Рисунок 91" descr=""/>
          <p:cNvPicPr/>
          <p:nvPr/>
        </p:nvPicPr>
        <p:blipFill>
          <a:blip r:embed="rId2"/>
          <a:stretch/>
        </p:blipFill>
        <p:spPr>
          <a:xfrm>
            <a:off x="3960000" y="4881240"/>
            <a:ext cx="3515040" cy="1974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90" name="Рисунок 103" descr=""/>
          <p:cNvPicPr/>
          <p:nvPr/>
        </p:nvPicPr>
        <p:blipFill>
          <a:blip r:embed="rId3"/>
          <a:stretch/>
        </p:blipFill>
        <p:spPr>
          <a:xfrm>
            <a:off x="7968240" y="1434960"/>
            <a:ext cx="3909600" cy="5222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Application>LibreOffice/7.3.3.2$Windows_X86_64 LibreOffice_project/d1d0ea68f081ee2800a922cac8f79445e4603348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2024-02-13T10:56:08Z</dcterms:created>
  <dc:creator/>
  <dc:description/>
  <dc:language>ru-RU</dc:language>
  <cp:lastModifiedBy/>
  <dcterms:modified xsi:type="dcterms:W3CDTF">2024-04-14T17:04:37Z</dcterms:modified>
  <cp:revision>239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15</vt:i4>
  </property>
</Properties>
</file>