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B0031"/>
    <a:srgbClr val="006F9D"/>
    <a:srgbClr val="2EA061"/>
    <a:srgbClr val="35C611"/>
    <a:srgbClr val="07E8F6"/>
    <a:srgbClr val="FFBE06"/>
    <a:srgbClr val="A167A4"/>
    <a:srgbClr val="1F5480"/>
    <a:srgbClr val="2A2F4D"/>
    <a:srgbClr val="2E2C2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DDE44-98B9-4DA5-A760-EFBA7F3CAA77}" type="doc">
      <dgm:prSet loTypeId="urn:microsoft.com/office/officeart/2005/8/layout/vList4#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7CFFBB6-818B-4F97-8D7D-477D787CF41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1) Предполагающая психическое воздействие на человека:</a:t>
          </a:r>
          <a:endParaRPr lang="ru-RU" dirty="0">
            <a:solidFill>
              <a:schemeClr val="tx1"/>
            </a:solidFill>
          </a:endParaRPr>
        </a:p>
      </dgm:t>
    </dgm:pt>
    <dgm:pt modelId="{BBEE6924-1F6E-4CE6-A131-78F7B57ED9E6}" type="parTrans" cxnId="{612482EF-6731-4F83-B948-03A9C7E10E1C}">
      <dgm:prSet/>
      <dgm:spPr/>
      <dgm:t>
        <a:bodyPr/>
        <a:lstStyle/>
        <a:p>
          <a:endParaRPr lang="ru-RU"/>
        </a:p>
      </dgm:t>
    </dgm:pt>
    <dgm:pt modelId="{F90F6A4E-FDAA-46CF-B29D-F9EA50E9B5E3}" type="sibTrans" cxnId="{612482EF-6731-4F83-B948-03A9C7E10E1C}">
      <dgm:prSet/>
      <dgm:spPr/>
      <dgm:t>
        <a:bodyPr/>
        <a:lstStyle/>
        <a:p>
          <a:endParaRPr lang="ru-RU"/>
        </a:p>
      </dgm:t>
    </dgm:pt>
    <dgm:pt modelId="{A1ED30B2-A28D-443E-AFF7-674ABB453A5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Шантаж, мошенничество, воровство;</a:t>
          </a:r>
          <a:endParaRPr lang="ru-RU" dirty="0">
            <a:solidFill>
              <a:schemeClr val="tx1"/>
            </a:solidFill>
          </a:endParaRPr>
        </a:p>
      </dgm:t>
    </dgm:pt>
    <dgm:pt modelId="{BE88DB8C-F803-4C8E-AB87-327B9D05696F}" type="parTrans" cxnId="{C8A7282B-2A7E-4504-9D24-6F73B4C0CAA1}">
      <dgm:prSet/>
      <dgm:spPr/>
      <dgm:t>
        <a:bodyPr/>
        <a:lstStyle/>
        <a:p>
          <a:endParaRPr lang="ru-RU"/>
        </a:p>
      </dgm:t>
    </dgm:pt>
    <dgm:pt modelId="{66639DF1-D0DA-46B1-AD35-EAD079AAC540}" type="sibTrans" cxnId="{C8A7282B-2A7E-4504-9D24-6F73B4C0CAA1}">
      <dgm:prSet/>
      <dgm:spPr/>
      <dgm:t>
        <a:bodyPr/>
        <a:lstStyle/>
        <a:p>
          <a:endParaRPr lang="ru-RU"/>
        </a:p>
      </dgm:t>
    </dgm:pt>
    <dgm:pt modelId="{34D2324C-5F0A-42B2-8A80-7BD72EF6284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2) Предполагающая физическое насилие над человеком:</a:t>
          </a:r>
          <a:endParaRPr lang="ru-RU" dirty="0">
            <a:solidFill>
              <a:schemeClr val="tx1"/>
            </a:solidFill>
          </a:endParaRPr>
        </a:p>
      </dgm:t>
    </dgm:pt>
    <dgm:pt modelId="{A14B794C-F239-4713-9AD5-691054AE903A}" type="parTrans" cxnId="{4187076D-DF46-4DB1-9A2C-68F5B4E6BA06}">
      <dgm:prSet/>
      <dgm:spPr/>
      <dgm:t>
        <a:bodyPr/>
        <a:lstStyle/>
        <a:p>
          <a:endParaRPr lang="ru-RU"/>
        </a:p>
      </dgm:t>
    </dgm:pt>
    <dgm:pt modelId="{A6F8DF2B-EE4A-499A-9978-4C729BF20EE1}" type="sibTrans" cxnId="{4187076D-DF46-4DB1-9A2C-68F5B4E6BA06}">
      <dgm:prSet/>
      <dgm:spPr/>
      <dgm:t>
        <a:bodyPr/>
        <a:lstStyle/>
        <a:p>
          <a:endParaRPr lang="ru-RU"/>
        </a:p>
      </dgm:t>
    </dgm:pt>
    <dgm:pt modelId="{BA580B70-1BCC-4EA3-BE16-F0128116505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Разбой, бандитизм, убийство и т.д.</a:t>
          </a:r>
          <a:endParaRPr lang="ru-RU" dirty="0">
            <a:solidFill>
              <a:schemeClr val="tx1"/>
            </a:solidFill>
          </a:endParaRPr>
        </a:p>
      </dgm:t>
    </dgm:pt>
    <dgm:pt modelId="{7C9917FA-5D06-4658-B645-98ABA3BF9946}" type="parTrans" cxnId="{5B8C2BAE-1581-4EBE-ADC5-11A6F65CD98D}">
      <dgm:prSet/>
      <dgm:spPr/>
      <dgm:t>
        <a:bodyPr/>
        <a:lstStyle/>
        <a:p>
          <a:endParaRPr lang="ru-RU"/>
        </a:p>
      </dgm:t>
    </dgm:pt>
    <dgm:pt modelId="{F53A40B1-D549-44D9-BB73-8B5B8E72F04C}" type="sibTrans" cxnId="{5B8C2BAE-1581-4EBE-ADC5-11A6F65CD98D}">
      <dgm:prSet/>
      <dgm:spPr/>
      <dgm:t>
        <a:bodyPr/>
        <a:lstStyle/>
        <a:p>
          <a:endParaRPr lang="ru-RU"/>
        </a:p>
      </dgm:t>
    </dgm:pt>
    <dgm:pt modelId="{96817DA7-96E4-4B69-95CF-450FFBE0EB66}" type="pres">
      <dgm:prSet presAssocID="{F26DDE44-98B9-4DA5-A760-EFBA7F3CAA7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E375F1-041B-45C8-AE19-39AE8005DB9A}" type="pres">
      <dgm:prSet presAssocID="{F7CFFBB6-818B-4F97-8D7D-477D787CF41B}" presName="comp" presStyleCnt="0"/>
      <dgm:spPr/>
    </dgm:pt>
    <dgm:pt modelId="{6C45692B-0FCA-45F3-BA8C-2E473E4BDC13}" type="pres">
      <dgm:prSet presAssocID="{F7CFFBB6-818B-4F97-8D7D-477D787CF41B}" presName="box" presStyleLbl="node1" presStyleIdx="0" presStyleCnt="2" custLinFactNeighborY="-556"/>
      <dgm:spPr/>
      <dgm:t>
        <a:bodyPr/>
        <a:lstStyle/>
        <a:p>
          <a:endParaRPr lang="ru-RU"/>
        </a:p>
      </dgm:t>
    </dgm:pt>
    <dgm:pt modelId="{B927EE02-61F6-4F54-B94C-3AAAEAF2E3D2}" type="pres">
      <dgm:prSet presAssocID="{F7CFFBB6-818B-4F97-8D7D-477D787CF41B}" presName="img" presStyleLbl="fgImgPlace1" presStyleIdx="0" presStyleCnt="2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FF55F4-6AE6-4A06-91BB-1DAA2FD06FC0}" type="pres">
      <dgm:prSet presAssocID="{F7CFFBB6-818B-4F97-8D7D-477D787CF41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00A91-4493-4E6D-8AF8-F9084257C31E}" type="pres">
      <dgm:prSet presAssocID="{F90F6A4E-FDAA-46CF-B29D-F9EA50E9B5E3}" presName="spacer" presStyleCnt="0"/>
      <dgm:spPr/>
    </dgm:pt>
    <dgm:pt modelId="{9567A029-E0E0-451B-B8B1-77946C1D5648}" type="pres">
      <dgm:prSet presAssocID="{34D2324C-5F0A-42B2-8A80-7BD72EF62847}" presName="comp" presStyleCnt="0"/>
      <dgm:spPr/>
    </dgm:pt>
    <dgm:pt modelId="{F52AC347-918E-455C-AF7D-32EDA8394A02}" type="pres">
      <dgm:prSet presAssocID="{34D2324C-5F0A-42B2-8A80-7BD72EF62847}" presName="box" presStyleLbl="node1" presStyleIdx="1" presStyleCnt="2"/>
      <dgm:spPr/>
      <dgm:t>
        <a:bodyPr/>
        <a:lstStyle/>
        <a:p>
          <a:endParaRPr lang="ru-RU"/>
        </a:p>
      </dgm:t>
    </dgm:pt>
    <dgm:pt modelId="{D9F5C098-0852-4E7D-8C02-4072069FDD3E}" type="pres">
      <dgm:prSet presAssocID="{34D2324C-5F0A-42B2-8A80-7BD72EF62847}" presName="img" presStyleLbl="fgImgPlace1" presStyleIdx="1" presStyleCnt="2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59B2A1-33B1-4AA7-A0AF-A74F003202EA}" type="pres">
      <dgm:prSet presAssocID="{34D2324C-5F0A-42B2-8A80-7BD72EF6284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720E99-303A-49C1-895C-BF1920F9C26E}" type="presOf" srcId="{BA580B70-1BCC-4EA3-BE16-F01281165050}" destId="{F52AC347-918E-455C-AF7D-32EDA8394A02}" srcOrd="0" destOrd="1" presId="urn:microsoft.com/office/officeart/2005/8/layout/vList4#1"/>
    <dgm:cxn modelId="{EAFB2632-9023-4DA5-A12B-D339142D4E73}" type="presOf" srcId="{34D2324C-5F0A-42B2-8A80-7BD72EF62847}" destId="{F52AC347-918E-455C-AF7D-32EDA8394A02}" srcOrd="0" destOrd="0" presId="urn:microsoft.com/office/officeart/2005/8/layout/vList4#1"/>
    <dgm:cxn modelId="{9F895891-C1AC-4BBA-BCD3-1731682DEA47}" type="presOf" srcId="{34D2324C-5F0A-42B2-8A80-7BD72EF62847}" destId="{D459B2A1-33B1-4AA7-A0AF-A74F003202EA}" srcOrd="1" destOrd="0" presId="urn:microsoft.com/office/officeart/2005/8/layout/vList4#1"/>
    <dgm:cxn modelId="{C8A7282B-2A7E-4504-9D24-6F73B4C0CAA1}" srcId="{F7CFFBB6-818B-4F97-8D7D-477D787CF41B}" destId="{A1ED30B2-A28D-443E-AFF7-674ABB453A5A}" srcOrd="0" destOrd="0" parTransId="{BE88DB8C-F803-4C8E-AB87-327B9D05696F}" sibTransId="{66639DF1-D0DA-46B1-AD35-EAD079AAC540}"/>
    <dgm:cxn modelId="{44486085-79DD-4988-8127-9FF6B3A286A2}" type="presOf" srcId="{F7CFFBB6-818B-4F97-8D7D-477D787CF41B}" destId="{6C45692B-0FCA-45F3-BA8C-2E473E4BDC13}" srcOrd="0" destOrd="0" presId="urn:microsoft.com/office/officeart/2005/8/layout/vList4#1"/>
    <dgm:cxn modelId="{612482EF-6731-4F83-B948-03A9C7E10E1C}" srcId="{F26DDE44-98B9-4DA5-A760-EFBA7F3CAA77}" destId="{F7CFFBB6-818B-4F97-8D7D-477D787CF41B}" srcOrd="0" destOrd="0" parTransId="{BBEE6924-1F6E-4CE6-A131-78F7B57ED9E6}" sibTransId="{F90F6A4E-FDAA-46CF-B29D-F9EA50E9B5E3}"/>
    <dgm:cxn modelId="{519D6343-9AC6-4ED2-820C-58EF4AB71FAF}" type="presOf" srcId="{A1ED30B2-A28D-443E-AFF7-674ABB453A5A}" destId="{6C45692B-0FCA-45F3-BA8C-2E473E4BDC13}" srcOrd="0" destOrd="1" presId="urn:microsoft.com/office/officeart/2005/8/layout/vList4#1"/>
    <dgm:cxn modelId="{96446706-2AFC-4F99-8A34-F7AA865C2D49}" type="presOf" srcId="{F26DDE44-98B9-4DA5-A760-EFBA7F3CAA77}" destId="{96817DA7-96E4-4B69-95CF-450FFBE0EB66}" srcOrd="0" destOrd="0" presId="urn:microsoft.com/office/officeart/2005/8/layout/vList4#1"/>
    <dgm:cxn modelId="{9B3393AD-B897-4FED-B81D-89835DC7F73A}" type="presOf" srcId="{A1ED30B2-A28D-443E-AFF7-674ABB453A5A}" destId="{3EFF55F4-6AE6-4A06-91BB-1DAA2FD06FC0}" srcOrd="1" destOrd="1" presId="urn:microsoft.com/office/officeart/2005/8/layout/vList4#1"/>
    <dgm:cxn modelId="{609FF473-4F9F-4597-8652-CB9A880925FB}" type="presOf" srcId="{BA580B70-1BCC-4EA3-BE16-F01281165050}" destId="{D459B2A1-33B1-4AA7-A0AF-A74F003202EA}" srcOrd="1" destOrd="1" presId="urn:microsoft.com/office/officeart/2005/8/layout/vList4#1"/>
    <dgm:cxn modelId="{5B8C2BAE-1581-4EBE-ADC5-11A6F65CD98D}" srcId="{34D2324C-5F0A-42B2-8A80-7BD72EF62847}" destId="{BA580B70-1BCC-4EA3-BE16-F01281165050}" srcOrd="0" destOrd="0" parTransId="{7C9917FA-5D06-4658-B645-98ABA3BF9946}" sibTransId="{F53A40B1-D549-44D9-BB73-8B5B8E72F04C}"/>
    <dgm:cxn modelId="{4187076D-DF46-4DB1-9A2C-68F5B4E6BA06}" srcId="{F26DDE44-98B9-4DA5-A760-EFBA7F3CAA77}" destId="{34D2324C-5F0A-42B2-8A80-7BD72EF62847}" srcOrd="1" destOrd="0" parTransId="{A14B794C-F239-4713-9AD5-691054AE903A}" sibTransId="{A6F8DF2B-EE4A-499A-9978-4C729BF20EE1}"/>
    <dgm:cxn modelId="{76A76B44-5A24-4A6E-BDDF-464BB30F4CBD}" type="presOf" srcId="{F7CFFBB6-818B-4F97-8D7D-477D787CF41B}" destId="{3EFF55F4-6AE6-4A06-91BB-1DAA2FD06FC0}" srcOrd="1" destOrd="0" presId="urn:microsoft.com/office/officeart/2005/8/layout/vList4#1"/>
    <dgm:cxn modelId="{B3AADA0D-0146-4E43-964F-B71BC6625688}" type="presParOf" srcId="{96817DA7-96E4-4B69-95CF-450FFBE0EB66}" destId="{6FE375F1-041B-45C8-AE19-39AE8005DB9A}" srcOrd="0" destOrd="0" presId="urn:microsoft.com/office/officeart/2005/8/layout/vList4#1"/>
    <dgm:cxn modelId="{912E1A3C-AC69-4ABB-9376-5C4944C3BE8D}" type="presParOf" srcId="{6FE375F1-041B-45C8-AE19-39AE8005DB9A}" destId="{6C45692B-0FCA-45F3-BA8C-2E473E4BDC13}" srcOrd="0" destOrd="0" presId="urn:microsoft.com/office/officeart/2005/8/layout/vList4#1"/>
    <dgm:cxn modelId="{C3A0F26B-A8C6-4786-9661-4E585178194A}" type="presParOf" srcId="{6FE375F1-041B-45C8-AE19-39AE8005DB9A}" destId="{B927EE02-61F6-4F54-B94C-3AAAEAF2E3D2}" srcOrd="1" destOrd="0" presId="urn:microsoft.com/office/officeart/2005/8/layout/vList4#1"/>
    <dgm:cxn modelId="{326E78C2-309D-4171-8994-F4ED5B314933}" type="presParOf" srcId="{6FE375F1-041B-45C8-AE19-39AE8005DB9A}" destId="{3EFF55F4-6AE6-4A06-91BB-1DAA2FD06FC0}" srcOrd="2" destOrd="0" presId="urn:microsoft.com/office/officeart/2005/8/layout/vList4#1"/>
    <dgm:cxn modelId="{319CFE90-8BAE-401D-A4B5-1D8353C25160}" type="presParOf" srcId="{96817DA7-96E4-4B69-95CF-450FFBE0EB66}" destId="{CD100A91-4493-4E6D-8AF8-F9084257C31E}" srcOrd="1" destOrd="0" presId="urn:microsoft.com/office/officeart/2005/8/layout/vList4#1"/>
    <dgm:cxn modelId="{83018CDB-7960-42C9-86B7-4110B18C2F20}" type="presParOf" srcId="{96817DA7-96E4-4B69-95CF-450FFBE0EB66}" destId="{9567A029-E0E0-451B-B8B1-77946C1D5648}" srcOrd="2" destOrd="0" presId="urn:microsoft.com/office/officeart/2005/8/layout/vList4#1"/>
    <dgm:cxn modelId="{DADAE4E9-43CC-4068-AF83-6842BED18504}" type="presParOf" srcId="{9567A029-E0E0-451B-B8B1-77946C1D5648}" destId="{F52AC347-918E-455C-AF7D-32EDA8394A02}" srcOrd="0" destOrd="0" presId="urn:microsoft.com/office/officeart/2005/8/layout/vList4#1"/>
    <dgm:cxn modelId="{042D7C82-394D-4ABD-88BA-01A73A870585}" type="presParOf" srcId="{9567A029-E0E0-451B-B8B1-77946C1D5648}" destId="{D9F5C098-0852-4E7D-8C02-4072069FDD3E}" srcOrd="1" destOrd="0" presId="urn:microsoft.com/office/officeart/2005/8/layout/vList4#1"/>
    <dgm:cxn modelId="{F80A2257-A55A-4691-9C2C-DAAAD3A924C0}" type="presParOf" srcId="{9567A029-E0E0-451B-B8B1-77946C1D5648}" destId="{D459B2A1-33B1-4AA7-A0AF-A74F003202E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45692B-0FCA-45F3-BA8C-2E473E4BDC13}">
      <dsp:nvSpPr>
        <dsp:cNvPr id="0" name=""/>
        <dsp:cNvSpPr/>
      </dsp:nvSpPr>
      <dsp:spPr>
        <a:xfrm>
          <a:off x="0" y="0"/>
          <a:ext cx="6647687" cy="16453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1) Предполагающая психическое воздействие на человека:</a:t>
          </a:r>
          <a:endParaRPr lang="ru-RU" sz="2700" kern="1200" dirty="0">
            <a:solidFill>
              <a:schemeClr val="tx1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tx1"/>
              </a:solidFill>
            </a:rPr>
            <a:t>Шантаж, мошенничество, воровство;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1494074" y="0"/>
        <a:ext cx="5153613" cy="1645367"/>
      </dsp:txXfrm>
    </dsp:sp>
    <dsp:sp modelId="{B927EE02-61F6-4F54-B94C-3AAAEAF2E3D2}">
      <dsp:nvSpPr>
        <dsp:cNvPr id="0" name=""/>
        <dsp:cNvSpPr/>
      </dsp:nvSpPr>
      <dsp:spPr>
        <a:xfrm>
          <a:off x="164536" y="164536"/>
          <a:ext cx="1329537" cy="13162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2AC347-918E-455C-AF7D-32EDA8394A02}">
      <dsp:nvSpPr>
        <dsp:cNvPr id="0" name=""/>
        <dsp:cNvSpPr/>
      </dsp:nvSpPr>
      <dsp:spPr>
        <a:xfrm>
          <a:off x="0" y="1809903"/>
          <a:ext cx="6647687" cy="16453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2) Предполагающая физическое насилие над человеком:</a:t>
          </a:r>
          <a:endParaRPr lang="ru-RU" sz="2700" kern="1200" dirty="0">
            <a:solidFill>
              <a:schemeClr val="tx1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chemeClr val="tx1"/>
              </a:solidFill>
            </a:rPr>
            <a:t>Разбой, бандитизм, убийство и т.д.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1494074" y="1809903"/>
        <a:ext cx="5153613" cy="1645367"/>
      </dsp:txXfrm>
    </dsp:sp>
    <dsp:sp modelId="{D9F5C098-0852-4E7D-8C02-4072069FDD3E}">
      <dsp:nvSpPr>
        <dsp:cNvPr id="0" name=""/>
        <dsp:cNvSpPr/>
      </dsp:nvSpPr>
      <dsp:spPr>
        <a:xfrm>
          <a:off x="164536" y="1974440"/>
          <a:ext cx="1329537" cy="13162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808" y="2613470"/>
            <a:ext cx="6729984" cy="23876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ru-RU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Предупреждение ситуаций криминального характера</a:t>
            </a:r>
            <a:endParaRPr lang="en-US" sz="6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на улице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Следует избегать кратчайших маршрутов, пролегающих через глухие дворы, пустыри, стройки, лесопосадки и другие малолюдные места.</a:t>
            </a:r>
          </a:p>
          <a:p>
            <a:pPr>
              <a:lnSpc>
                <a:spcPct val="100000"/>
              </a:lnSpc>
            </a:pPr>
            <a:r>
              <a:rPr lang="ru-RU" dirty="0"/>
              <a:t>Хорошо изучите дорогу домой, имейте несколько вариантов движения.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1168" b="6027"/>
          <a:stretch/>
        </p:blipFill>
        <p:spPr>
          <a:xfrm>
            <a:off x="2103793" y="4761245"/>
            <a:ext cx="4348911" cy="2096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01155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на улице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вы оказались в малолюдном тёмном квартале, то идите посередине улицы.</a:t>
            </a:r>
          </a:p>
          <a:p>
            <a:r>
              <a:rPr lang="ru-RU" dirty="0">
                <a:latin typeface="Calibri" panose="020F0502020204030204" pitchFamily="34" charset="0"/>
              </a:rPr>
              <a:t>Необходимо знать, где на вашем пути находится ближайшее отделение правоохранительных органов.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3746"/>
          <a:stretch/>
        </p:blipFill>
        <p:spPr>
          <a:xfrm>
            <a:off x="2584307" y="3936683"/>
            <a:ext cx="5755021" cy="292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35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на улице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вам необходимо возвращаться домой в тёмное время суток, позвоните домой, чтобы вас встретили.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Лучше </a:t>
            </a:r>
            <a:r>
              <a:rPr lang="ru-RU" dirty="0"/>
              <a:t>идти по улице в тёмное время в группе, вышедшей из автобуса, метро, электрички.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558" b="19209"/>
          <a:stretch/>
        </p:blipFill>
        <p:spPr>
          <a:xfrm>
            <a:off x="1610852" y="4204194"/>
            <a:ext cx="5922295" cy="2653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2476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6211"/>
          <a:stretch/>
        </p:blipFill>
        <p:spPr>
          <a:xfrm>
            <a:off x="3968496" y="4581048"/>
            <a:ext cx="3236976" cy="22769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на улице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Переходить по подземному переходу лучше в группе.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Идти </a:t>
            </a:r>
            <a:r>
              <a:rPr lang="ru-RU" dirty="0"/>
              <a:t>безопаснее по краю тротуара навстречу движению.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Увидев </a:t>
            </a:r>
            <a:r>
              <a:rPr lang="ru-RU" dirty="0"/>
              <a:t>впереди группу людей или пьяного, лучше перейти на другую сторону улицы или изменить маршрут.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809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68385" t="16412" r="3742" b="53531"/>
          <a:stretch/>
        </p:blipFill>
        <p:spPr>
          <a:xfrm>
            <a:off x="2861500" y="4086357"/>
            <a:ext cx="3420999" cy="27716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на улице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кто-то пытается с вами заговорить, не ввязывайтесь в разговор.  </a:t>
            </a:r>
            <a:r>
              <a:rPr lang="ru-RU" dirty="0" smtClean="0"/>
              <a:t>Сделайте </a:t>
            </a:r>
            <a:r>
              <a:rPr lang="ru-RU" dirty="0"/>
              <a:t>вид, что спешите, и идите в направлении освещённого и многолюдного места.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Если </a:t>
            </a:r>
            <a:r>
              <a:rPr lang="ru-RU" dirty="0"/>
              <a:t>автомобиль начинает медленно двигаться рядом, то разумнее перейти на другую сторону улицы.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004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7130" l="11831" r="99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11689" b="8658"/>
          <a:stretch/>
        </p:blipFill>
        <p:spPr>
          <a:xfrm>
            <a:off x="4572000" y="3493008"/>
            <a:ext cx="3802075" cy="3364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лифте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Входите в лифт только убедившись,  что на площадке нет постороннего, который вслед  за вами войдёт в кабину.</a:t>
            </a:r>
          </a:p>
          <a:p>
            <a:r>
              <a:rPr lang="ru-RU" dirty="0"/>
              <a:t>Если в вызванном вами лифте уже находится незнакомый  вам человек, </a:t>
            </a:r>
            <a:r>
              <a:rPr lang="ru-RU" dirty="0" smtClean="0"/>
              <a:t>                                 внушающий </a:t>
            </a:r>
            <a:r>
              <a:rPr lang="ru-RU" dirty="0"/>
              <a:t>подозрение, </a:t>
            </a:r>
            <a:r>
              <a:rPr lang="ru-RU" dirty="0" smtClean="0"/>
              <a:t>                                           не </a:t>
            </a:r>
            <a:r>
              <a:rPr lang="ru-RU" dirty="0"/>
              <a:t>входите в кабину.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050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лифте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Входите в лифт, только убедившись, что на площадке нет постороннего, который вслед за вами зайдёт в кабину.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вы вошли в лифт </a:t>
            </a:r>
            <a:r>
              <a:rPr lang="ru-RU" dirty="0" smtClean="0"/>
              <a:t>с </a:t>
            </a:r>
            <a:r>
              <a:rPr lang="ru-RU" dirty="0"/>
              <a:t>незнакомцем, не стойте        в лифте к нему спиной </a:t>
            </a:r>
            <a:r>
              <a:rPr lang="ru-RU" dirty="0" smtClean="0"/>
              <a:t>и </a:t>
            </a:r>
            <a:r>
              <a:rPr lang="ru-RU" dirty="0"/>
              <a:t>наблюдайте за его действиями.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83230" l="51044" r="99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0455" t="1542" r="1876" b="21011"/>
          <a:stretch/>
        </p:blipFill>
        <p:spPr>
          <a:xfrm>
            <a:off x="3291840" y="4252875"/>
            <a:ext cx="2624328" cy="26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38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лифте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Оказавшись с подозрительным пассажиром в кабине лифта нажмите одновременно кнопки </a:t>
            </a:r>
            <a:r>
              <a:rPr lang="ru-RU" b="1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 и  </a:t>
            </a:r>
            <a:r>
              <a:rPr lang="ru-RU" b="1" dirty="0" smtClean="0">
                <a:solidFill>
                  <a:srgbClr val="FF0000"/>
                </a:solidFill>
              </a:rPr>
              <a:t>СТОП</a:t>
            </a:r>
            <a:r>
              <a:rPr lang="ru-RU" b="1" dirty="0" smtClean="0"/>
              <a:t>.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404" b="99064" l="13553" r="9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65453" y="2861256"/>
            <a:ext cx="7105323" cy="3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2380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10423"/>
          <a:stretch/>
        </p:blipFill>
        <p:spPr>
          <a:xfrm>
            <a:off x="2804160" y="3693570"/>
            <a:ext cx="3532632" cy="31644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лифте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При нападении на вас в лифте кричите, шумите, стучите по стенам кабины.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Защищайтесь </a:t>
            </a:r>
            <a:r>
              <a:rPr lang="ru-RU" dirty="0"/>
              <a:t>любым способом, используя право необходимой обороны.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413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лифте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Постоянно нажимайте кнопку ближайшего этажа.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Если </a:t>
            </a:r>
            <a:r>
              <a:rPr lang="ru-RU" dirty="0"/>
              <a:t>двери лифта открылись, постарайтесь выскочить на площадку, позовите жильцов дома на помощь.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462" b="99150" l="385" r="92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27951" y="3286463"/>
            <a:ext cx="5352425" cy="35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823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Криминогенная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76271"/>
            <a:ext cx="7886700" cy="40006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Это обстановка</a:t>
            </a:r>
            <a:r>
              <a:rPr lang="ru-RU" dirty="0"/>
              <a:t>, характеризующаяся распространенностью преступных деяний, порождающая преступления, способствующая усилению преступности.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866" b="5018"/>
          <a:stretch/>
        </p:blipFill>
        <p:spPr>
          <a:xfrm>
            <a:off x="2561016" y="3713949"/>
            <a:ext cx="3434465" cy="31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82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лифте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Оказавшись в безопасности, немедленно позвоните в органы правопорядка по телефону </a:t>
            </a:r>
            <a:r>
              <a:rPr lang="ru-RU" dirty="0" smtClean="0"/>
              <a:t>102 </a:t>
            </a:r>
            <a:r>
              <a:rPr lang="ru-RU" dirty="0"/>
              <a:t>или по единому номеру 112 </a:t>
            </a:r>
            <a:r>
              <a:rPr lang="ru-RU" dirty="0" smtClean="0"/>
              <a:t>и </a:t>
            </a:r>
            <a:r>
              <a:rPr lang="ru-RU" dirty="0"/>
              <a:t>сообщите, что с вами произошло, точный адрес, а также приметы и направление ухода нападавшего.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22754" y="4217020"/>
            <a:ext cx="4699254" cy="26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2440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подъезде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дом оборудован домофоном, перед входом в подъезд вызовите свою квартиру и попросите родителей вас встретить.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Не выходите на лестницу в позднее время. Мусор лучше выносить утром.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3095" r="76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2188"/>
          <a:stretch/>
        </p:blipFill>
        <p:spPr>
          <a:xfrm>
            <a:off x="2041207" y="4291013"/>
            <a:ext cx="5810791" cy="25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896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подъезде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При угрозе нападения поднимите шум, привлеките внимание соседей, постарайтесь выскочить на улицу.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16449" y="3596252"/>
            <a:ext cx="5323600" cy="317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2793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4289" y="3521090"/>
            <a:ext cx="4515422" cy="33369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подъезде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При внезапном нападении оцените ситуацию и по возможности защищайтесь любым способом. Попытайтесь ошеломить нападающего, чтобы выиграть время, пока подоспеет какая-либо помощь.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9777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в подъезде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Оказавшись в безопасности, немедленно сообщите о случившемся родителям и позвоните в органы правопорядка.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51" b="100000" l="6000" r="92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57934" y="3293516"/>
            <a:ext cx="5628132" cy="35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2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общественном транспорте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Старайтесь не садиться в пустой автобус, трамвай или троллейбус, а если уж такое случилось, садитесь поближе к </a:t>
            </a:r>
            <a:r>
              <a:rPr lang="ru-RU" dirty="0" smtClean="0"/>
              <a:t>водителю.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9647" y="3703320"/>
            <a:ext cx="6757203" cy="30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93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общественном транспорте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в автобусе, трамвае или троллейбусе нет сидячих мест, стойте в центральном проходе, а не у выхода, потому что здесь мошенники могут вырвать у вас сумочку, </a:t>
            </a:r>
            <a:r>
              <a:rPr lang="ru-RU" dirty="0" smtClean="0"/>
              <a:t>телефон </a:t>
            </a:r>
            <a:r>
              <a:rPr lang="ru-RU" dirty="0"/>
              <a:t>или </a:t>
            </a:r>
            <a:r>
              <a:rPr lang="ru-RU" dirty="0" smtClean="0"/>
              <a:t>кошелёк </a:t>
            </a:r>
            <a:r>
              <a:rPr lang="ru-RU" dirty="0"/>
              <a:t>и сразу же выскочить и затеряться в толпе.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11" b="100000" l="9400" r="9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24062" y="4211585"/>
            <a:ext cx="4508373" cy="26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322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общественном транспорте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Открытая сумка </a:t>
            </a:r>
            <a:r>
              <a:rPr lang="ru-RU" dirty="0" smtClean="0"/>
              <a:t>всегда </a:t>
            </a:r>
            <a:r>
              <a:rPr lang="ru-RU" dirty="0"/>
              <a:t>притягивают взоры потенциального похитителя, поэтому старайтесь, чтобы ваши вещи были хорошо упакованы и закрыты. Если вы поставили на пол сумку или пакет, не засматривайтесь </a:t>
            </a:r>
            <a:r>
              <a:rPr lang="ru-RU" dirty="0" smtClean="0"/>
              <a:t>по </a:t>
            </a:r>
            <a:r>
              <a:rPr lang="ru-RU" dirty="0"/>
              <a:t>сторонам, придерживайте вещи ногами.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607" b="98689" l="501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0419" t="11443"/>
          <a:stretch/>
        </p:blipFill>
        <p:spPr>
          <a:xfrm>
            <a:off x="4956049" y="3675887"/>
            <a:ext cx="2726892" cy="32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0896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7966"/>
          <a:stretch/>
        </p:blipFill>
        <p:spPr>
          <a:xfrm>
            <a:off x="2275093" y="4038260"/>
            <a:ext cx="4593813" cy="28197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Безопасность </a:t>
            </a:r>
            <a:r>
              <a:rPr lang="ru-RU" b="1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общественном транспорте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Никогда не держите </a:t>
            </a:r>
            <a:r>
              <a:rPr lang="ru-RU" dirty="0" smtClean="0"/>
              <a:t>документы, телефон или </a:t>
            </a:r>
            <a:r>
              <a:rPr lang="ru-RU" dirty="0"/>
              <a:t>деньги в заднем </a:t>
            </a:r>
            <a:r>
              <a:rPr lang="ru-RU" dirty="0" smtClean="0"/>
              <a:t>кармане. </a:t>
            </a:r>
            <a:r>
              <a:rPr lang="ru-RU" dirty="0"/>
              <a:t>Самое надежное место хранения документов — внутренний карман </a:t>
            </a:r>
            <a:r>
              <a:rPr lang="ru-RU" dirty="0" smtClean="0"/>
              <a:t>пиджака или куртки, </a:t>
            </a:r>
            <a:r>
              <a:rPr lang="ru-RU" dirty="0"/>
              <a:t>но помните, что и его легко могут вырезать в толпе и сумятице.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6864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Чтобы чувствовать себя уверенно при возникновении криминогенных ситуаций, необходимо: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научиться прогнозировать события;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всегда стараться избегать опасных ситуаций;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если есть возможность убежать, бежать немедленно;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освоить несколько приёмов самообороны и в случае необходимости быть готовым защищать себя всеми доступными средствами.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788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92379" y="3887224"/>
            <a:ext cx="3971740" cy="29707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Криминогенная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76271"/>
            <a:ext cx="7886700" cy="40006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ситуация, когда человек оказывается в условиях возникновения преступления или эта ситуация ведёт к возникновению преступления.  Самое главное – не стать жертвой преступления и источником преступления.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307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392" y="3024950"/>
            <a:ext cx="6729984" cy="23876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ru-RU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Берегите себя!</a:t>
            </a:r>
            <a:br>
              <a:rPr lang="ru-RU" sz="6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Спасибо за внимание!</a:t>
            </a:r>
            <a:br>
              <a:rPr lang="ru-RU" sz="6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endParaRPr lang="en-US" sz="6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6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10078" y="4608576"/>
            <a:ext cx="3374136" cy="22494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Криминогенная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65959"/>
            <a:ext cx="7886700" cy="400069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К сожалению, в современном мире не существует никакой гарантии сохранности вашего здоровья и вашей жизни. </a:t>
            </a:r>
            <a:r>
              <a:rPr lang="ru-RU" dirty="0" smtClean="0"/>
              <a:t>Поэтому </a:t>
            </a:r>
            <a:r>
              <a:rPr lang="ru-RU" dirty="0"/>
              <a:t>безопасность каждого человека в обществе во многом определяют условия его жизнедеятельности и знание правил безопасного поведения в криминогенных ситуациях.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976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Криминогенная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76271"/>
            <a:ext cx="7886700" cy="4000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Можно выделить 2 группы криминогенных опасностей:</a:t>
            </a: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99161336"/>
              </p:ext>
            </p:extLst>
          </p:nvPr>
        </p:nvGraphicFramePr>
        <p:xfrm>
          <a:off x="768096" y="3133277"/>
          <a:ext cx="6647688" cy="345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5278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58368"/>
            <a:ext cx="7299198" cy="103232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Криминогенная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По источникам возникновения криминогенные ситуации делятся на: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заранее создаваемые самим преступником;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создаваемые преступником непреднамеренно;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возникшие в результате провоцирующих действий других лиц;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связанные со стихийными силами природы;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возникшие по стечению случайных обстоятельств.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913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риминальные ситуации картинки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921" t="4682" r="5210" b="7971"/>
          <a:stretch/>
        </p:blipFill>
        <p:spPr bwMode="auto">
          <a:xfrm>
            <a:off x="3937145" y="3810484"/>
            <a:ext cx="3990703" cy="297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9536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Общие правила личной безопасности в криминогенных ситуациях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Старайтесь не попадать в опасные ситуации, угрожающие вашей жизни и здоровью.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Не ходите одни в отдалённые и безлюдные места.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Не принимайте подарки и угощения от незнакомых людей.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808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9536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Общие правила личной безопасности в криминогенных ситуациях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Не пускайте посторонних в свою квартиру.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Не садитесь в чужую машину.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Не входите с незнакомым человеком в лифт.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9364" t="9556" r="4488" b="12838"/>
          <a:stretch/>
        </p:blipFill>
        <p:spPr>
          <a:xfrm>
            <a:off x="1984248" y="3441586"/>
            <a:ext cx="5056632" cy="341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69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59536"/>
            <a:ext cx="7299198" cy="103232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+mn-lt"/>
              </a:rPr>
              <a:t>Общие правила личной безопасности в криминогенных ситуациях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048257"/>
            <a:ext cx="7886700" cy="4581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Соблюдайте правила безопасного поведения в общественных местах и в толпе.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Будьте бдительными: не трогайте незнакомые подозрительные предметы.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14482" y="3546046"/>
            <a:ext cx="6115035" cy="3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8116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932</Words>
  <Application>Microsoft Office PowerPoint</Application>
  <PresentationFormat>Экран (4:3)</PresentationFormat>
  <Paragraphs>87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Office Theme</vt:lpstr>
      <vt:lpstr>Предупреждение ситуаций криминального характера</vt:lpstr>
      <vt:lpstr>Криминогенная ситуация</vt:lpstr>
      <vt:lpstr>Криминогенная ситуация</vt:lpstr>
      <vt:lpstr>Криминогенная ситуация</vt:lpstr>
      <vt:lpstr>Криминогенная ситуация</vt:lpstr>
      <vt:lpstr>Криминогенная ситуация</vt:lpstr>
      <vt:lpstr>Общие правила личной безопасности в криминогенных ситуациях </vt:lpstr>
      <vt:lpstr>Общие правила личной безопасности в криминогенных ситуациях </vt:lpstr>
      <vt:lpstr>Общие правила личной безопасности в криминогенных ситуациях </vt:lpstr>
      <vt:lpstr>Безопасность на улице</vt:lpstr>
      <vt:lpstr>Безопасность на улице</vt:lpstr>
      <vt:lpstr>Безопасность на улице</vt:lpstr>
      <vt:lpstr>Безопасность на улице</vt:lpstr>
      <vt:lpstr>Безопасность на улице</vt:lpstr>
      <vt:lpstr>Безопасность в лифте</vt:lpstr>
      <vt:lpstr>Безопасность в лифте</vt:lpstr>
      <vt:lpstr>Безопасность в лифте</vt:lpstr>
      <vt:lpstr>Безопасность в лифте</vt:lpstr>
      <vt:lpstr>Безопасность в лифте</vt:lpstr>
      <vt:lpstr>Безопасность в лифте</vt:lpstr>
      <vt:lpstr>Безопасность в подъезде</vt:lpstr>
      <vt:lpstr>Безопасность в подъезде</vt:lpstr>
      <vt:lpstr>Безопасность в подъезде</vt:lpstr>
      <vt:lpstr>Безопасность в подъезде</vt:lpstr>
      <vt:lpstr>Безопасность в общественном транспорте </vt:lpstr>
      <vt:lpstr>Безопасность в общественном транспорте </vt:lpstr>
      <vt:lpstr>Безопасность в общественном транспорте </vt:lpstr>
      <vt:lpstr>Безопасность в общественном транспорте </vt:lpstr>
      <vt:lpstr>Выводы</vt:lpstr>
      <vt:lpstr>Берегите себя! Спасибо за внимание!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серёга</cp:lastModifiedBy>
  <cp:revision>65</cp:revision>
  <dcterms:created xsi:type="dcterms:W3CDTF">2018-09-04T12:10:47Z</dcterms:created>
  <dcterms:modified xsi:type="dcterms:W3CDTF">2024-03-18T16:00:48Z</dcterms:modified>
</cp:coreProperties>
</file>