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1" r:id="rId3"/>
    <p:sldId id="282" r:id="rId4"/>
    <p:sldId id="272" r:id="rId5"/>
    <p:sldId id="284" r:id="rId6"/>
    <p:sldId id="286" r:id="rId7"/>
    <p:sldId id="287" r:id="rId8"/>
    <p:sldId id="288" r:id="rId9"/>
    <p:sldId id="273" r:id="rId10"/>
    <p:sldId id="283" r:id="rId11"/>
    <p:sldId id="285" r:id="rId12"/>
    <p:sldId id="289" r:id="rId13"/>
  </p:sldIdLst>
  <p:sldSz cx="9144000" cy="6858000" type="screen4x3"/>
  <p:notesSz cx="6858000" cy="9947275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3F5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78863" autoAdjust="0"/>
  </p:normalViewPr>
  <p:slideViewPr>
    <p:cSldViewPr>
      <p:cViewPr varScale="1">
        <p:scale>
          <a:sx n="66" d="100"/>
          <a:sy n="66" d="100"/>
        </p:scale>
        <p:origin x="183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7DE31-3D76-4301-80DD-5DE9430B15FA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CA0EA-460A-41F4-A77E-A3977956E9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1586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4606D-85D8-470D-B570-624BF6614D64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93A94-5C24-4F91-8ECC-C63325C0F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8807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445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885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169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93126-458F-4D3A-870B-504C5EF1DE1E}" type="datetime1">
              <a:rPr lang="ru-RU" smtClean="0"/>
              <a:t>28.04.2024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80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3954-93F6-436A-91F3-8F4F398A46D8}" type="datetime1">
              <a:rPr lang="ru-RU" smtClean="0"/>
              <a:t>28.04.2024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95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AB2F-AD19-44AC-A916-4D3FEBDA1274}" type="datetime1">
              <a:rPr lang="ru-RU" smtClean="0"/>
              <a:t>28.04.2024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43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3014-E306-4012-8CD3-E97CECCE3FB4}" type="datetime1">
              <a:rPr lang="ru-RU" smtClean="0"/>
              <a:t>28.04.2024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174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DC89-2B5E-4132-9543-233DE37A39B9}" type="datetime1">
              <a:rPr lang="ru-RU" smtClean="0"/>
              <a:t>28.04.2024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69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72B0-E2AF-414E-8677-20BCBC4803B5}" type="datetime1">
              <a:rPr lang="ru-RU" smtClean="0"/>
              <a:t>28.04.2024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52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C122-3B18-4C42-A27E-0ED9FDAEAF3A}" type="datetime1">
              <a:rPr lang="ru-RU" smtClean="0"/>
              <a:t>28.04.2024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64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457D-413D-42A4-AA4B-91C790C7C564}" type="datetime1">
              <a:rPr lang="ru-RU" smtClean="0"/>
              <a:t>28.04.2024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21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E9F9-D02C-415F-B50B-04A6168AA31C}" type="datetime1">
              <a:rPr lang="ru-RU" smtClean="0"/>
              <a:t>28.04.2024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11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337A-EBFF-48D7-8999-A032DFAFF077}" type="datetime1">
              <a:rPr lang="ru-RU" smtClean="0"/>
              <a:t>28.04.2024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32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CEA1-C928-4E00-B43C-D8B201829BD5}" type="datetime1">
              <a:rPr lang="ru-RU" smtClean="0"/>
              <a:t>28.04.2024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86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09D08-315F-45AF-865E-2A5965B93029}" type="datetime1">
              <a:rPr lang="ru-RU" smtClean="0"/>
              <a:t>28.04.2024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095F-C63B-4ECD-81BF-1B6324FFC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93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nf-oge.sdamgia.ru/" TargetMode="External"/><Relationship Id="rId2" Type="http://schemas.openxmlformats.org/officeDocument/2006/relationships/hyperlink" Target="https://inf-ege.sdamgia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c/%D0%98%D0%BD%D1%84%D0%BE%D1%80%D0%BC%D0%B0%D1%82%D0%B8%D0%BA%D0%91%D0%A3/about" TargetMode="External"/><Relationship Id="rId4" Type="http://schemas.openxmlformats.org/officeDocument/2006/relationships/hyperlink" Target="https://www.youtube.com/c/%D0%94%D0%9D%D0%95%D0%92%D0%9D%D0%98%D0%9A%D0%AD%D0%9A%D0%A1%D0%9F%D0%95%D0%A0%D0%A2%D0%90%D0%95%D0%93%D0%AD/feature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36912"/>
            <a:ext cx="8928992" cy="1470025"/>
          </a:xfrm>
        </p:spPr>
        <p:txBody>
          <a:bodyPr>
            <a:noAutofit/>
          </a:bodyPr>
          <a:lstStyle/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«Подготовка к ОГЭ 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и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ЕГЭ или </a:t>
            </a:r>
            <a:b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PascalABC.NET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 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»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13742" y="5781132"/>
            <a:ext cx="4499992" cy="1200329"/>
          </a:xfrm>
          <a:prstGeom prst="rect">
            <a:avLst/>
          </a:prstGeom>
          <a:solidFill>
            <a:srgbClr val="F8F8F8">
              <a:alpha val="49020"/>
            </a:srgbClr>
          </a:solidFill>
          <a:effectLst>
            <a:softEdge rad="63500"/>
          </a:effectLst>
        </p:spPr>
        <p:txBody>
          <a:bodyPr wrap="square" rtlCol="0" anchor="ctr" anchorCtr="0">
            <a:spAutoFit/>
          </a:bodyPr>
          <a:lstStyle/>
          <a:p>
            <a:pPr algn="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Коваленко Ольга Владимировна</a:t>
            </a:r>
          </a:p>
          <a:p>
            <a:pPr algn="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информатики</a:t>
            </a:r>
          </a:p>
          <a:p>
            <a:pPr algn="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«СШ №1»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г.Норильск</a:t>
            </a:r>
            <a:endParaRPr lang="ru-RU" sz="24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857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ЕГЭ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делители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84482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ru-RU" b="1" dirty="0" err="1" smtClean="0"/>
              <a:t>ЕГЭ_Задание</a:t>
            </a:r>
            <a:r>
              <a:rPr lang="ru-RU" b="1" dirty="0" smtClean="0"/>
              <a:t> 25_Решу </a:t>
            </a:r>
            <a:r>
              <a:rPr lang="ru-RU" b="1" dirty="0"/>
              <a:t>ЕГЭ № </a:t>
            </a:r>
            <a:r>
              <a:rPr lang="ru-RU" b="1" dirty="0" smtClean="0"/>
              <a:t>33527</a:t>
            </a:r>
          </a:p>
          <a:p>
            <a:pPr algn="just" fontAlgn="base"/>
            <a:r>
              <a:rPr lang="ru-RU" dirty="0" smtClean="0"/>
              <a:t>Найдите все натуральные числа, принадлежащие отрезку [101000000;102000000], у которых ровно три различных чётных делителя. В ответе перечислите найденные числа в порядке возрастания.</a:t>
            </a:r>
            <a:endParaRPr lang="ru-RU" dirty="0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441508"/>
              </p:ext>
            </p:extLst>
          </p:nvPr>
        </p:nvGraphicFramePr>
        <p:xfrm>
          <a:off x="-2892" y="3050607"/>
          <a:ext cx="9255412" cy="3185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55412">
                  <a:extLst>
                    <a:ext uri="{9D8B030D-6E8A-4147-A177-3AD203B41FA5}">
                      <a16:colId xmlns:a16="http://schemas.microsoft.com/office/drawing/2014/main" val="4135324342"/>
                    </a:ext>
                  </a:extLst>
                </a:gridCol>
              </a:tblGrid>
              <a:tr h="37859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PascalABC.NET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892098"/>
                  </a:ext>
                </a:extLst>
              </a:tr>
              <a:tr h="1397879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(используя модуль </a:t>
                      </a:r>
                      <a:r>
                        <a:rPr lang="ru-RU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лямбда-выражения)</a:t>
                      </a:r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## </a:t>
                      </a:r>
                      <a:endParaRPr lang="ru-RU" sz="19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9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uses</a:t>
                      </a:r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school; </a:t>
                      </a:r>
                      <a:endParaRPr lang="ru-RU" sz="19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(101000000..102000000) </a:t>
                      </a:r>
                      <a:r>
                        <a:rPr lang="ru-RU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// возврати все числа из диапазона</a:t>
                      </a:r>
                      <a:endParaRPr lang="en-US" sz="19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.Where(n </a:t>
                      </a:r>
                      <a:r>
                        <a:rPr lang="ru-RU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Divisors(n).Count(x -&gt; </a:t>
                      </a:r>
                      <a:r>
                        <a:rPr lang="en-US" sz="1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x.IsEven</a:t>
                      </a:r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9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</a:t>
                      </a:r>
                      <a:r>
                        <a:rPr lang="ru-RU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// оставь те, у которых 3 четных делителя</a:t>
                      </a:r>
                    </a:p>
                    <a:p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.Print;</a:t>
                      </a:r>
                      <a:r>
                        <a:rPr lang="ru-RU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sz="2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/>
                        <a:t>Ответ: 101075762; 101417282; 101588258; 101645282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667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05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ЕГЭ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делители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109643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ru-RU" b="1" dirty="0" err="1" smtClean="0"/>
              <a:t>ЕГЭ_Задание</a:t>
            </a:r>
            <a:r>
              <a:rPr lang="ru-RU" b="1" dirty="0" smtClean="0"/>
              <a:t> 25_Статград_Вариант ИН2010103</a:t>
            </a:r>
          </a:p>
          <a:p>
            <a:pPr algn="just" fontAlgn="base"/>
            <a:r>
              <a:rPr lang="ru-RU" dirty="0" smtClean="0"/>
              <a:t>Назовём</a:t>
            </a:r>
            <a:r>
              <a:rPr lang="ru-RU" dirty="0"/>
              <a:t> </a:t>
            </a:r>
            <a:r>
              <a:rPr lang="ru-RU" b="1" i="1" dirty="0"/>
              <a:t>нетривиальным делителем</a:t>
            </a:r>
            <a:r>
              <a:rPr lang="ru-RU" dirty="0"/>
              <a:t> натурального числа его делитель, не равный единице и самому числу. Например, у числа 6 есть два нетривиальных делителя: 2 и 3. Найдите все натуральные числа, принадлежащие отрезку [123456789; 223456789] и имеющие ровно три нетривиальных делителя. Для каждого найденного числа запишите в ответе его наибольший нетривиальный делитель. Ответы расположите в порядке возрастания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406848"/>
              </p:ext>
            </p:extLst>
          </p:nvPr>
        </p:nvGraphicFramePr>
        <p:xfrm>
          <a:off x="0" y="3074248"/>
          <a:ext cx="9146892" cy="330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6892">
                  <a:extLst>
                    <a:ext uri="{9D8B030D-6E8A-4147-A177-3AD203B41FA5}">
                      <a16:colId xmlns:a16="http://schemas.microsoft.com/office/drawing/2014/main" val="4135324342"/>
                    </a:ext>
                  </a:extLst>
                </a:gridCol>
              </a:tblGrid>
              <a:tr h="37859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PascalABC.NET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892098"/>
                  </a:ext>
                </a:extLst>
              </a:tr>
              <a:tr h="1397879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(используя модуль </a:t>
                      </a:r>
                      <a:r>
                        <a:rPr lang="ru-RU" sz="16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лямбда-выражения)</a:t>
                      </a:r>
                      <a:endParaRPr lang="ru-RU" sz="16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## </a:t>
                      </a:r>
                      <a:endParaRPr lang="ru-RU" sz="19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9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uses</a:t>
                      </a:r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school; </a:t>
                      </a:r>
                      <a:endParaRPr lang="ru-RU" sz="19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(123489567..223456789) </a:t>
                      </a:r>
                      <a:r>
                        <a:rPr lang="ru-RU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// возврати все числа из диапазона</a:t>
                      </a:r>
                      <a:endParaRPr lang="en-US" sz="19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.Where(x </a:t>
                      </a:r>
                      <a:r>
                        <a:rPr lang="ru-RU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trunc</a:t>
                      </a:r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sqrt</a:t>
                      </a:r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(x))</a:t>
                      </a:r>
                      <a:r>
                        <a:rPr lang="en-US" sz="19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sqrt</a:t>
                      </a:r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(x)) //</a:t>
                      </a:r>
                      <a:r>
                        <a:rPr lang="en-US" sz="1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оставь те, </a:t>
                      </a:r>
                      <a:r>
                        <a:rPr lang="ru-RU" sz="1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корень из которых – целое число</a:t>
                      </a:r>
                      <a:endParaRPr lang="ru-RU" sz="19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.Select(x -&gt; divisors(x)) </a:t>
                      </a:r>
                      <a:r>
                        <a:rPr lang="ru-RU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//получи из</a:t>
                      </a:r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отобранных </a:t>
                      </a:r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все его делители</a:t>
                      </a:r>
                    </a:p>
                    <a:p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.Where(L -&gt;</a:t>
                      </a:r>
                      <a:r>
                        <a:rPr lang="en-US" sz="1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L.count</a:t>
                      </a:r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9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5) //</a:t>
                      </a:r>
                      <a:r>
                        <a:rPr lang="en-US" sz="1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оставь те, </a:t>
                      </a:r>
                      <a:r>
                        <a:rPr lang="ru-RU" sz="1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которых 5 делителей</a:t>
                      </a:r>
                      <a:r>
                        <a:rPr lang="ru-RU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включая «1» и само число </a:t>
                      </a:r>
                      <a:endParaRPr lang="en-US" sz="19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foreach</a:t>
                      </a:r>
                      <a:r>
                        <a:rPr lang="en-US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 -&gt; print(L[3])); </a:t>
                      </a:r>
                      <a:r>
                        <a:rPr lang="ru-RU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тех, что остались, выведи 3 делитель (корень из числа)</a:t>
                      </a:r>
                    </a:p>
                    <a:p>
                      <a:pPr marL="0" indent="5116513" algn="l" fontAlgn="base"/>
                      <a:endParaRPr lang="ru-RU" b="1" i="1" dirty="0" smtClean="0"/>
                    </a:p>
                    <a:p>
                      <a:pPr marL="0" indent="0" algn="l" fontAlgn="base"/>
                      <a:r>
                        <a:rPr lang="ru-RU" b="1" i="1" dirty="0" smtClean="0"/>
                        <a:t>Ответ: 1225043; 1295029; 1442897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667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4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2413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Рекомендуемые ресурсы: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7504" y="2132856"/>
            <a:ext cx="8928992" cy="32306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just">
              <a:buFont typeface="+mj-lt"/>
              <a:buAutoNum type="arabicPeriod"/>
            </a:pPr>
            <a:r>
              <a:rPr lang="ru-RU" sz="2400" dirty="0" smtClean="0"/>
              <a:t>Александр Осипов. Учебник «PascalABC.NET</a:t>
            </a:r>
            <a:r>
              <a:rPr lang="ru-RU" sz="2400" dirty="0"/>
              <a:t>: выбор </a:t>
            </a:r>
            <a:r>
              <a:rPr lang="ru-RU" sz="2400" dirty="0" smtClean="0"/>
              <a:t>школьника»</a:t>
            </a:r>
            <a:r>
              <a:rPr lang="en-US" sz="24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/>
              <a:t>Решу ОГЭ, Решу ЕГЭ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inf-ege.sdamgia.ru/</a:t>
            </a:r>
            <a:r>
              <a:rPr lang="ru-RU" sz="2400" dirty="0" smtClean="0"/>
              <a:t>, </a:t>
            </a: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inf-oge.sdamgia.ru/</a:t>
            </a:r>
            <a:endParaRPr lang="ru-RU" sz="2400" dirty="0"/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/>
              <a:t>Демонстрационная </a:t>
            </a:r>
            <a:r>
              <a:rPr lang="ru-RU" sz="2400" dirty="0"/>
              <a:t>версия станции </a:t>
            </a:r>
            <a:r>
              <a:rPr lang="ru-RU" sz="2400" dirty="0" smtClean="0"/>
              <a:t>КЕГЭ </a:t>
            </a:r>
            <a:r>
              <a:rPr lang="en-US" sz="2400" dirty="0" smtClean="0"/>
              <a:t>https</a:t>
            </a:r>
            <a:r>
              <a:rPr lang="en-US" sz="2400" dirty="0"/>
              <a:t>://kompege.ru/</a:t>
            </a:r>
            <a:endParaRPr lang="ru-RU" sz="24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/>
              <a:t>Каналы </a:t>
            </a:r>
            <a:r>
              <a:rPr lang="en-US" sz="2400" dirty="0" smtClean="0"/>
              <a:t>YouTube</a:t>
            </a:r>
            <a:r>
              <a:rPr lang="ru-RU" sz="2400" dirty="0" smtClean="0"/>
              <a:t> и сообщества </a:t>
            </a:r>
            <a:r>
              <a:rPr lang="en-US" sz="2400" dirty="0" smtClean="0"/>
              <a:t>VK</a:t>
            </a:r>
            <a:r>
              <a:rPr lang="ru-RU" sz="2400" dirty="0" smtClean="0"/>
              <a:t>:</a:t>
            </a:r>
          </a:p>
          <a:p>
            <a:pPr marL="890588" indent="-358775" algn="just">
              <a:buFont typeface="Arial" panose="020B0604020202020204" pitchFamily="34" charset="0"/>
              <a:buChar char="•"/>
              <a:tabLst>
                <a:tab pos="531813" algn="l"/>
              </a:tabLst>
            </a:pPr>
            <a:r>
              <a:rPr lang="ru-RU" sz="2400" dirty="0"/>
              <a:t>	</a:t>
            </a:r>
            <a:r>
              <a:rPr lang="ru-RU" sz="2400" dirty="0" smtClean="0"/>
              <a:t>Алексей Богданов (</a:t>
            </a:r>
            <a:r>
              <a:rPr lang="en-US" sz="2400" dirty="0" smtClean="0"/>
              <a:t>Alex </a:t>
            </a:r>
            <a:r>
              <a:rPr lang="en-US" sz="2400" dirty="0" err="1" smtClean="0"/>
              <a:t>Danov</a:t>
            </a:r>
            <a:r>
              <a:rPr lang="ru-RU" sz="2400" dirty="0" smtClean="0"/>
              <a:t>) (+ курс по </a:t>
            </a:r>
            <a:r>
              <a:rPr lang="en-US" sz="2400" dirty="0" smtClean="0"/>
              <a:t>LINQ)</a:t>
            </a:r>
            <a:endParaRPr lang="ru-RU" sz="2400" dirty="0" smtClean="0"/>
          </a:p>
          <a:p>
            <a:pPr>
              <a:tabLst>
                <a:tab pos="531813" algn="l"/>
              </a:tabLst>
            </a:pPr>
            <a:r>
              <a:rPr lang="en-US" sz="1400" dirty="0"/>
              <a:t>https://</a:t>
            </a:r>
            <a:r>
              <a:rPr lang="en-US" sz="1400" dirty="0" smtClean="0"/>
              <a:t>www.youtube.com/channel/UCxAZM_7sunA166ycxTj0Etw</a:t>
            </a:r>
            <a:endParaRPr lang="ru-RU" sz="1400" dirty="0" smtClean="0"/>
          </a:p>
          <a:p>
            <a:pPr marL="890588" indent="-358775" algn="just">
              <a:buFont typeface="Arial" panose="020B0604020202020204" pitchFamily="34" charset="0"/>
              <a:buChar char="•"/>
              <a:tabLst>
                <a:tab pos="531813" algn="l"/>
              </a:tabLst>
            </a:pPr>
            <a:r>
              <a:rPr lang="ru-RU" sz="2400" dirty="0"/>
              <a:t>	Семен</a:t>
            </a:r>
            <a:r>
              <a:rPr lang="ru-RU" sz="2400" dirty="0" smtClean="0"/>
              <a:t> Овчинников (Дневник эксперта ЕГЭ)</a:t>
            </a:r>
          </a:p>
          <a:p>
            <a:pPr marL="531813">
              <a:tabLst>
                <a:tab pos="531813" algn="l"/>
              </a:tabLst>
            </a:pPr>
            <a:r>
              <a:rPr lang="en-US" sz="1400" dirty="0">
                <a:hlinkClick r:id="rId4"/>
              </a:rPr>
              <a:t>https://www.youtube.com/c/%</a:t>
            </a:r>
            <a:r>
              <a:rPr lang="en-US" sz="1400" dirty="0" smtClean="0">
                <a:hlinkClick r:id="rId4"/>
              </a:rPr>
              <a:t>D0%94%D0%9D%D0%95%D0%92%D0%9D%D0%98%D0%9A%D0%AD%D0%9A%D0%A1%D0%9F%D0%95%D0%A0%D0%A2%D0%90%D0%95%D0%93%D0%AD/featured</a:t>
            </a:r>
            <a:endParaRPr lang="en-US" sz="1400" dirty="0" smtClean="0"/>
          </a:p>
          <a:p>
            <a:pPr marL="890588" indent="-358775" algn="just">
              <a:buFont typeface="Arial" panose="020B0604020202020204" pitchFamily="34" charset="0"/>
              <a:buChar char="•"/>
              <a:tabLst>
                <a:tab pos="531813" algn="l"/>
              </a:tabLst>
            </a:pPr>
            <a:r>
              <a:rPr lang="ru-RU" sz="2400" dirty="0"/>
              <a:t>Информатик </a:t>
            </a:r>
            <a:r>
              <a:rPr lang="ru-RU" sz="2400" dirty="0" smtClean="0"/>
              <a:t>БУ</a:t>
            </a:r>
          </a:p>
          <a:p>
            <a:pPr marL="531813">
              <a:tabLst>
                <a:tab pos="531813" algn="l"/>
              </a:tabLst>
            </a:pPr>
            <a:r>
              <a:rPr lang="en-US" sz="1400" dirty="0">
                <a:hlinkClick r:id="rId5"/>
              </a:rPr>
              <a:t>https://www.youtube.com/c/%</a:t>
            </a:r>
            <a:r>
              <a:rPr lang="en-US" sz="1400" dirty="0" smtClean="0">
                <a:hlinkClick r:id="rId5"/>
              </a:rPr>
              <a:t>D0%98%D0%BD%D1%84%D0%BE%D1%80%D0%BC%D0%B0%D1%82%D0%B8%D0%BA%D0%91%D0%A3/about</a:t>
            </a:r>
            <a:endParaRPr lang="ru-RU" sz="1400" dirty="0"/>
          </a:p>
          <a:p>
            <a:pPr marL="890588" indent="-358775" algn="just">
              <a:buFont typeface="Arial" panose="020B0604020202020204" pitchFamily="34" charset="0"/>
              <a:buChar char="•"/>
              <a:tabLst>
                <a:tab pos="531813" algn="l"/>
              </a:tabLst>
            </a:pPr>
            <a:r>
              <a:rPr lang="ru-RU" sz="2400" dirty="0"/>
              <a:t>Евгений Джобс</a:t>
            </a:r>
          </a:p>
          <a:p>
            <a:pPr marL="531813">
              <a:tabLst>
                <a:tab pos="531813" algn="l"/>
              </a:tabLst>
            </a:pPr>
            <a:r>
              <a:rPr lang="en-US" sz="1400" dirty="0"/>
              <a:t>https://www.youtube.com/c/EvgenijJobs/about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1107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ОГЭ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позиционные системы счисления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56792"/>
            <a:ext cx="9144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b="1" dirty="0" err="1" smtClean="0"/>
              <a:t>ОГЭ_Задание</a:t>
            </a:r>
            <a:r>
              <a:rPr lang="ru-RU" sz="2200" b="1" dirty="0" smtClean="0"/>
              <a:t> №10_Статград_Вариант ИН2190203</a:t>
            </a:r>
          </a:p>
          <a:p>
            <a:pPr algn="just"/>
            <a:r>
              <a:rPr lang="ru-RU" sz="2200" b="1" dirty="0" smtClean="0"/>
              <a:t>Среди приведённых ниже трёх чисел, записанных в десятичной системе</a:t>
            </a:r>
            <a:r>
              <a:rPr lang="en-US" sz="2200" b="1" dirty="0" smtClean="0"/>
              <a:t> </a:t>
            </a:r>
            <a:r>
              <a:rPr lang="ru-RU" sz="2200" b="1" dirty="0" smtClean="0"/>
              <a:t>счисления, найдите число, в двоичной записи которого наименьшее</a:t>
            </a:r>
            <a:r>
              <a:rPr lang="en-US" sz="2200" b="1" dirty="0" smtClean="0"/>
              <a:t> </a:t>
            </a:r>
            <a:r>
              <a:rPr lang="ru-RU" sz="2200" b="1" dirty="0" smtClean="0"/>
              <a:t>количество нулей. В ответе запишите количество нулей в двоичной записи</a:t>
            </a:r>
            <a:r>
              <a:rPr lang="en-US" sz="2200" b="1" dirty="0" smtClean="0"/>
              <a:t> </a:t>
            </a:r>
            <a:r>
              <a:rPr lang="ru-RU" sz="2200" b="1" dirty="0" smtClean="0"/>
              <a:t>этого числа. 46, 48, 55</a:t>
            </a:r>
            <a:endParaRPr lang="ru-RU" sz="2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34226"/>
              </p:ext>
            </p:extLst>
          </p:nvPr>
        </p:nvGraphicFramePr>
        <p:xfrm>
          <a:off x="6124" y="3375619"/>
          <a:ext cx="9137876" cy="185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3948">
                  <a:extLst>
                    <a:ext uri="{9D8B030D-6E8A-4147-A177-3AD203B41FA5}">
                      <a16:colId xmlns:a16="http://schemas.microsoft.com/office/drawing/2014/main" val="2435904118"/>
                    </a:ext>
                  </a:extLst>
                </a:gridCol>
                <a:gridCol w="3923928">
                  <a:extLst>
                    <a:ext uri="{9D8B030D-6E8A-4147-A177-3AD203B41FA5}">
                      <a16:colId xmlns:a16="http://schemas.microsoft.com/office/drawing/2014/main" val="41970075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PascalABC.NET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Python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603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##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uses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school;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 (min(bin(46).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CountOf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('0'),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bin(48).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CountOf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('0'),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bin(55).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CountOf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('0')));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Ответ: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(верно)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dirty="0" smtClean="0"/>
                        <a:t>print (min(bin(46).count('0'),bin(48)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.count('0'),bin(55).count('0')))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Ответ: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(неверно)</a:t>
                      </a:r>
                      <a:endParaRPr lang="ru-RU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67584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64288" y="4298522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0883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ОГЭ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позиционные системы счисления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56792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b="1" dirty="0" err="1" smtClean="0"/>
              <a:t>ОГЭ_</a:t>
            </a:r>
            <a:r>
              <a:rPr lang="ru-RU" sz="2000" b="1" dirty="0" err="1" smtClean="0"/>
              <a:t>Задание</a:t>
            </a:r>
            <a:r>
              <a:rPr lang="ru-RU" sz="2000" b="1" dirty="0" smtClean="0"/>
              <a:t> </a:t>
            </a:r>
            <a:r>
              <a:rPr lang="ru-RU" sz="2000" b="1" dirty="0"/>
              <a:t>№</a:t>
            </a:r>
            <a:r>
              <a:rPr lang="ru-RU" sz="2000" b="1" dirty="0" smtClean="0"/>
              <a:t>10_</a:t>
            </a:r>
            <a:r>
              <a:rPr lang="ru-RU" sz="2200" b="1" dirty="0" smtClean="0"/>
              <a:t>Статград_Вариант ИН2190203</a:t>
            </a:r>
          </a:p>
          <a:p>
            <a:pPr algn="just"/>
            <a:r>
              <a:rPr lang="ru-RU" sz="2200" b="1" dirty="0" smtClean="0"/>
              <a:t>Среди приведённых ниже трёх чисел, записанных в десятичной системе</a:t>
            </a:r>
            <a:r>
              <a:rPr lang="en-US" sz="2200" b="1" dirty="0" smtClean="0"/>
              <a:t> </a:t>
            </a:r>
            <a:r>
              <a:rPr lang="ru-RU" sz="2200" b="1" dirty="0" smtClean="0"/>
              <a:t>счисления, найдите число, в двоичной записи которого наименьшее</a:t>
            </a:r>
            <a:r>
              <a:rPr lang="en-US" sz="2200" b="1" dirty="0" smtClean="0"/>
              <a:t> </a:t>
            </a:r>
            <a:r>
              <a:rPr lang="ru-RU" sz="2200" b="1" dirty="0" smtClean="0"/>
              <a:t>количество нулей. В ответе запишите количество нулей в двоичной записи</a:t>
            </a:r>
            <a:r>
              <a:rPr lang="en-US" sz="2200" b="1" dirty="0" smtClean="0"/>
              <a:t> </a:t>
            </a:r>
            <a:r>
              <a:rPr lang="ru-RU" sz="2200" b="1" dirty="0" smtClean="0"/>
              <a:t>этого числа. 46, 48, 55</a:t>
            </a:r>
            <a:endParaRPr lang="ru-RU" sz="2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332587"/>
              </p:ext>
            </p:extLst>
          </p:nvPr>
        </p:nvGraphicFramePr>
        <p:xfrm>
          <a:off x="6124" y="3375619"/>
          <a:ext cx="9137876" cy="249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3948">
                  <a:extLst>
                    <a:ext uri="{9D8B030D-6E8A-4147-A177-3AD203B41FA5}">
                      <a16:colId xmlns:a16="http://schemas.microsoft.com/office/drawing/2014/main" val="2435904118"/>
                    </a:ext>
                  </a:extLst>
                </a:gridCol>
                <a:gridCol w="3923928">
                  <a:extLst>
                    <a:ext uri="{9D8B030D-6E8A-4147-A177-3AD203B41FA5}">
                      <a16:colId xmlns:a16="http://schemas.microsoft.com/office/drawing/2014/main" val="41970075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PascalABC.NET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Python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603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##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uses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school;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min(bin(46).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CountOf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('0'),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bin(48).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CountOf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('0'),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bin(55).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CountOf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('0'))</a:t>
                      </a:r>
                      <a:r>
                        <a:rPr lang="en-US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Вариант</a:t>
                      </a:r>
                      <a:r>
                        <a:rPr lang="ru-RU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с использованием модулей </a:t>
                      </a:r>
                      <a:r>
                        <a:rPr lang="en-US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SF (</a:t>
                      </a:r>
                      <a:r>
                        <a:rPr lang="ru-RU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короткие функции) </a:t>
                      </a:r>
                      <a:r>
                        <a:rPr lang="en-US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###</a:t>
                      </a:r>
                      <a:r>
                        <a:rPr lang="ru-RU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и модуля </a:t>
                      </a:r>
                      <a:r>
                        <a:rPr lang="en-US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Uses School)</a:t>
                      </a:r>
                      <a:endParaRPr lang="en-US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Ответ: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/>
                        <a:t>Вариант</a:t>
                      </a:r>
                      <a:r>
                        <a:rPr lang="ru-RU" sz="1600" b="1" baseline="0" dirty="0" smtClean="0"/>
                        <a:t> 1.</a:t>
                      </a:r>
                    </a:p>
                    <a:p>
                      <a:pPr algn="just"/>
                      <a:r>
                        <a:rPr lang="en-US" sz="1600" b="0" dirty="0" smtClean="0"/>
                        <a:t>print (min(bin(46).count('0'),bin(48)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.count('0'),bin(55).count('0'))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US" sz="1600" b="0" dirty="0" smtClean="0"/>
                        <a:t>)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Вариант</a:t>
                      </a:r>
                      <a:r>
                        <a:rPr lang="ru-RU" sz="1600" b="1" baseline="0" dirty="0" smtClean="0"/>
                        <a:t> 2.</a:t>
                      </a:r>
                    </a:p>
                    <a:p>
                      <a:pPr algn="just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r>
                        <a:rPr lang="en-US" sz="1600" dirty="0" smtClean="0"/>
                        <a:t>)[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dirty="0" smtClean="0"/>
                        <a:t>:].count(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'0'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bin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r>
                        <a:rPr lang="en-US" sz="1600" dirty="0" smtClean="0"/>
                        <a:t>)[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dirty="0" smtClean="0"/>
                        <a:t>:].count(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'0'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bin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r>
                        <a:rPr lang="en-US" sz="1600" dirty="0" smtClean="0"/>
                        <a:t>)[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dirty="0" smtClean="0"/>
                        <a:t>:].count(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'0'</a:t>
                      </a:r>
                      <a:r>
                        <a:rPr lang="en-US" sz="1600" dirty="0" smtClean="0"/>
                        <a:t>)))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Ответ: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67584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817456"/>
            <a:ext cx="9144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solidFill>
                  <a:srgbClr val="FF0000"/>
                </a:solidFill>
              </a:rPr>
              <a:t>!!! Строка, полученная при переводе из 10СС в 2 СС имеет префикс «0</a:t>
            </a:r>
            <a:r>
              <a:rPr lang="en-US" sz="1700" b="1" dirty="0" smtClean="0">
                <a:solidFill>
                  <a:srgbClr val="FF0000"/>
                </a:solidFill>
              </a:rPr>
              <a:t>B</a:t>
            </a:r>
            <a:r>
              <a:rPr lang="ru-RU" sz="1700" b="1" dirty="0" smtClean="0">
                <a:solidFill>
                  <a:srgbClr val="FF0000"/>
                </a:solidFill>
              </a:rPr>
              <a:t>». </a:t>
            </a:r>
          </a:p>
          <a:p>
            <a:pPr algn="ctr"/>
            <a:r>
              <a:rPr lang="ru-RU" sz="1700" b="1" dirty="0" smtClean="0">
                <a:solidFill>
                  <a:srgbClr val="FF0000"/>
                </a:solidFill>
              </a:rPr>
              <a:t>Поэтому при подсчете количества «0» получается число с учетом префикса! </a:t>
            </a:r>
          </a:p>
          <a:p>
            <a:pPr algn="ctr"/>
            <a:r>
              <a:rPr lang="ru-RU" sz="1700" b="1" dirty="0" smtClean="0">
                <a:solidFill>
                  <a:srgbClr val="FF0000"/>
                </a:solidFill>
              </a:rPr>
              <a:t>(на один «0» больше)</a:t>
            </a:r>
            <a:endParaRPr lang="ru-RU" sz="1700" b="1" dirty="0">
              <a:solidFill>
                <a:srgbClr val="FF0000"/>
              </a:solidFill>
            </a:endParaRPr>
          </a:p>
        </p:txBody>
      </p:sp>
      <p:sp>
        <p:nvSpPr>
          <p:cNvPr id="6" name="Дуга 5"/>
          <p:cNvSpPr/>
          <p:nvPr/>
        </p:nvSpPr>
        <p:spPr>
          <a:xfrm rot="407941">
            <a:off x="7281686" y="4178845"/>
            <a:ext cx="1766469" cy="2088232"/>
          </a:xfrm>
          <a:prstGeom prst="arc">
            <a:avLst>
              <a:gd name="adj1" fmla="val 16312501"/>
              <a:gd name="adj2" fmla="val 4663299"/>
            </a:avLst>
          </a:prstGeom>
          <a:ln w="3810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99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ОГЭ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позиционные системы счисления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1412776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err="1" smtClean="0"/>
              <a:t>ОГЭ_Задание</a:t>
            </a:r>
            <a:r>
              <a:rPr lang="ru-RU" sz="2400" b="1" dirty="0" smtClean="0"/>
              <a:t> </a:t>
            </a:r>
            <a:r>
              <a:rPr lang="ru-RU" sz="2400" b="1" dirty="0"/>
              <a:t>№</a:t>
            </a:r>
            <a:r>
              <a:rPr lang="ru-RU" sz="2400" b="1" dirty="0" smtClean="0"/>
              <a:t>10_Статград_Вариант </a:t>
            </a:r>
            <a:r>
              <a:rPr lang="ru-RU" sz="2400" b="1" dirty="0"/>
              <a:t>ИН2190103</a:t>
            </a:r>
          </a:p>
          <a:p>
            <a:pPr algn="just"/>
            <a:r>
              <a:rPr lang="ru-RU" sz="2400" dirty="0" smtClean="0"/>
              <a:t>Переведите </a:t>
            </a:r>
            <a:r>
              <a:rPr lang="ru-RU" sz="2400" dirty="0"/>
              <a:t>двоичное число 1001111 в десятичную систему счисления. </a:t>
            </a:r>
          </a:p>
          <a:p>
            <a:pPr algn="r"/>
            <a:r>
              <a:rPr lang="ru-RU" sz="2400" dirty="0" smtClean="0"/>
              <a:t>.</a:t>
            </a:r>
            <a:endParaRPr lang="ru-RU" sz="24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748406"/>
              </p:ext>
            </p:extLst>
          </p:nvPr>
        </p:nvGraphicFramePr>
        <p:xfrm>
          <a:off x="6124" y="3375619"/>
          <a:ext cx="9137876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3948">
                  <a:extLst>
                    <a:ext uri="{9D8B030D-6E8A-4147-A177-3AD203B41FA5}">
                      <a16:colId xmlns:a16="http://schemas.microsoft.com/office/drawing/2014/main" val="2435904118"/>
                    </a:ext>
                  </a:extLst>
                </a:gridCol>
                <a:gridCol w="3923928">
                  <a:extLst>
                    <a:ext uri="{9D8B030D-6E8A-4147-A177-3AD203B41FA5}">
                      <a16:colId xmlns:a16="http://schemas.microsoft.com/office/drawing/2014/main" val="41970075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PascalABC.NET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Python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603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##</a:t>
                      </a:r>
                    </a:p>
                    <a:p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uses </a:t>
                      </a:r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school;</a:t>
                      </a:r>
                    </a:p>
                    <a:p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print(Dec('1001111',2));</a:t>
                      </a:r>
                    </a:p>
                    <a:p>
                      <a:endParaRPr lang="en-US" sz="3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Ответ:</a:t>
                      </a:r>
                      <a:r>
                        <a:rPr lang="ru-RU" sz="2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en-US" sz="3200" dirty="0" smtClean="0"/>
                        <a:t>(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3200" dirty="0" smtClean="0"/>
                        <a:t>(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'1001111',2</a:t>
                      </a:r>
                      <a:r>
                        <a:rPr lang="en-US" sz="3200" dirty="0" smtClean="0"/>
                        <a:t>))</a:t>
                      </a:r>
                    </a:p>
                    <a:p>
                      <a:pPr algn="just"/>
                      <a:endParaRPr lang="en-US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Ответ:</a:t>
                      </a:r>
                      <a:r>
                        <a:rPr lang="ru-RU" sz="2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  <a:endParaRPr lang="ru-RU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675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9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4178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ЕГЭ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логика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874283"/>
              </p:ext>
            </p:extLst>
          </p:nvPr>
        </p:nvGraphicFramePr>
        <p:xfrm>
          <a:off x="2339752" y="4537029"/>
          <a:ext cx="4392490" cy="192874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78498">
                  <a:extLst>
                    <a:ext uri="{9D8B030D-6E8A-4147-A177-3AD203B41FA5}">
                      <a16:colId xmlns:a16="http://schemas.microsoft.com/office/drawing/2014/main" val="886999472"/>
                    </a:ext>
                  </a:extLst>
                </a:gridCol>
                <a:gridCol w="878498">
                  <a:extLst>
                    <a:ext uri="{9D8B030D-6E8A-4147-A177-3AD203B41FA5}">
                      <a16:colId xmlns:a16="http://schemas.microsoft.com/office/drawing/2014/main" val="3503105874"/>
                    </a:ext>
                  </a:extLst>
                </a:gridCol>
                <a:gridCol w="878498">
                  <a:extLst>
                    <a:ext uri="{9D8B030D-6E8A-4147-A177-3AD203B41FA5}">
                      <a16:colId xmlns:a16="http://schemas.microsoft.com/office/drawing/2014/main" val="3007895836"/>
                    </a:ext>
                  </a:extLst>
                </a:gridCol>
                <a:gridCol w="878498">
                  <a:extLst>
                    <a:ext uri="{9D8B030D-6E8A-4147-A177-3AD203B41FA5}">
                      <a16:colId xmlns:a16="http://schemas.microsoft.com/office/drawing/2014/main" val="3204993805"/>
                    </a:ext>
                  </a:extLst>
                </a:gridCol>
                <a:gridCol w="878498">
                  <a:extLst>
                    <a:ext uri="{9D8B030D-6E8A-4147-A177-3AD203B41FA5}">
                      <a16:colId xmlns:a16="http://schemas.microsoft.com/office/drawing/2014/main" val="685305762"/>
                    </a:ext>
                  </a:extLst>
                </a:gridCol>
              </a:tblGrid>
              <a:tr h="436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?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?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?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?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5088606"/>
                  </a:ext>
                </a:extLst>
              </a:tr>
              <a:tr h="469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3953000"/>
                  </a:ext>
                </a:extLst>
              </a:tr>
              <a:tr h="469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7337063"/>
                  </a:ext>
                </a:extLst>
              </a:tr>
              <a:tr h="469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2971769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244" y="1390124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ЕГЭ_</a:t>
            </a:r>
            <a:r>
              <a:rPr lang="ru-RU" altLang="ru-RU" sz="16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</a:t>
            </a:r>
            <a:r>
              <a:rPr lang="ru-RU" altLang="ru-RU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№2_</a:t>
            </a:r>
            <a:r>
              <a:rPr lang="ru-RU" alt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сайт </a:t>
            </a:r>
            <a:r>
              <a:rPr lang="ru-RU" altLang="ru-RU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К. </a:t>
            </a:r>
            <a:r>
              <a:rPr lang="ru-RU" alt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Полякова_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№ 199_Е. Джобс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Логическая функция F задаётся выражением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mbria Math" panose="02040503050406030204" pitchFamily="18" charset="0"/>
                <a:sym typeface="Symbol" panose="05050102010706020507" pitchFamily="18" charset="2"/>
              </a:rPr>
              <a:t>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+mj-lt"/>
                <a:ea typeface="Calibri" panose="020F0502020204030204" pitchFamily="34" charset="0"/>
                <a:cs typeface="Cambria Math" panose="02040503050406030204" pitchFamily="18" charset="0"/>
                <a:sym typeface="Symbol" panose="05050102010706020507" pitchFamily="18" charset="2"/>
              </a:rPr>
              <a:t>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¬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altLang="ru-RU" sz="2000" dirty="0">
                <a:latin typeface="+mj-lt"/>
                <a:ea typeface="Calibri" panose="020F0502020204030204" pitchFamily="34" charset="0"/>
                <a:cs typeface="Cambria Math" panose="02040503050406030204" pitchFamily="18" charset="0"/>
                <a:sym typeface="Symbol" panose="05050102010706020507" pitchFamily="18" charset="2"/>
              </a:rPr>
              <a:t>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x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→ ¬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ru-RU" altLang="ru-RU" sz="2000" dirty="0">
                <a:latin typeface="+mj-lt"/>
                <a:ea typeface="Calibri" panose="020F0502020204030204" pitchFamily="34" charset="0"/>
                <a:cs typeface="Cambria Math" panose="02040503050406030204" pitchFamily="18" charset="0"/>
                <a:sym typeface="Symbol" panose="05050102010706020507" pitchFamily="18" charset="2"/>
              </a:rPr>
              <a:t>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).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На рисунке приведён частично заполненный фрагмент таблицы истинности функции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, содержащий неповторяющиеся строки. Определите, какому столбцу таблицы истинности функции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соответствует каждая из переменных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sym typeface="Symbol" panose="05050102010706020507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  <a:sym typeface="Symbol" panose="05050102010706020507" pitchFamily="18" charset="2"/>
              </a:rPr>
              <a:t>В ответе напишите буквы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  <a:sym typeface="Symbol" panose="05050102010706020507" pitchFamily="18" charset="2"/>
              </a:rPr>
              <a:t>,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  <a:sym typeface="Symbol" panose="05050102010706020507" pitchFamily="18" charset="2"/>
              </a:rPr>
              <a:t>,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z, 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  <a:sym typeface="Symbol" panose="05050102010706020507" pitchFamily="18" charset="2"/>
              </a:rPr>
              <a:t> в том порядке, в котором идут соответствующие им столбцы. Буквы в ответе пишите подряд, никаких разделителей между буквами ставить не нужно.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124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4178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ЕГЭ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логика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997" y="1455844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ЕГЭ_</a:t>
            </a:r>
            <a:r>
              <a:rPr lang="ru-RU" altLang="ru-RU" sz="16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</a:t>
            </a:r>
            <a:r>
              <a:rPr lang="ru-RU" altLang="ru-RU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№2_</a:t>
            </a:r>
            <a:r>
              <a:rPr lang="ru-RU" alt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сайт </a:t>
            </a:r>
            <a:r>
              <a:rPr lang="ru-RU" altLang="ru-RU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К. </a:t>
            </a:r>
            <a:r>
              <a:rPr lang="ru-RU" alt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Полякова_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№ 199_Е. Джобс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mbria Math" panose="02040503050406030204" pitchFamily="18" charset="0"/>
                <a:sym typeface="Symbol" panose="05050102010706020507" pitchFamily="18" charset="2"/>
              </a:rPr>
              <a:t>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+mj-lt"/>
                <a:ea typeface="Calibri" panose="020F0502020204030204" pitchFamily="34" charset="0"/>
                <a:cs typeface="Cambria Math" panose="02040503050406030204" pitchFamily="18" charset="0"/>
                <a:sym typeface="Symbol" panose="05050102010706020507" pitchFamily="18" charset="2"/>
              </a:rPr>
              <a:t>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¬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altLang="ru-RU" sz="2000" dirty="0">
                <a:latin typeface="+mj-lt"/>
                <a:ea typeface="Calibri" panose="020F0502020204030204" pitchFamily="34" charset="0"/>
                <a:cs typeface="Cambria Math" panose="02040503050406030204" pitchFamily="18" charset="0"/>
                <a:sym typeface="Symbol" panose="05050102010706020507" pitchFamily="18" charset="2"/>
              </a:rPr>
              <a:t>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x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→ ¬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ru-RU" altLang="ru-RU" sz="2000" dirty="0">
                <a:latin typeface="+mj-lt"/>
                <a:ea typeface="Calibri" panose="020F0502020204030204" pitchFamily="34" charset="0"/>
                <a:cs typeface="Cambria Math" panose="02040503050406030204" pitchFamily="18" charset="0"/>
                <a:sym typeface="Symbol" panose="05050102010706020507" pitchFamily="18" charset="2"/>
              </a:rPr>
              <a:t>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).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570760"/>
              </p:ext>
            </p:extLst>
          </p:nvPr>
        </p:nvGraphicFramePr>
        <p:xfrm>
          <a:off x="0" y="2348396"/>
          <a:ext cx="9137876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52649455"/>
                    </a:ext>
                  </a:extLst>
                </a:gridCol>
                <a:gridCol w="4565876">
                  <a:extLst>
                    <a:ext uri="{9D8B030D-6E8A-4147-A177-3AD203B41FA5}">
                      <a16:colId xmlns:a16="http://schemas.microsoft.com/office/drawing/2014/main" val="618457489"/>
                    </a:ext>
                  </a:extLst>
                </a:gridCol>
              </a:tblGrid>
              <a:tr h="37091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PascalABC.NET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Python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243688"/>
                  </a:ext>
                </a:extLst>
              </a:tr>
              <a:tr h="2624962">
                <a:tc>
                  <a:txBody>
                    <a:bodyPr/>
                    <a:lstStyle/>
                    <a:p>
                      <a:r>
                        <a:rPr lang="en-US" sz="1600" b="0" i="0" dirty="0" err="1" smtClean="0"/>
                        <a:t>var</a:t>
                      </a:r>
                      <a:r>
                        <a:rPr lang="en-US" sz="1600" b="0" i="0" dirty="0" smtClean="0"/>
                        <a:t> </a:t>
                      </a:r>
                      <a:r>
                        <a:rPr lang="en-US" sz="1600" b="0" i="0" dirty="0" err="1" smtClean="0"/>
                        <a:t>x,y,w,z</a:t>
                      </a:r>
                      <a:r>
                        <a:rPr lang="en-US" sz="1600" b="0" i="0" dirty="0" smtClean="0"/>
                        <a:t>: </a:t>
                      </a:r>
                      <a:r>
                        <a:rPr lang="en-US" sz="1600" b="0" i="0" dirty="0" err="1" smtClean="0"/>
                        <a:t>boolean</a:t>
                      </a:r>
                      <a:r>
                        <a:rPr lang="en-US" sz="1600" b="0" i="0" dirty="0" smtClean="0"/>
                        <a:t>;</a:t>
                      </a:r>
                    </a:p>
                    <a:p>
                      <a:r>
                        <a:rPr lang="en-US" sz="1600" b="0" i="0" dirty="0" smtClean="0"/>
                        <a:t>begin</a:t>
                      </a:r>
                    </a:p>
                    <a:p>
                      <a:r>
                        <a:rPr lang="en-US" sz="1600" b="0" i="0" dirty="0" smtClean="0"/>
                        <a:t>  </a:t>
                      </a:r>
                      <a:r>
                        <a:rPr lang="en-US" sz="1600" b="0" i="0" dirty="0" err="1" smtClean="0"/>
                        <a:t>println</a:t>
                      </a:r>
                      <a:r>
                        <a:rPr lang="en-US" sz="1600" b="0" i="0" dirty="0" smtClean="0"/>
                        <a:t> ('x y w z');</a:t>
                      </a:r>
                    </a:p>
                    <a:p>
                      <a:r>
                        <a:rPr lang="en-US" sz="1600" b="0" i="0" dirty="0" smtClean="0"/>
                        <a:t>  for x:=false to true do</a:t>
                      </a:r>
                    </a:p>
                    <a:p>
                      <a:r>
                        <a:rPr lang="en-US" sz="1600" b="0" i="0" dirty="0" smtClean="0"/>
                        <a:t>    for y:=false to true do</a:t>
                      </a:r>
                    </a:p>
                    <a:p>
                      <a:r>
                        <a:rPr lang="en-US" sz="1600" b="0" i="0" dirty="0" smtClean="0"/>
                        <a:t>      for w:=false to true do</a:t>
                      </a:r>
                    </a:p>
                    <a:p>
                      <a:r>
                        <a:rPr lang="en-US" sz="1600" b="0" i="0" dirty="0" smtClean="0"/>
                        <a:t>        for z:=false to true do</a:t>
                      </a:r>
                    </a:p>
                    <a:p>
                      <a:r>
                        <a:rPr lang="en-US" sz="1600" b="0" i="0" dirty="0" smtClean="0"/>
                        <a:t>          if((x and (y or not z) and w) = (x &lt;= not y and z)) </a:t>
                      </a:r>
                    </a:p>
                    <a:p>
                      <a:r>
                        <a:rPr lang="en-US" sz="1600" b="0" i="0" dirty="0" smtClean="0"/>
                        <a:t>            then </a:t>
                      </a:r>
                      <a:r>
                        <a:rPr lang="en-US" sz="1600" b="0" i="0" dirty="0" err="1" smtClean="0"/>
                        <a:t>println</a:t>
                      </a:r>
                      <a:r>
                        <a:rPr lang="en-US" sz="1600" b="0" i="0" dirty="0" smtClean="0"/>
                        <a:t> (</a:t>
                      </a:r>
                      <a:r>
                        <a:rPr lang="en-US" sz="1600" b="0" i="0" dirty="0" err="1" smtClean="0"/>
                        <a:t>ord</a:t>
                      </a:r>
                      <a:r>
                        <a:rPr lang="en-US" sz="1600" b="0" i="0" dirty="0" smtClean="0"/>
                        <a:t>(x),</a:t>
                      </a:r>
                      <a:r>
                        <a:rPr lang="en-US" sz="1600" b="0" i="0" dirty="0" err="1" smtClean="0"/>
                        <a:t>ord</a:t>
                      </a:r>
                      <a:r>
                        <a:rPr lang="en-US" sz="1600" b="0" i="0" dirty="0" smtClean="0"/>
                        <a:t> (y),</a:t>
                      </a:r>
                      <a:r>
                        <a:rPr lang="en-US" sz="1600" b="0" i="0" dirty="0" err="1" smtClean="0"/>
                        <a:t>ord</a:t>
                      </a:r>
                      <a:r>
                        <a:rPr lang="en-US" sz="1600" b="0" i="0" dirty="0" smtClean="0"/>
                        <a:t>(w),</a:t>
                      </a:r>
                      <a:r>
                        <a:rPr lang="en-US" sz="1600" b="0" i="0" dirty="0" err="1" smtClean="0"/>
                        <a:t>ord</a:t>
                      </a:r>
                      <a:r>
                        <a:rPr lang="en-US" sz="1600" b="0" i="0" dirty="0" smtClean="0"/>
                        <a:t>(z));</a:t>
                      </a:r>
                    </a:p>
                    <a:p>
                      <a:r>
                        <a:rPr lang="en-US" sz="1600" b="0" i="0" dirty="0" smtClean="0"/>
                        <a:t>end.</a:t>
                      </a:r>
                      <a:endParaRPr lang="ru-RU" sz="1600" b="0" i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Результат:</a:t>
                      </a:r>
                      <a:endParaRPr lang="en-US" sz="1600" b="1" dirty="0" smtClean="0"/>
                    </a:p>
                    <a:p>
                      <a:r>
                        <a:rPr lang="pl-PL" sz="1600" b="1" i="0" dirty="0" smtClean="0"/>
                        <a:t>x y w z </a:t>
                      </a:r>
                    </a:p>
                    <a:p>
                      <a:r>
                        <a:rPr lang="pl-PL" sz="1600" b="1" i="0" dirty="0" smtClean="0"/>
                        <a:t>1 0 0 0 </a:t>
                      </a:r>
                    </a:p>
                    <a:p>
                      <a:r>
                        <a:rPr lang="pl-PL" sz="1600" b="1" i="0" dirty="0" smtClean="0"/>
                        <a:t>1 1 0 0 </a:t>
                      </a:r>
                    </a:p>
                    <a:p>
                      <a:r>
                        <a:rPr lang="pl-PL" sz="1600" b="1" i="0" dirty="0" smtClean="0"/>
                        <a:t>1 1 0 1 </a:t>
                      </a:r>
                    </a:p>
                    <a:p>
                      <a:endParaRPr lang="en-US" sz="1600" b="0" i="0" dirty="0" smtClean="0"/>
                    </a:p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'x y w z'</a:t>
                      </a:r>
                      <a:r>
                        <a:rPr lang="en-US" sz="1600" dirty="0" smtClean="0"/>
                        <a:t>)</a:t>
                      </a:r>
                      <a:br>
                        <a:rPr lang="en-US" sz="1600" dirty="0" smtClean="0"/>
                      </a:b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en-US" sz="1600" dirty="0" smtClean="0"/>
                        <a:t>x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range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dirty="0" smtClean="0"/>
                        <a:t>):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 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en-US" sz="1600" dirty="0" smtClean="0"/>
                        <a:t>y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range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dirty="0" smtClean="0"/>
                        <a:t>):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     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en-US" sz="1600" dirty="0" smtClean="0"/>
                        <a:t>z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range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dirty="0" smtClean="0"/>
                        <a:t>):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         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en-US" sz="1600" dirty="0" smtClean="0"/>
                        <a:t>w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range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dirty="0" smtClean="0"/>
                        <a:t>):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             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en-US" sz="1600" dirty="0" smtClean="0"/>
                        <a:t>((x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600" dirty="0" smtClean="0"/>
                        <a:t>(y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not </a:t>
                      </a:r>
                      <a:r>
                        <a:rPr lang="en-US" sz="1600" dirty="0" smtClean="0"/>
                        <a:t>z)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600" dirty="0" smtClean="0"/>
                        <a:t>w) == (x &lt;= 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</a:t>
                      </a:r>
                      <a:r>
                        <a:rPr lang="en-US" sz="1600" dirty="0" smtClean="0"/>
                        <a:t>y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600" dirty="0" smtClean="0"/>
                        <a:t>z))):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                 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 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x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600" dirty="0" err="1" smtClean="0"/>
                        <a:t>y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600" dirty="0" err="1" smtClean="0"/>
                        <a:t>w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600" dirty="0" err="1" smtClean="0"/>
                        <a:t>z</a:t>
                      </a:r>
                      <a:r>
                        <a:rPr lang="en-US" sz="1600" dirty="0" smtClean="0"/>
                        <a:t>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Результат:</a:t>
                      </a:r>
                      <a:endParaRPr lang="en-US" sz="1600" b="1" dirty="0" smtClean="0"/>
                    </a:p>
                    <a:p>
                      <a:pPr algn="l"/>
                      <a:r>
                        <a:rPr lang="pl-PL" sz="1600" b="1" dirty="0" smtClean="0"/>
                        <a:t>x y w z</a:t>
                      </a:r>
                    </a:p>
                    <a:p>
                      <a:pPr algn="l"/>
                      <a:r>
                        <a:rPr lang="pl-PL" sz="1600" b="1" dirty="0" smtClean="0"/>
                        <a:t>1 0 0 0</a:t>
                      </a:r>
                    </a:p>
                    <a:p>
                      <a:pPr algn="l"/>
                      <a:r>
                        <a:rPr lang="pl-PL" sz="1600" b="1" dirty="0" smtClean="0"/>
                        <a:t>1 1 0 0</a:t>
                      </a:r>
                    </a:p>
                    <a:p>
                      <a:pPr algn="l"/>
                      <a:r>
                        <a:rPr lang="pl-PL" sz="1600" b="1" dirty="0" smtClean="0"/>
                        <a:t>1 1 0 1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750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67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4178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ЕГЭ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логика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997" y="1455844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ЕГЭ_</a:t>
            </a:r>
            <a:r>
              <a:rPr lang="ru-RU" altLang="ru-RU" sz="16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</a:t>
            </a:r>
            <a:r>
              <a:rPr lang="ru-RU" altLang="ru-RU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№2_</a:t>
            </a:r>
            <a:r>
              <a:rPr lang="ru-RU" alt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сайт </a:t>
            </a:r>
            <a:r>
              <a:rPr lang="ru-RU" altLang="ru-RU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К. </a:t>
            </a:r>
            <a:r>
              <a:rPr lang="ru-RU" alt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Полякова_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№ 199_Е. Джобс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mbria Math" panose="02040503050406030204" pitchFamily="18" charset="0"/>
                <a:sym typeface="Symbol" panose="05050102010706020507" pitchFamily="18" charset="2"/>
              </a:rPr>
              <a:t>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+mj-lt"/>
                <a:ea typeface="Calibri" panose="020F0502020204030204" pitchFamily="34" charset="0"/>
                <a:cs typeface="Cambria Math" panose="02040503050406030204" pitchFamily="18" charset="0"/>
                <a:sym typeface="Symbol" panose="05050102010706020507" pitchFamily="18" charset="2"/>
              </a:rPr>
              <a:t>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¬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altLang="ru-RU" sz="2000" dirty="0">
                <a:latin typeface="+mj-lt"/>
                <a:ea typeface="Calibri" panose="020F0502020204030204" pitchFamily="34" charset="0"/>
                <a:cs typeface="Cambria Math" panose="02040503050406030204" pitchFamily="18" charset="0"/>
                <a:sym typeface="Symbol" panose="05050102010706020507" pitchFamily="18" charset="2"/>
              </a:rPr>
              <a:t>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x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→ ¬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ru-RU" altLang="ru-RU" sz="2000" dirty="0">
                <a:latin typeface="+mj-lt"/>
                <a:ea typeface="Calibri" panose="020F0502020204030204" pitchFamily="34" charset="0"/>
                <a:cs typeface="Cambria Math" panose="02040503050406030204" pitchFamily="18" charset="0"/>
                <a:sym typeface="Symbol" panose="05050102010706020507" pitchFamily="18" charset="2"/>
              </a:rPr>
              <a:t>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).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376427"/>
              </p:ext>
            </p:extLst>
          </p:nvPr>
        </p:nvGraphicFramePr>
        <p:xfrm>
          <a:off x="35496" y="2276872"/>
          <a:ext cx="9111003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11003">
                  <a:extLst>
                    <a:ext uri="{9D8B030D-6E8A-4147-A177-3AD203B41FA5}">
                      <a16:colId xmlns:a16="http://schemas.microsoft.com/office/drawing/2014/main" val="152649455"/>
                    </a:ext>
                  </a:extLst>
                </a:gridCol>
              </a:tblGrid>
              <a:tr h="37091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PascalABC.NET (</a:t>
                      </a:r>
                      <a:r>
                        <a:rPr lang="ru-RU" sz="2000" b="1" dirty="0" smtClean="0"/>
                        <a:t>используя</a:t>
                      </a:r>
                      <a:r>
                        <a:rPr lang="ru-RU" sz="2000" b="1" baseline="0" dirty="0" smtClean="0"/>
                        <a:t> модуль </a:t>
                      </a:r>
                      <a:r>
                        <a:rPr lang="en-US" sz="2000" b="1" baseline="0" dirty="0" smtClean="0"/>
                        <a:t>Uses School)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243688"/>
                  </a:ext>
                </a:extLst>
              </a:tr>
              <a:tr h="2624962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###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uses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school;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:=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TrueTable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((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x,y,w,z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)-&gt;(x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(y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not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z)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w)=(x&lt;=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z));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 (' x y w z F');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TrueTablePrint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(tt,1);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0" dirty="0" smtClean="0"/>
                    </a:p>
                    <a:p>
                      <a:r>
                        <a:rPr lang="ru-RU" sz="1600" b="1" i="0" dirty="0" smtClean="0"/>
                        <a:t>Результат:</a:t>
                      </a:r>
                      <a:endParaRPr lang="en-US" sz="1600" b="1" i="0" dirty="0" smtClean="0"/>
                    </a:p>
                    <a:p>
                      <a:r>
                        <a:rPr lang="pl-PL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x y w z F  a b c d F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---------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1 0 0 0 1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1 1 0 0 1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1 1 0 1 1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750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71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ЕГЭ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16124"/>
            <a:ext cx="91440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ЕГЭ_</a:t>
            </a:r>
            <a:r>
              <a:rPr lang="ru-RU" altLang="ru-RU" sz="14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</a:t>
            </a:r>
            <a:r>
              <a:rPr lang="ru-RU" altLang="ru-RU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№</a:t>
            </a:r>
            <a:r>
              <a:rPr lang="en-US" altLang="ru-RU" sz="1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/>
              <a:t>Исполнитель Редактор получает на вход строку цифр и преобразовывает её. Редактор может выполнять две команды, в обеих командах v и w обозначают цепочки цифр. заменить (v, w) нашлось (v) Дана программа для исполнителя Редактор: </a:t>
            </a:r>
            <a:endParaRPr lang="en-US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НАЧАЛО </a:t>
            </a:r>
            <a:endParaRPr lang="en-US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en-US" sz="1400" dirty="0"/>
              <a:t>	</a:t>
            </a:r>
            <a:r>
              <a:rPr lang="ru-RU" sz="1400" dirty="0" smtClean="0"/>
              <a:t>ПОКА </a:t>
            </a:r>
            <a:r>
              <a:rPr lang="ru-RU" sz="1400" dirty="0"/>
              <a:t>нашлось (333) ИЛИ нашлось (555) </a:t>
            </a:r>
            <a:endParaRPr lang="en-US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/>
              <a:t>	</a:t>
            </a:r>
            <a:r>
              <a:rPr lang="ru-RU" sz="1400" dirty="0" smtClean="0"/>
              <a:t>ЕСЛИ </a:t>
            </a:r>
            <a:r>
              <a:rPr lang="ru-RU" sz="1400" dirty="0"/>
              <a:t>нашлось (555) ТО заменить (555, 3) </a:t>
            </a:r>
            <a:endParaRPr lang="en-US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/>
              <a:t>		</a:t>
            </a:r>
            <a:r>
              <a:rPr lang="ru-RU" sz="1400" dirty="0" smtClean="0"/>
              <a:t>ИНАЧЕ </a:t>
            </a:r>
            <a:r>
              <a:rPr lang="ru-RU" sz="1400" dirty="0"/>
              <a:t>заменить (333, 5) </a:t>
            </a:r>
            <a:endParaRPr lang="en-US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/>
              <a:t>	</a:t>
            </a:r>
            <a:r>
              <a:rPr lang="ru-RU" sz="1400" dirty="0" smtClean="0"/>
              <a:t>КОНЕЦ </a:t>
            </a:r>
            <a:r>
              <a:rPr lang="ru-RU" sz="1400" dirty="0"/>
              <a:t>ЕСЛИ </a:t>
            </a:r>
            <a:endParaRPr lang="en-US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en-US" sz="1400" dirty="0" smtClean="0"/>
              <a:t>	</a:t>
            </a:r>
            <a:r>
              <a:rPr lang="ru-RU" sz="1400" dirty="0" smtClean="0"/>
              <a:t>КОНЕЦ </a:t>
            </a:r>
            <a:r>
              <a:rPr lang="ru-RU" sz="1400" dirty="0"/>
              <a:t>ПОКА </a:t>
            </a:r>
            <a:endParaRPr lang="en-US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КОНЕЦ </a:t>
            </a:r>
            <a:endParaRPr lang="en-US" sz="1400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/>
              <a:t>Какая </a:t>
            </a:r>
            <a:r>
              <a:rPr lang="ru-RU" sz="1400" dirty="0"/>
              <a:t>строка получится в результате применения приведённой выше программы к строке, состоящей из 62 идущих подряд цифр 5? В ответе запишите полученную строку.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364273"/>
              </p:ext>
            </p:extLst>
          </p:nvPr>
        </p:nvGraphicFramePr>
        <p:xfrm>
          <a:off x="0" y="3573016"/>
          <a:ext cx="9137876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8024">
                  <a:extLst>
                    <a:ext uri="{9D8B030D-6E8A-4147-A177-3AD203B41FA5}">
                      <a16:colId xmlns:a16="http://schemas.microsoft.com/office/drawing/2014/main" val="152649455"/>
                    </a:ext>
                  </a:extLst>
                </a:gridCol>
                <a:gridCol w="4349852">
                  <a:extLst>
                    <a:ext uri="{9D8B030D-6E8A-4147-A177-3AD203B41FA5}">
                      <a16:colId xmlns:a16="http://schemas.microsoft.com/office/drawing/2014/main" val="618457489"/>
                    </a:ext>
                  </a:extLst>
                </a:gridCol>
              </a:tblGrid>
              <a:tr h="339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PascalABC.NET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Python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243688"/>
                  </a:ext>
                </a:extLst>
              </a:tr>
              <a:tr h="2761018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##</a:t>
                      </a:r>
                    </a:p>
                    <a:p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 := '5'*62;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while </a:t>
                      </a:r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s.contains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('333')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 </a:t>
                      </a:r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s.contains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('555')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begin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if </a:t>
                      </a:r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s.contains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('555')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then 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s:=s.replace('555', '3', 1)</a:t>
                      </a:r>
                    </a:p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else 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s:=s.replace('333', '5', 1);</a:t>
                      </a:r>
                    </a:p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end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print(s)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Результат:</a:t>
                      </a:r>
                      <a:r>
                        <a:rPr lang="ru-RU" sz="16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5355</a:t>
                      </a:r>
                      <a:endParaRPr lang="en-US" sz="1600" b="1" i="0" dirty="0" smtClean="0"/>
                    </a:p>
                    <a:p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 =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"5"</a:t>
                      </a:r>
                      <a:r>
                        <a:rPr lang="en-US" sz="1600" dirty="0" smtClean="0"/>
                        <a:t>*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  <a:b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while "333" in </a:t>
                      </a:r>
                      <a:r>
                        <a:rPr lang="en-US" sz="1600" dirty="0" smtClean="0"/>
                        <a:t>s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"555" in </a:t>
                      </a:r>
                      <a:r>
                        <a:rPr lang="en-US" sz="1600" dirty="0" smtClean="0"/>
                        <a:t>s: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 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"555" in </a:t>
                      </a:r>
                      <a:r>
                        <a:rPr lang="en-US" sz="1600" dirty="0" smtClean="0"/>
                        <a:t>s: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      s = </a:t>
                      </a:r>
                      <a:r>
                        <a:rPr lang="en-US" sz="1600" dirty="0" err="1" smtClean="0"/>
                        <a:t>s.replace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"555", "3", 1</a:t>
                      </a:r>
                      <a:r>
                        <a:rPr lang="en-US" sz="1600" dirty="0" smtClean="0"/>
                        <a:t>)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 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else</a:t>
                      </a:r>
                      <a:r>
                        <a:rPr lang="en-US" sz="1600" dirty="0" smtClean="0"/>
                        <a:t>: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      s = </a:t>
                      </a:r>
                      <a:r>
                        <a:rPr lang="en-US" sz="1600" dirty="0" err="1" smtClean="0"/>
                        <a:t>s.replace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"333", "5", 1</a:t>
                      </a:r>
                      <a:r>
                        <a:rPr lang="en-US" sz="1600" dirty="0" smtClean="0"/>
                        <a:t>)</a:t>
                      </a:r>
                      <a:br>
                        <a:rPr lang="en-US" sz="1600" dirty="0" smtClean="0"/>
                      </a:b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</a:t>
                      </a:r>
                      <a:r>
                        <a:rPr lang="en-US" sz="1600" dirty="0" smtClean="0"/>
                        <a:t>(s)</a:t>
                      </a:r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Результат: 5355</a:t>
                      </a:r>
                      <a:endParaRPr lang="en-US" sz="16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750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15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ЕГЭ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позиционные системы счисления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844824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err="1" smtClean="0"/>
              <a:t>ЕГЭ_сайт</a:t>
            </a:r>
            <a:r>
              <a:rPr lang="ru-RU" sz="2400" b="1" dirty="0" smtClean="0"/>
              <a:t> К</a:t>
            </a:r>
            <a:r>
              <a:rPr lang="ru-RU" sz="2400" b="1" dirty="0"/>
              <a:t>. </a:t>
            </a:r>
            <a:r>
              <a:rPr lang="ru-RU" sz="2400" b="1" dirty="0" err="1" smtClean="0"/>
              <a:t>Полякова_Задание</a:t>
            </a:r>
            <a:r>
              <a:rPr lang="ru-RU" sz="2400" b="1" dirty="0" smtClean="0"/>
              <a:t> </a:t>
            </a:r>
            <a:r>
              <a:rPr lang="ru-RU" sz="2400" b="1" dirty="0"/>
              <a:t>№</a:t>
            </a:r>
            <a:r>
              <a:rPr lang="ru-RU" sz="2400" b="1" dirty="0" smtClean="0"/>
              <a:t>14_задача </a:t>
            </a:r>
            <a:r>
              <a:rPr lang="en-US" sz="2400" b="1" dirty="0" smtClean="0"/>
              <a:t>254</a:t>
            </a:r>
            <a:r>
              <a:rPr lang="ru-RU" sz="2400" b="1" dirty="0" smtClean="0"/>
              <a:t> (Е</a:t>
            </a:r>
            <a:r>
              <a:rPr lang="ru-RU" sz="2400" b="1" dirty="0"/>
              <a:t>. </a:t>
            </a:r>
            <a:r>
              <a:rPr lang="ru-RU" sz="2400" b="1" dirty="0" smtClean="0"/>
              <a:t>Джобс)</a:t>
            </a:r>
            <a:endParaRPr lang="ru-RU" sz="2400" b="1" dirty="0"/>
          </a:p>
          <a:p>
            <a:pPr algn="just"/>
            <a:endParaRPr lang="ru-RU" sz="1600" dirty="0"/>
          </a:p>
          <a:p>
            <a:pPr algn="just"/>
            <a:r>
              <a:rPr lang="ru-RU" dirty="0" smtClean="0"/>
              <a:t>Значение </a:t>
            </a:r>
            <a:r>
              <a:rPr lang="ru-RU" dirty="0"/>
              <a:t>арифметического выражения  43∙7</a:t>
            </a:r>
            <a:r>
              <a:rPr lang="ru-RU" baseline="30000" dirty="0"/>
              <a:t>103</a:t>
            </a:r>
            <a:r>
              <a:rPr lang="ru-RU" dirty="0"/>
              <a:t> – 21∙7</a:t>
            </a:r>
            <a:r>
              <a:rPr lang="ru-RU" baseline="30000" dirty="0"/>
              <a:t>57 </a:t>
            </a:r>
            <a:r>
              <a:rPr lang="ru-RU" dirty="0"/>
              <a:t>+ 98 записали в системе счисления с основанием 7. Найдите сумму цифр получившегося числа и запишите её в ответе в десятичной системе счисления.</a:t>
            </a:r>
          </a:p>
          <a:p>
            <a:pPr algn="ctr"/>
            <a:endParaRPr lang="ru-RU" sz="2800" dirty="0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133420"/>
              </p:ext>
            </p:extLst>
          </p:nvPr>
        </p:nvGraphicFramePr>
        <p:xfrm>
          <a:off x="0" y="3305904"/>
          <a:ext cx="9137876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3948">
                  <a:extLst>
                    <a:ext uri="{9D8B030D-6E8A-4147-A177-3AD203B41FA5}">
                      <a16:colId xmlns:a16="http://schemas.microsoft.com/office/drawing/2014/main" val="4135324342"/>
                    </a:ext>
                  </a:extLst>
                </a:gridCol>
                <a:gridCol w="3923928">
                  <a:extLst>
                    <a:ext uri="{9D8B030D-6E8A-4147-A177-3AD203B41FA5}">
                      <a16:colId xmlns:a16="http://schemas.microsoft.com/office/drawing/2014/main" val="30847167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PascalABC.NET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Python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89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###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uses school;</a:t>
                      </a:r>
                    </a:p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x:=(43*7BI**103-21*7BI**57+98).ToBase(7);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x.CountOf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('1')+2*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x.CountOf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('2')+3*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x.CountOf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('3')+4*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x.CountOf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('4')+5*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x.CountOf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('5')+6*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x.CountOf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('6'));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Ответ: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276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b="0" dirty="0" smtClean="0"/>
                        <a:t>def sd7(n):</a:t>
                      </a:r>
                    </a:p>
                    <a:p>
                      <a:pPr algn="just"/>
                      <a:r>
                        <a:rPr lang="pt-BR" sz="1600" b="0" dirty="0" smtClean="0"/>
                        <a:t>    s=0</a:t>
                      </a:r>
                    </a:p>
                    <a:p>
                      <a:pPr algn="just"/>
                      <a:r>
                        <a:rPr lang="pt-BR" sz="1600" b="0" dirty="0" smtClean="0"/>
                        <a:t>    while n!=0:</a:t>
                      </a:r>
                    </a:p>
                    <a:p>
                      <a:pPr algn="just"/>
                      <a:r>
                        <a:rPr lang="pt-BR" sz="1600" b="0" dirty="0" smtClean="0"/>
                        <a:t>        s+=n%7</a:t>
                      </a:r>
                    </a:p>
                    <a:p>
                      <a:pPr algn="just"/>
                      <a:r>
                        <a:rPr lang="pt-BR" sz="1600" b="0" dirty="0" smtClean="0"/>
                        <a:t>        n=n//7</a:t>
                      </a:r>
                    </a:p>
                    <a:p>
                      <a:pPr algn="just"/>
                      <a:r>
                        <a:rPr lang="pt-BR" sz="1600" b="0" dirty="0" smtClean="0"/>
                        <a:t>    return s</a:t>
                      </a:r>
                    </a:p>
                    <a:p>
                      <a:pPr algn="just"/>
                      <a:r>
                        <a:rPr lang="pt-BR" sz="1600" b="0" dirty="0" smtClean="0"/>
                        <a:t>print(sd7(43*7**103-21*7**57+98))</a:t>
                      </a:r>
                    </a:p>
                    <a:p>
                      <a:pPr algn="just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Ответ: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276</a:t>
                      </a:r>
                      <a:endParaRPr lang="ru-RU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667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07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55013cda781b5a0d6422d11187d923717e6ad8"/>
</p:tagLst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1187</Words>
  <Application>Microsoft Office PowerPoint</Application>
  <PresentationFormat>Экран (4:3)</PresentationFormat>
  <Paragraphs>218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Symbol</vt:lpstr>
      <vt:lpstr>Times New Roman</vt:lpstr>
      <vt:lpstr>Wingdings</vt:lpstr>
      <vt:lpstr>Тема Office</vt:lpstr>
      <vt:lpstr>«Подготовка к ОГЭ и ЕГЭ или  PascalABC.NET  vs  Python »</vt:lpstr>
      <vt:lpstr>Задания ОГЭ позиционные системы счисления</vt:lpstr>
      <vt:lpstr>Задания ОГЭ позиционные системы счисления</vt:lpstr>
      <vt:lpstr>Задания ОГЭ позиционные системы счисления</vt:lpstr>
      <vt:lpstr>Задания ЕГЭ логика </vt:lpstr>
      <vt:lpstr>Задания ЕГЭ логика </vt:lpstr>
      <vt:lpstr>Задания ЕГЭ логика </vt:lpstr>
      <vt:lpstr>Задания ЕГЭ</vt:lpstr>
      <vt:lpstr>Задания ЕГЭ  позиционные системы счисления</vt:lpstr>
      <vt:lpstr>Задания ЕГЭ делители </vt:lpstr>
      <vt:lpstr>Задания ЕГЭ делители </vt:lpstr>
      <vt:lpstr>Рекомендуемые ресурсы: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Желто-синие завихрения</dc:title>
  <dc:creator>obstinate</dc:creator>
  <cp:lastModifiedBy>home</cp:lastModifiedBy>
  <cp:revision>56</cp:revision>
  <cp:lastPrinted>2018-11-28T08:16:16Z</cp:lastPrinted>
  <dcterms:created xsi:type="dcterms:W3CDTF">2017-10-03T08:49:35Z</dcterms:created>
  <dcterms:modified xsi:type="dcterms:W3CDTF">2024-04-28T06:17:16Z</dcterms:modified>
</cp:coreProperties>
</file>