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61263" cy="10691813"/>
  <p:notesSz cx="7561263" cy="10691813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Georgia,Bold" charset="0"/>
      <p:bold r:id="rId12"/>
    </p:embeddedFont>
    <p:embeddedFont>
      <p:font typeface="Georgia,Italic" charset="0"/>
      <p:italic r:id="rId13"/>
    </p:embeddedFont>
    <p:embeddedFont>
      <p:font typeface="Times New Roman,Bold" charset="0"/>
      <p:bold r:id="rId14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84" d="100"/>
          <a:sy n="184" d="100"/>
        </p:scale>
        <p:origin x="-558" y="2514"/>
      </p:cViewPr>
      <p:guideLst>
        <p:guide orient="horz" pos="3367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553323" cy="10692383"/>
          </a:xfrm>
          <a:prstGeom prst="rect">
            <a:avLst/>
          </a:prstGeom>
          <a:noFill/>
          <a:extLst/>
        </p:spPr>
      </p:pic>
      <p:sp>
        <p:nvSpPr>
          <p:cNvPr id="101" name="Freeform 101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342900" y="304800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304800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7219188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342900" y="10350703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3"/>
          <p:cNvSpPr/>
          <p:nvPr/>
        </p:nvSpPr>
        <p:spPr>
          <a:xfrm>
            <a:off x="1600453" y="511697"/>
            <a:ext cx="413414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 err="1">
                <a:solidFill>
                  <a:srgbClr val="000000"/>
                </a:solidFill>
                <a:latin typeface="Times New Roman"/>
              </a:rPr>
              <a:t>Муниципальное</a:t>
            </a:r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дошкольное образовательное  учреждение</a:t>
            </a:r>
          </a:p>
          <a:p>
            <a:pPr marL="0"/>
            <a:r>
              <a:rPr lang="ru-RU" sz="1200" b="1" i="0" spc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i="0" spc="0" dirty="0" smtClean="0">
                <a:solidFill>
                  <a:srgbClr val="000000"/>
                </a:solidFill>
                <a:latin typeface="Times New Roman"/>
              </a:rPr>
              <a:t>               детский сад № 109 « </a:t>
            </a:r>
            <a:r>
              <a:rPr lang="ru-RU" sz="1200" b="1" i="0" spc="0" dirty="0" err="1" smtClean="0">
                <a:solidFill>
                  <a:srgbClr val="000000"/>
                </a:solidFill>
                <a:latin typeface="Times New Roman"/>
              </a:rPr>
              <a:t>Букваренок</a:t>
            </a:r>
            <a:r>
              <a:rPr lang="ru-RU" sz="1200" b="1" i="0" spc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00" b="1" i="0" spc="0" baseline="0" dirty="0" smtClean="0">
                <a:solidFill>
                  <a:srgbClr val="000000"/>
                </a:solidFill>
                <a:latin typeface="Times New Roman"/>
              </a:rPr>
              <a:t>» </a:t>
            </a:r>
            <a:endParaRPr lang="en-US" sz="1200" b="1" i="0" spc="0" baseline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Rectangle 114"/>
          <p:cNvSpPr/>
          <p:nvPr/>
        </p:nvSpPr>
        <p:spPr>
          <a:xfrm>
            <a:off x="1080820" y="890930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1080820" y="1214272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1080820" y="1537360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1080820" y="1860448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4051680" y="2187543"/>
            <a:ext cx="63627" cy="3380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4051680" y="2803238"/>
            <a:ext cx="63627" cy="3380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4051680" y="3419316"/>
            <a:ext cx="63627" cy="3380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1138732" y="4035012"/>
            <a:ext cx="5947141" cy="3084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План по </a:t>
            </a:r>
            <a:r>
              <a:rPr lang="en-US" sz="2004" b="1" i="0" spc="0" baseline="0" dirty="0" err="1">
                <a:solidFill>
                  <a:srgbClr val="000000"/>
                </a:solidFill>
                <a:latin typeface="Times New Roman"/>
              </a:rPr>
              <a:t>самообразованию</a:t>
            </a:r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4" b="1" i="0" spc="0" baseline="0" dirty="0" smtClean="0">
                <a:solidFill>
                  <a:srgbClr val="000000"/>
                </a:solidFill>
                <a:latin typeface="Times New Roman"/>
              </a:rPr>
              <a:t>202</a:t>
            </a:r>
            <a:r>
              <a:rPr lang="ru-RU" sz="2004" b="1" i="0" spc="0" baseline="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2004" b="1" i="0" spc="0" baseline="0" dirty="0" smtClean="0">
                <a:solidFill>
                  <a:srgbClr val="000000"/>
                </a:solidFill>
                <a:latin typeface="Times New Roman"/>
              </a:rPr>
              <a:t>– 202</a:t>
            </a:r>
            <a:r>
              <a:rPr lang="ru-RU" sz="2004" b="1" i="0" spc="0" baseline="0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sz="2004" b="1" i="0" spc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учебный год 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1464817" y="4644918"/>
            <a:ext cx="5226278" cy="908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Georgia,Bold"/>
              </a:rPr>
              <a:t>Тема: </a:t>
            </a:r>
            <a:r>
              <a:rPr lang="en-US" sz="1800" b="0" i="1" spc="0" baseline="0" dirty="0">
                <a:solidFill>
                  <a:srgbClr val="000000"/>
                </a:solidFill>
                <a:latin typeface="Georgia,Italic"/>
              </a:rPr>
              <a:t>«Развитие поисково-исследовательской </a:t>
            </a:r>
          </a:p>
          <a:p>
            <a:pPr marL="394716">
              <a:lnSpc>
                <a:spcPts val="2351"/>
              </a:lnSpc>
            </a:pPr>
            <a:r>
              <a:rPr lang="en-US" sz="1800" b="0" i="1" spc="0" baseline="0" dirty="0">
                <a:solidFill>
                  <a:srgbClr val="000000"/>
                </a:solidFill>
                <a:latin typeface="Georgia,Italic"/>
              </a:rPr>
              <a:t>деятельности дошкольников в процессе </a:t>
            </a:r>
          </a:p>
          <a:p>
            <a:pPr marL="1277492">
              <a:lnSpc>
                <a:spcPts val="2352"/>
              </a:lnSpc>
            </a:pPr>
            <a:r>
              <a:rPr lang="en-US" sz="1800" b="0" i="1" spc="0" baseline="0" dirty="0">
                <a:solidFill>
                  <a:srgbClr val="000000"/>
                </a:solidFill>
                <a:latin typeface="Georgia,Italic"/>
              </a:rPr>
              <a:t>экспериментирования» 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4051680" y="5725382"/>
            <a:ext cx="63627" cy="3380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1080820" y="6387363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4051680" y="6664030"/>
            <a:ext cx="57150" cy="303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1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4051680" y="6937907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7022338" y="7145171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7022338" y="7579511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7022338" y="8012327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7022338" y="8447048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7022338" y="8879864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4307713" y="9311105"/>
            <a:ext cx="2390078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Воспитатель: </a:t>
            </a:r>
            <a:r>
              <a:rPr lang="ru-RU" sz="1403" dirty="0" err="1" smtClean="0">
                <a:solidFill>
                  <a:srgbClr val="000000"/>
                </a:solidFill>
                <a:latin typeface="Times New Roman"/>
              </a:rPr>
              <a:t>Буланина</a:t>
            </a:r>
            <a:r>
              <a:rPr lang="ru-RU" sz="1403" dirty="0" smtClean="0">
                <a:solidFill>
                  <a:srgbClr val="000000"/>
                </a:solidFill>
                <a:latin typeface="Times New Roman"/>
              </a:rPr>
              <a:t> А. М.</a:t>
            </a:r>
            <a:r>
              <a:rPr lang="en-US" sz="1403" b="1" i="0" spc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1403" b="1" i="0" spc="0" baseline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Rectangle 137"/>
          <p:cNvSpPr/>
          <p:nvPr/>
        </p:nvSpPr>
        <p:spPr>
          <a:xfrm>
            <a:off x="1080820" y="9515628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3678046" y="9751541"/>
            <a:ext cx="708527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 smtClean="0">
                <a:solidFill>
                  <a:srgbClr val="000000"/>
                </a:solidFill>
                <a:latin typeface="Times New Roman"/>
              </a:rPr>
              <a:t>Вологда</a:t>
            </a:r>
            <a:r>
              <a:rPr lang="en-US" sz="1403" b="1" i="0" spc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1403" b="1" i="0" spc="0" baseline="0" dirty="0">
              <a:solidFill>
                <a:srgbClr val="000000"/>
              </a:solidFill>
              <a:latin typeface="Times New Roman"/>
            </a:endParaRPr>
          </a:p>
          <a:p>
            <a:pPr marL="195072">
              <a:lnSpc>
                <a:spcPts val="1608"/>
              </a:lnSpc>
            </a:pPr>
            <a:r>
              <a:rPr lang="en-US" sz="1403" b="1" i="0" spc="0" baseline="0" dirty="0" smtClean="0">
                <a:solidFill>
                  <a:srgbClr val="000000"/>
                </a:solidFill>
                <a:latin typeface="Times New Roman"/>
              </a:rPr>
              <a:t>202</a:t>
            </a:r>
            <a:r>
              <a:rPr lang="ru-RU" sz="1403" b="1" i="0" spc="0" baseline="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1403" b="1" i="0" spc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1403" b="1" i="0" spc="0" baseline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720851" y="531876"/>
            <a:ext cx="408737" cy="213360"/>
          </a:xfrm>
          <a:custGeom>
            <a:avLst/>
            <a:gdLst/>
            <a:ahLst/>
            <a:cxnLst/>
            <a:rect l="0" t="0" r="0" b="0"/>
            <a:pathLst>
              <a:path w="408737" h="213360">
                <a:moveTo>
                  <a:pt x="0" y="213360"/>
                </a:moveTo>
                <a:lnTo>
                  <a:pt x="408737" y="213360"/>
                </a:lnTo>
                <a:lnTo>
                  <a:pt x="408737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1129588" y="531876"/>
            <a:ext cx="103632" cy="213360"/>
          </a:xfrm>
          <a:custGeom>
            <a:avLst/>
            <a:gdLst/>
            <a:ahLst/>
            <a:cxnLst/>
            <a:rect l="0" t="0" r="0" b="0"/>
            <a:pathLst>
              <a:path w="103632" h="213360">
                <a:moveTo>
                  <a:pt x="0" y="213360"/>
                </a:moveTo>
                <a:lnTo>
                  <a:pt x="103632" y="213360"/>
                </a:lnTo>
                <a:lnTo>
                  <a:pt x="103632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1242364" y="949401"/>
            <a:ext cx="5708269" cy="204521"/>
          </a:xfrm>
          <a:custGeom>
            <a:avLst/>
            <a:gdLst/>
            <a:ahLst/>
            <a:cxnLst/>
            <a:rect l="0" t="0" r="0" b="0"/>
            <a:pathLst>
              <a:path w="5708269" h="204521">
                <a:moveTo>
                  <a:pt x="0" y="204521"/>
                </a:moveTo>
                <a:lnTo>
                  <a:pt x="5708269" y="204521"/>
                </a:lnTo>
                <a:lnTo>
                  <a:pt x="5708269" y="0"/>
                </a:lnTo>
                <a:lnTo>
                  <a:pt x="0" y="0"/>
                </a:lnTo>
                <a:lnTo>
                  <a:pt x="0" y="20452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1242364" y="1153922"/>
            <a:ext cx="5708269" cy="204216"/>
          </a:xfrm>
          <a:custGeom>
            <a:avLst/>
            <a:gdLst/>
            <a:ahLst/>
            <a:cxnLst/>
            <a:rect l="0" t="0" r="0" b="0"/>
            <a:pathLst>
              <a:path w="5708269" h="204216">
                <a:moveTo>
                  <a:pt x="0" y="204216"/>
                </a:moveTo>
                <a:lnTo>
                  <a:pt x="5708269" y="204216"/>
                </a:lnTo>
                <a:lnTo>
                  <a:pt x="5708269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1242364" y="1358137"/>
            <a:ext cx="5708269" cy="204216"/>
          </a:xfrm>
          <a:custGeom>
            <a:avLst/>
            <a:gdLst/>
            <a:ahLst/>
            <a:cxnLst/>
            <a:rect l="0" t="0" r="0" b="0"/>
            <a:pathLst>
              <a:path w="5708269" h="204216">
                <a:moveTo>
                  <a:pt x="0" y="204216"/>
                </a:moveTo>
                <a:lnTo>
                  <a:pt x="5708269" y="204216"/>
                </a:lnTo>
                <a:lnTo>
                  <a:pt x="5708269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702563" y="1562354"/>
            <a:ext cx="6338062" cy="117348"/>
          </a:xfrm>
          <a:custGeom>
            <a:avLst/>
            <a:gdLst/>
            <a:ahLst/>
            <a:cxnLst/>
            <a:rect l="0" t="0" r="0" b="0"/>
            <a:pathLst>
              <a:path w="6338062" h="117348">
                <a:moveTo>
                  <a:pt x="0" y="117348"/>
                </a:moveTo>
                <a:lnTo>
                  <a:pt x="6338062" y="117348"/>
                </a:lnTo>
                <a:lnTo>
                  <a:pt x="6338062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702563" y="1679702"/>
            <a:ext cx="6338062" cy="233172"/>
          </a:xfrm>
          <a:custGeom>
            <a:avLst/>
            <a:gdLst/>
            <a:ahLst/>
            <a:cxnLst/>
            <a:rect l="0" t="0" r="0" b="0"/>
            <a:pathLst>
              <a:path w="6338062" h="233172">
                <a:moveTo>
                  <a:pt x="0" y="233172"/>
                </a:moveTo>
                <a:lnTo>
                  <a:pt x="6338062" y="233172"/>
                </a:lnTo>
                <a:lnTo>
                  <a:pt x="6338062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720851" y="1908302"/>
            <a:ext cx="6299962" cy="208788"/>
          </a:xfrm>
          <a:custGeom>
            <a:avLst/>
            <a:gdLst/>
            <a:ahLst/>
            <a:cxnLst/>
            <a:rect l="0" t="0" r="0" b="0"/>
            <a:pathLst>
              <a:path w="6299962" h="208788">
                <a:moveTo>
                  <a:pt x="0" y="208788"/>
                </a:moveTo>
                <a:lnTo>
                  <a:pt x="6299962" y="208788"/>
                </a:lnTo>
                <a:lnTo>
                  <a:pt x="6299962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720851" y="2112517"/>
            <a:ext cx="6243574" cy="208788"/>
          </a:xfrm>
          <a:custGeom>
            <a:avLst/>
            <a:gdLst/>
            <a:ahLst/>
            <a:cxnLst/>
            <a:rect l="0" t="0" r="0" b="0"/>
            <a:pathLst>
              <a:path w="6243574" h="208788">
                <a:moveTo>
                  <a:pt x="0" y="208788"/>
                </a:moveTo>
                <a:lnTo>
                  <a:pt x="6243574" y="208788"/>
                </a:lnTo>
                <a:lnTo>
                  <a:pt x="6243574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720851" y="2318257"/>
            <a:ext cx="5984494" cy="208788"/>
          </a:xfrm>
          <a:custGeom>
            <a:avLst/>
            <a:gdLst/>
            <a:ahLst/>
            <a:cxnLst/>
            <a:rect l="0" t="0" r="0" b="0"/>
            <a:pathLst>
              <a:path w="5984494" h="208788">
                <a:moveTo>
                  <a:pt x="0" y="208788"/>
                </a:moveTo>
                <a:lnTo>
                  <a:pt x="5984494" y="208788"/>
                </a:lnTo>
                <a:lnTo>
                  <a:pt x="5984494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720851" y="2522474"/>
            <a:ext cx="926897" cy="208788"/>
          </a:xfrm>
          <a:custGeom>
            <a:avLst/>
            <a:gdLst/>
            <a:ahLst/>
            <a:cxnLst/>
            <a:rect l="0" t="0" r="0" b="0"/>
            <a:pathLst>
              <a:path w="926897" h="208788">
                <a:moveTo>
                  <a:pt x="0" y="208788"/>
                </a:moveTo>
                <a:lnTo>
                  <a:pt x="926897" y="208788"/>
                </a:lnTo>
                <a:lnTo>
                  <a:pt x="926897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702563" y="5214239"/>
            <a:ext cx="6338062" cy="117348"/>
          </a:xfrm>
          <a:custGeom>
            <a:avLst/>
            <a:gdLst/>
            <a:ahLst/>
            <a:cxnLst/>
            <a:rect l="0" t="0" r="0" b="0"/>
            <a:pathLst>
              <a:path w="6338062" h="117348">
                <a:moveTo>
                  <a:pt x="0" y="117348"/>
                </a:moveTo>
                <a:lnTo>
                  <a:pt x="6338062" y="117348"/>
                </a:lnTo>
                <a:lnTo>
                  <a:pt x="6338062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702563" y="5331587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702563" y="5535802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702563" y="5739968"/>
            <a:ext cx="6338062" cy="204520"/>
          </a:xfrm>
          <a:custGeom>
            <a:avLst/>
            <a:gdLst/>
            <a:ahLst/>
            <a:cxnLst/>
            <a:rect l="0" t="0" r="0" b="0"/>
            <a:pathLst>
              <a:path w="6338062" h="204520">
                <a:moveTo>
                  <a:pt x="0" y="204520"/>
                </a:moveTo>
                <a:lnTo>
                  <a:pt x="6338062" y="204520"/>
                </a:lnTo>
                <a:lnTo>
                  <a:pt x="6338062" y="0"/>
                </a:lnTo>
                <a:lnTo>
                  <a:pt x="0" y="0"/>
                </a:lnTo>
                <a:lnTo>
                  <a:pt x="0" y="2045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702563" y="5944489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702563" y="6148704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702563" y="6352920"/>
            <a:ext cx="6338062" cy="117348"/>
          </a:xfrm>
          <a:custGeom>
            <a:avLst/>
            <a:gdLst/>
            <a:ahLst/>
            <a:cxnLst/>
            <a:rect l="0" t="0" r="0" b="0"/>
            <a:pathLst>
              <a:path w="6338062" h="117348">
                <a:moveTo>
                  <a:pt x="0" y="117348"/>
                </a:moveTo>
                <a:lnTo>
                  <a:pt x="6338062" y="117348"/>
                </a:lnTo>
                <a:lnTo>
                  <a:pt x="6338062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702563" y="6470269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702563" y="6674484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702563" y="6878701"/>
            <a:ext cx="6338062" cy="205740"/>
          </a:xfrm>
          <a:custGeom>
            <a:avLst/>
            <a:gdLst/>
            <a:ahLst/>
            <a:cxnLst/>
            <a:rect l="0" t="0" r="0" b="0"/>
            <a:pathLst>
              <a:path w="6338062" h="205740">
                <a:moveTo>
                  <a:pt x="0" y="205740"/>
                </a:moveTo>
                <a:lnTo>
                  <a:pt x="6338062" y="205740"/>
                </a:lnTo>
                <a:lnTo>
                  <a:pt x="6338062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702563" y="7084440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702563" y="7288657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702563" y="7492872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702563" y="7697088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702563" y="7901304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702563" y="8105597"/>
            <a:ext cx="6338062" cy="204520"/>
          </a:xfrm>
          <a:custGeom>
            <a:avLst/>
            <a:gdLst/>
            <a:ahLst/>
            <a:cxnLst/>
            <a:rect l="0" t="0" r="0" b="0"/>
            <a:pathLst>
              <a:path w="6338062" h="204520">
                <a:moveTo>
                  <a:pt x="0" y="204520"/>
                </a:moveTo>
                <a:lnTo>
                  <a:pt x="6338062" y="204520"/>
                </a:lnTo>
                <a:lnTo>
                  <a:pt x="6338062" y="0"/>
                </a:lnTo>
                <a:lnTo>
                  <a:pt x="0" y="0"/>
                </a:lnTo>
                <a:lnTo>
                  <a:pt x="0" y="2045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702563" y="8310118"/>
            <a:ext cx="6338062" cy="117348"/>
          </a:xfrm>
          <a:custGeom>
            <a:avLst/>
            <a:gdLst/>
            <a:ahLst/>
            <a:cxnLst/>
            <a:rect l="0" t="0" r="0" b="0"/>
            <a:pathLst>
              <a:path w="6338062" h="117348">
                <a:moveTo>
                  <a:pt x="0" y="117348"/>
                </a:moveTo>
                <a:lnTo>
                  <a:pt x="6338062" y="117348"/>
                </a:lnTo>
                <a:lnTo>
                  <a:pt x="6338062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702563" y="8427466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702563" y="8631682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702563" y="8835898"/>
            <a:ext cx="6338062" cy="205740"/>
          </a:xfrm>
          <a:custGeom>
            <a:avLst/>
            <a:gdLst/>
            <a:ahLst/>
            <a:cxnLst/>
            <a:rect l="0" t="0" r="0" b="0"/>
            <a:pathLst>
              <a:path w="6338062" h="205740">
                <a:moveTo>
                  <a:pt x="0" y="205740"/>
                </a:moveTo>
                <a:lnTo>
                  <a:pt x="6338062" y="205740"/>
                </a:lnTo>
                <a:lnTo>
                  <a:pt x="6338062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702563" y="9041637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702563" y="9245803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702563" y="9450019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702563" y="9654235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702563" y="9858451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342900" y="304800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304800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7219188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342900" y="10350703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Rectangle 187"/>
          <p:cNvSpPr/>
          <p:nvPr/>
        </p:nvSpPr>
        <p:spPr>
          <a:xfrm>
            <a:off x="720851" y="504214"/>
            <a:ext cx="5916294" cy="44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90909"/>
                </a:solidFill>
                <a:latin typeface="Times New Roman"/>
              </a:rPr>
              <a:t>Тема: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«Развитие поисково-исследовательской деятельности дошкольников в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процессе экспериментирования»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3243707" y="912646"/>
            <a:ext cx="3821684" cy="645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1" spc="0" baseline="0" dirty="0">
                <a:solidFill>
                  <a:srgbClr val="303030"/>
                </a:solidFill>
                <a:latin typeface="Times New Roman"/>
              </a:rPr>
              <a:t>«Расскажи – и я забуду,  покажи – и я запомню,   </a:t>
            </a:r>
          </a:p>
          <a:p>
            <a:pPr marL="1480058">
              <a:lnSpc>
                <a:spcPts val="1609"/>
              </a:lnSpc>
            </a:pPr>
            <a:r>
              <a:rPr lang="en-US" sz="1403" b="0" i="1" spc="0" baseline="0" dirty="0">
                <a:solidFill>
                  <a:srgbClr val="303030"/>
                </a:solidFill>
                <a:latin typeface="Times New Roman"/>
              </a:rPr>
              <a:t>дай попробовать и я пойму».</a:t>
            </a:r>
            <a:r>
              <a:rPr lang="en-US" sz="1403" b="0" i="0" spc="0" baseline="0" dirty="0">
                <a:solidFill>
                  <a:srgbClr val="303030"/>
                </a:solidFill>
                <a:latin typeface="Times New Roman"/>
              </a:rPr>
              <a:t> </a:t>
            </a:r>
          </a:p>
          <a:p>
            <a:pPr marL="2057653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303030"/>
                </a:solidFill>
                <a:latin typeface="Times New Roman"/>
              </a:rPr>
              <a:t>Китайская пословица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720851" y="1540208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1" spc="0" baseline="0" dirty="0">
                <a:solidFill>
                  <a:srgbClr val="111115"/>
                </a:solidFill>
                <a:latin typeface="Times New Roman"/>
              </a:rPr>
              <a:t> 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720851" y="1643203"/>
            <a:ext cx="195478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000000"/>
                </a:solidFill>
                <a:latin typeface="Times New Roman"/>
              </a:rPr>
              <a:t>Актуальность темы:</a:t>
            </a:r>
            <a:r>
              <a:rPr lang="en-US" sz="1403" b="0" i="1" spc="0" baseline="0" dirty="0">
                <a:solidFill>
                  <a:srgbClr val="111115"/>
                </a:solidFill>
                <a:latin typeface="Times New Roman"/>
              </a:rPr>
              <a:t> 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720851" y="1876067"/>
            <a:ext cx="6344539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Развитие  познавательных интересов дошкольников является одной из актуальных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проблем педагогики, призванной воспитать личность, способную к саморазвитию </a:t>
            </a:r>
          </a:p>
        </p:txBody>
      </p:sp>
      <p:sp>
        <p:nvSpPr>
          <p:cNvPr id="192" name="Rectangle 192"/>
          <p:cNvSpPr/>
          <p:nvPr/>
        </p:nvSpPr>
        <p:spPr>
          <a:xfrm>
            <a:off x="720851" y="2286024"/>
            <a:ext cx="6029070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 самосовершенствованию. Игра в исследовании часто перерастает в реальное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творчество.  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720851" y="2709117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111115"/>
                </a:solidFill>
                <a:latin typeface="Times New Roman"/>
              </a:rPr>
              <a:t> 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720851" y="2811803"/>
            <a:ext cx="6072754" cy="8498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В основе познавательно-исследовательской деятельности дошкольников лежат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жажда познания, стремление к открытиям, любознательность и потребность в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умственных впечатлениях. Наша задача – развитие личностных,  физических и </a:t>
            </a:r>
          </a:p>
          <a:p>
            <a:pPr marL="0">
              <a:lnSpc>
                <a:spcPts val="1610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интеллектуальных качеств дошкольника. 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720851" y="3643709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212121"/>
                </a:solidFill>
                <a:latin typeface="Times New Roman"/>
              </a:rPr>
              <a:t> 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720851" y="3746397"/>
            <a:ext cx="6091273" cy="64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212121"/>
                </a:solidFill>
                <a:latin typeface="Times New Roman"/>
              </a:rPr>
              <a:t>С самого рождения ребенок является первооткрывателем, исследователем того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12121"/>
                </a:solidFill>
                <a:latin typeface="Times New Roman"/>
              </a:rPr>
              <a:t>мира, который его окружает.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Мир открывается ребёнку через опыт его личных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ощущений, действий, переживаний. «Чем больше ребёнок видел, слышал и 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720851" y="4359045"/>
            <a:ext cx="6186039" cy="8510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переживал, тем больше он знает, и усвоил, тем большим количеством элементов </a:t>
            </a:r>
          </a:p>
          <a:p>
            <a:pPr marL="0">
              <a:lnSpc>
                <a:spcPts val="1620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действительности он располагает в своём опыте, тем значительнее и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продуктивнее при других равных условиях будет его творческая,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исследовательская деятельность»,- писал Лев Семёнович Выготский.  </a:t>
            </a:r>
          </a:p>
        </p:txBody>
      </p:sp>
      <p:sp>
        <p:nvSpPr>
          <p:cNvPr id="199" name="Rectangle 199"/>
          <p:cNvSpPr/>
          <p:nvPr/>
        </p:nvSpPr>
        <p:spPr>
          <a:xfrm>
            <a:off x="720851" y="5192094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2B2B2B"/>
                </a:solidFill>
                <a:latin typeface="Times New Roman"/>
              </a:rPr>
              <a:t> 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720851" y="5294781"/>
            <a:ext cx="6346063" cy="10539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654876" algn="l"/>
                <a:tab pos="2859882" algn="l"/>
                <a:tab pos="3775493" algn="l"/>
                <a:tab pos="4742101" algn="l"/>
                <a:tab pos="5541277" algn="l"/>
                <a:tab pos="5833702" algn="l"/>
              </a:tabLst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Исследовательская 	деятельность 	вызывает 	огромный 	интерес 	у 	детей.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Исследовательская</a:t>
            </a:r>
            <a:r>
              <a:rPr lang="en-US" sz="1403" b="0" i="0" spc="10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активность</a:t>
            </a:r>
            <a:r>
              <a:rPr lang="en-US" sz="1403" b="0" i="0" spc="11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–</a:t>
            </a:r>
            <a:r>
              <a:rPr lang="en-US" sz="1403" b="0" i="0" spc="11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естественное</a:t>
            </a:r>
            <a:r>
              <a:rPr lang="en-US" sz="1403" b="0" i="0" spc="11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состояние</a:t>
            </a:r>
            <a:r>
              <a:rPr lang="en-US" sz="1403" b="0" i="0" spc="11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ребенка,</a:t>
            </a:r>
            <a:r>
              <a:rPr lang="en-US" sz="1403" b="0" i="0" spc="11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он</a:t>
            </a:r>
            <a:r>
              <a:rPr lang="en-US" sz="1403" b="0" i="0" spc="11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настроен</a:t>
            </a:r>
            <a:r>
              <a:rPr lang="en-US" sz="1403" b="0" i="0" spc="11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на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познание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мира,</a:t>
            </a:r>
            <a:r>
              <a:rPr lang="en-US" sz="1403" b="0" i="0" spc="11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он</a:t>
            </a:r>
            <a:r>
              <a:rPr lang="en-US" sz="1403" b="0" i="0" spc="11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хочет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все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знать,</a:t>
            </a:r>
            <a:r>
              <a:rPr lang="en-US" sz="1403" b="0" i="0" spc="11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исследовать,</a:t>
            </a:r>
            <a:r>
              <a:rPr lang="en-US" sz="1403" b="0" i="0" spc="112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открыть,</a:t>
            </a:r>
            <a:r>
              <a:rPr lang="en-US" sz="1403" b="0" i="0" spc="12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изучить.</a:t>
            </a:r>
            <a:r>
              <a:rPr lang="en-US" sz="1403" b="0" i="0" spc="12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Исследования </a:t>
            </a:r>
          </a:p>
          <a:p>
            <a:pPr marL="0">
              <a:lnSpc>
                <a:spcPts val="1610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дают возможность ребенку самому найти ответы на вопросы «как?» и «почему?»,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а также дают возможность для детей думать, пробовать, экспериментировать.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720851" y="6330776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2B2B2B"/>
                </a:solidFill>
                <a:latin typeface="Times New Roman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720851" y="6433463"/>
            <a:ext cx="6346063" cy="18721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Одним</a:t>
            </a:r>
            <a:r>
              <a:rPr lang="en-US" sz="1403" b="0" i="0" spc="10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из</a:t>
            </a:r>
            <a:r>
              <a:rPr lang="en-US" sz="1403" b="0" i="0" spc="103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эффективных</a:t>
            </a:r>
            <a:r>
              <a:rPr lang="en-US" sz="1403" b="0" i="0" spc="10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методов</a:t>
            </a:r>
            <a:r>
              <a:rPr lang="en-US" sz="1403" b="0" i="0" spc="102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познания</a:t>
            </a:r>
            <a:r>
              <a:rPr lang="en-US" sz="1403" b="0" i="0" spc="104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закономерностей</a:t>
            </a:r>
            <a:r>
              <a:rPr lang="en-US" sz="1403" b="0" i="0" spc="10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</a:t>
            </a:r>
            <a:r>
              <a:rPr lang="en-US" sz="1403" b="0" i="0" spc="10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явлений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окружающего</a:t>
            </a:r>
            <a:r>
              <a:rPr lang="en-US" sz="1403" b="0" i="0" spc="27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мира</a:t>
            </a:r>
            <a:r>
              <a:rPr lang="en-US" sz="1403" b="0" i="0" spc="270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является</a:t>
            </a:r>
            <a:r>
              <a:rPr lang="en-US" sz="1403" b="0" i="0" spc="27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метод</a:t>
            </a:r>
            <a:r>
              <a:rPr lang="en-US" sz="1403" b="0" i="0" spc="270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экспериментирования.</a:t>
            </a:r>
            <a:r>
              <a:rPr lang="en-US" sz="1403" b="0" i="0" spc="26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Главное</a:t>
            </a:r>
            <a:r>
              <a:rPr lang="en-US" sz="1403" b="0" i="0" spc="25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достоинство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детского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экспериментирования</a:t>
            </a:r>
            <a:r>
              <a:rPr lang="en-US" sz="1403" b="0" i="0" spc="15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12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заключается</a:t>
            </a:r>
            <a:r>
              <a:rPr lang="en-US" sz="1403" b="0" i="0" spc="130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</a:t>
            </a:r>
            <a:r>
              <a:rPr lang="en-US" sz="1403" b="0" i="0" spc="12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том,</a:t>
            </a:r>
            <a:r>
              <a:rPr lang="en-US" sz="1403" b="0" i="0" spc="12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что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оно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дает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детям</a:t>
            </a:r>
            <a:r>
              <a:rPr lang="en-US" sz="1403" b="0" i="0" spc="11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реальные </a:t>
            </a:r>
          </a:p>
          <a:p>
            <a:pPr marL="0">
              <a:lnSpc>
                <a:spcPts val="1620"/>
              </a:lnSpc>
              <a:tabLst>
                <a:tab pos="1364412" algn="l"/>
                <a:tab pos="1705694" algn="l"/>
                <a:tab pos="2773224" algn="l"/>
                <a:tab pos="3711480" algn="l"/>
                <a:tab pos="4826084" algn="l"/>
                <a:tab pos="5720746" algn="l"/>
                <a:tab pos="6062027" algn="l"/>
              </a:tabLst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представления 	о 	различных 	сторонах 	изучаемого 	объекта, 	о 	его </a:t>
            </a:r>
          </a:p>
          <a:p>
            <a:pPr marL="0">
              <a:lnSpc>
                <a:spcPts val="1607"/>
              </a:lnSpc>
              <a:tabLst>
                <a:tab pos="1647565" algn="l"/>
                <a:tab pos="1918594" algn="l"/>
                <a:tab pos="2754323" algn="l"/>
                <a:tab pos="3746072" algn="l"/>
                <a:tab pos="4033683" algn="l"/>
                <a:tab pos="4746380" algn="l"/>
                <a:tab pos="5685707" algn="l"/>
              </a:tabLst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взаимоотношениях 	с 	другими 	объектами 	и 	средой 	обитания. 	Детское </a:t>
            </a:r>
          </a:p>
          <a:p>
            <a:pPr marL="0">
              <a:lnSpc>
                <a:spcPts val="1607"/>
              </a:lnSpc>
              <a:tabLst>
                <a:tab pos="1846914" algn="l"/>
                <a:tab pos="2445494" algn="l"/>
                <a:tab pos="3200985" algn="l"/>
                <a:tab pos="3458283" algn="l"/>
                <a:tab pos="4282066" algn="l"/>
                <a:tab pos="5017765" algn="l"/>
                <a:tab pos="6213093" algn="l"/>
              </a:tabLst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экспериментирование 	тесно 	связано 	с 	другими 	видами 	деятельности 	–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наблюдением,</a:t>
            </a:r>
            <a:r>
              <a:rPr lang="en-US" sz="1403" b="0" i="0" spc="19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сравнением,</a:t>
            </a:r>
            <a:r>
              <a:rPr lang="en-US" sz="1403" b="0" i="0" spc="18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развитием</a:t>
            </a:r>
            <a:r>
              <a:rPr lang="en-US" sz="1403" b="0" i="0" spc="18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речи</a:t>
            </a:r>
            <a:r>
              <a:rPr lang="en-US" sz="1403" b="0" i="0" spc="1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(умение</a:t>
            </a:r>
            <a:r>
              <a:rPr lang="en-US" sz="1403" b="0" i="0" spc="200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чётко</a:t>
            </a:r>
            <a:r>
              <a:rPr lang="en-US" sz="1403" b="0" i="0" spc="1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выразить</a:t>
            </a:r>
            <a:r>
              <a:rPr lang="en-US" sz="1403" b="0" i="0" spc="1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свою</a:t>
            </a:r>
            <a:r>
              <a:rPr lang="en-US" sz="1403" b="0" i="0" spc="1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мысль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облегчает</a:t>
            </a:r>
            <a:r>
              <a:rPr lang="en-US" sz="1403" b="0" i="0" spc="34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проведение</a:t>
            </a:r>
            <a:r>
              <a:rPr lang="en-US" sz="1403" b="0" i="0" spc="332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опыта,</a:t>
            </a:r>
            <a:r>
              <a:rPr lang="en-US" sz="1403" b="0" i="0" spc="33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</a:t>
            </a:r>
            <a:r>
              <a:rPr lang="en-US" sz="1403" b="0" i="0" spc="34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то</a:t>
            </a:r>
            <a:r>
              <a:rPr lang="en-US" sz="1403" b="0" i="0" spc="34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время</a:t>
            </a:r>
            <a:r>
              <a:rPr lang="en-US" sz="1403" b="0" i="0" spc="34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как</a:t>
            </a:r>
            <a:r>
              <a:rPr lang="en-US" sz="1403" b="0" i="0" spc="332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пополнение</a:t>
            </a:r>
            <a:r>
              <a:rPr lang="en-US" sz="1403" b="0" i="0" spc="34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знаний</a:t>
            </a:r>
            <a:r>
              <a:rPr lang="en-US" sz="1403" b="0" i="0" spc="343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способствует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развитию речи). 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720851" y="8287972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2B2B2B"/>
                </a:solidFill>
                <a:latin typeface="Times New Roman"/>
              </a:rPr>
              <a:t> 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720851" y="8390660"/>
            <a:ext cx="6346063" cy="1667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Путем</a:t>
            </a:r>
            <a:r>
              <a:rPr lang="en-US" sz="1403" b="0" i="0" spc="13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экспериментирования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ребенок</a:t>
            </a:r>
            <a:r>
              <a:rPr lang="en-US" sz="1403" b="0" i="0" spc="12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сам</a:t>
            </a:r>
            <a:r>
              <a:rPr lang="en-US" sz="1403" b="0" i="0" spc="1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достигает</a:t>
            </a:r>
            <a:r>
              <a:rPr lang="en-US" sz="1403" b="0" i="0" spc="1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результата,</a:t>
            </a:r>
            <a:r>
              <a:rPr lang="en-US" sz="1403" b="0" i="0" spc="1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делает</a:t>
            </a:r>
            <a:r>
              <a:rPr lang="en-US" sz="1403" b="0" i="0" spc="13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выводы</a:t>
            </a:r>
            <a:r>
              <a:rPr lang="en-US" sz="1403" b="0" i="0" spc="12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наблюдает</a:t>
            </a:r>
            <a:r>
              <a:rPr lang="en-US" sz="1403" b="0" i="0" spc="36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за</a:t>
            </a:r>
            <a:r>
              <a:rPr lang="en-US" sz="1403" b="0" i="0" spc="36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«чудом»,</a:t>
            </a:r>
            <a:r>
              <a:rPr lang="en-US" sz="1403" b="0" i="0" spc="36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так</a:t>
            </a:r>
            <a:r>
              <a:rPr lang="en-US" sz="1403" b="0" i="0" spc="36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одновременно</a:t>
            </a:r>
            <a:r>
              <a:rPr lang="en-US" sz="1403" b="0" i="0" spc="35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формируется</a:t>
            </a:r>
            <a:r>
              <a:rPr lang="en-US" sz="1403" b="0" i="0" spc="36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</a:t>
            </a:r>
            <a:r>
              <a:rPr lang="en-US" sz="1403" b="0" i="0" spc="36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творческая</a:t>
            </a:r>
            <a:r>
              <a:rPr lang="en-US" sz="1403" b="0" i="0" spc="36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мысль</a:t>
            </a:r>
            <a:r>
              <a:rPr lang="en-US" sz="1403" b="0" i="0" spc="35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научный интерес. Преобразования объекта, производимые ребенком, раскрывают </a:t>
            </a:r>
          </a:p>
          <a:p>
            <a:pPr marL="0">
              <a:lnSpc>
                <a:spcPts val="1620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перед</a:t>
            </a:r>
            <a:r>
              <a:rPr lang="en-US" sz="1403" b="0" i="0" spc="16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ним</a:t>
            </a:r>
            <a:r>
              <a:rPr lang="en-US" sz="1403" b="0" i="0" spc="162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новые</a:t>
            </a:r>
            <a:r>
              <a:rPr lang="en-US" sz="1403" b="0" i="0" spc="16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стороны</a:t>
            </a:r>
            <a:r>
              <a:rPr lang="en-US" sz="1403" b="0" i="0" spc="16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</a:t>
            </a:r>
            <a:r>
              <a:rPr lang="en-US" sz="1403" b="0" i="0" spc="16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свойства</a:t>
            </a:r>
            <a:r>
              <a:rPr lang="en-US" sz="1403" b="0" i="0" spc="16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объекта,</a:t>
            </a:r>
            <a:r>
              <a:rPr lang="en-US" sz="1403" b="0" i="0" spc="16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новые</a:t>
            </a:r>
            <a:r>
              <a:rPr lang="en-US" sz="1403" b="0" i="0" spc="16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знания</a:t>
            </a:r>
            <a:r>
              <a:rPr lang="en-US" sz="1403" b="0" i="0" spc="16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об</a:t>
            </a:r>
            <a:r>
              <a:rPr lang="en-US" sz="1403" b="0" i="0" spc="16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объекте,</a:t>
            </a:r>
            <a:r>
              <a:rPr lang="en-US" sz="1403" b="0" i="0" spc="16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в</a:t>
            </a:r>
            <a:r>
              <a:rPr lang="en-US" sz="1403" b="0" i="0" spc="16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свою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очередь,</a:t>
            </a:r>
            <a:r>
              <a:rPr lang="en-US" sz="1403" b="0" i="0" spc="95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позволяют</a:t>
            </a:r>
            <a:r>
              <a:rPr lang="en-US" sz="1403" b="0" i="0" spc="95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производить</a:t>
            </a:r>
            <a:r>
              <a:rPr lang="en-US" sz="1403" b="0" i="0" spc="95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новые,</a:t>
            </a:r>
            <a:r>
              <a:rPr lang="en-US" sz="1403" b="0" i="0" spc="95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более</a:t>
            </a:r>
            <a:r>
              <a:rPr lang="en-US" sz="1403" b="0" i="0" spc="95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сложные</a:t>
            </a:r>
            <a:r>
              <a:rPr lang="en-US" sz="1403" b="0" i="0" spc="944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</a:t>
            </a:r>
            <a:r>
              <a:rPr lang="en-US" sz="1403" b="0" i="0" spc="956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совершенные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преобразования.</a:t>
            </a:r>
            <a:r>
              <a:rPr lang="en-US" sz="1403" b="0" i="0" spc="36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Экспериментируя</a:t>
            </a:r>
            <a:r>
              <a:rPr lang="en-US" sz="1403" b="0" i="0" spc="36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</a:t>
            </a:r>
            <a:r>
              <a:rPr lang="en-US" sz="1403" b="0" i="0" spc="36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природными</a:t>
            </a:r>
            <a:r>
              <a:rPr lang="en-US" sz="1403" b="0" i="0" spc="372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материалами</a:t>
            </a:r>
            <a:r>
              <a:rPr lang="en-US" sz="1403" b="0" i="0" spc="36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</a:t>
            </a:r>
            <a:r>
              <a:rPr lang="en-US" sz="1403" b="0" i="0" spc="355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физическими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состояниями,</a:t>
            </a:r>
            <a:r>
              <a:rPr lang="en-US" sz="1403" b="0" i="0" spc="49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у</a:t>
            </a:r>
            <a:r>
              <a:rPr lang="en-US" sz="1403" b="0" i="0" spc="4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ребенка</a:t>
            </a:r>
            <a:r>
              <a:rPr lang="en-US" sz="1403" b="0" i="0" spc="50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развивается</a:t>
            </a:r>
            <a:r>
              <a:rPr lang="en-US" sz="1403" b="0" i="0" spc="501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интерес</a:t>
            </a:r>
            <a:r>
              <a:rPr lang="en-US" sz="1403" b="0" i="0" spc="488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и</a:t>
            </a:r>
            <a:r>
              <a:rPr lang="en-US" sz="1403" b="0" i="0" spc="4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понимание</a:t>
            </a:r>
            <a:r>
              <a:rPr lang="en-US" sz="1403" b="0" i="0" spc="499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законов</a:t>
            </a:r>
            <a:r>
              <a:rPr lang="en-US" sz="1403" b="0" i="0" spc="497" baseline="0" dirty="0">
                <a:solidFill>
                  <a:srgbClr val="2B2B2B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природы,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2B2B2B"/>
                </a:solidFill>
                <a:latin typeface="Times New Roman"/>
              </a:rPr>
              <a:t>любовь к природе и естественным наукам. 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720851" y="10061676"/>
            <a:ext cx="23076" cy="1225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6"/>
          <p:cNvSpPr/>
          <p:nvPr/>
        </p:nvSpPr>
        <p:spPr>
          <a:xfrm>
            <a:off x="720851" y="536448"/>
            <a:ext cx="6152135" cy="208788"/>
          </a:xfrm>
          <a:custGeom>
            <a:avLst/>
            <a:gdLst/>
            <a:ahLst/>
            <a:cxnLst/>
            <a:rect l="0" t="0" r="0" b="0"/>
            <a:pathLst>
              <a:path w="6152135" h="208788">
                <a:moveTo>
                  <a:pt x="0" y="208788"/>
                </a:moveTo>
                <a:lnTo>
                  <a:pt x="6152135" y="208788"/>
                </a:lnTo>
                <a:lnTo>
                  <a:pt x="6152135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720851" y="740664"/>
            <a:ext cx="5979922" cy="208788"/>
          </a:xfrm>
          <a:custGeom>
            <a:avLst/>
            <a:gdLst/>
            <a:ahLst/>
            <a:cxnLst/>
            <a:rect l="0" t="0" r="0" b="0"/>
            <a:pathLst>
              <a:path w="5979922" h="208788">
                <a:moveTo>
                  <a:pt x="0" y="208788"/>
                </a:moveTo>
                <a:lnTo>
                  <a:pt x="5979922" y="208788"/>
                </a:lnTo>
                <a:lnTo>
                  <a:pt x="5979922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720851" y="944829"/>
            <a:ext cx="5935727" cy="209093"/>
          </a:xfrm>
          <a:custGeom>
            <a:avLst/>
            <a:gdLst/>
            <a:ahLst/>
            <a:cxnLst/>
            <a:rect l="0" t="0" r="0" b="0"/>
            <a:pathLst>
              <a:path w="5935727" h="209093">
                <a:moveTo>
                  <a:pt x="0" y="209093"/>
                </a:moveTo>
                <a:lnTo>
                  <a:pt x="5935727" y="209093"/>
                </a:lnTo>
                <a:lnTo>
                  <a:pt x="5935727" y="0"/>
                </a:lnTo>
                <a:lnTo>
                  <a:pt x="0" y="0"/>
                </a:lnTo>
                <a:lnTo>
                  <a:pt x="0" y="2090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720851" y="1149350"/>
            <a:ext cx="5803139" cy="208788"/>
          </a:xfrm>
          <a:custGeom>
            <a:avLst/>
            <a:gdLst/>
            <a:ahLst/>
            <a:cxnLst/>
            <a:rect l="0" t="0" r="0" b="0"/>
            <a:pathLst>
              <a:path w="5803139" h="208788">
                <a:moveTo>
                  <a:pt x="0" y="208788"/>
                </a:moveTo>
                <a:lnTo>
                  <a:pt x="5803139" y="208788"/>
                </a:lnTo>
                <a:lnTo>
                  <a:pt x="5803139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720851" y="1353565"/>
            <a:ext cx="6144515" cy="208788"/>
          </a:xfrm>
          <a:custGeom>
            <a:avLst/>
            <a:gdLst/>
            <a:ahLst/>
            <a:cxnLst/>
            <a:rect l="0" t="0" r="0" b="0"/>
            <a:pathLst>
              <a:path w="6144515" h="208788">
                <a:moveTo>
                  <a:pt x="0" y="208788"/>
                </a:moveTo>
                <a:lnTo>
                  <a:pt x="6144515" y="208788"/>
                </a:lnTo>
                <a:lnTo>
                  <a:pt x="6144515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720851" y="1557781"/>
            <a:ext cx="5624830" cy="208788"/>
          </a:xfrm>
          <a:custGeom>
            <a:avLst/>
            <a:gdLst/>
            <a:ahLst/>
            <a:cxnLst/>
            <a:rect l="0" t="0" r="0" b="0"/>
            <a:pathLst>
              <a:path w="5624830" h="208788">
                <a:moveTo>
                  <a:pt x="0" y="208788"/>
                </a:moveTo>
                <a:lnTo>
                  <a:pt x="5624830" y="208788"/>
                </a:lnTo>
                <a:lnTo>
                  <a:pt x="5624830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20851" y="1763522"/>
            <a:ext cx="3114168" cy="208788"/>
          </a:xfrm>
          <a:custGeom>
            <a:avLst/>
            <a:gdLst/>
            <a:ahLst/>
            <a:cxnLst/>
            <a:rect l="0" t="0" r="0" b="0"/>
            <a:pathLst>
              <a:path w="3114168" h="208788">
                <a:moveTo>
                  <a:pt x="0" y="208788"/>
                </a:moveTo>
                <a:lnTo>
                  <a:pt x="3114168" y="208788"/>
                </a:lnTo>
                <a:lnTo>
                  <a:pt x="3114168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1193596" y="2167381"/>
            <a:ext cx="4540885" cy="213360"/>
          </a:xfrm>
          <a:custGeom>
            <a:avLst/>
            <a:gdLst/>
            <a:ahLst/>
            <a:cxnLst/>
            <a:rect l="0" t="0" r="0" b="0"/>
            <a:pathLst>
              <a:path w="4540885" h="213360">
                <a:moveTo>
                  <a:pt x="0" y="213360"/>
                </a:moveTo>
                <a:lnTo>
                  <a:pt x="4540885" y="213360"/>
                </a:lnTo>
                <a:lnTo>
                  <a:pt x="4540885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720851" y="2376169"/>
            <a:ext cx="5963159" cy="208788"/>
          </a:xfrm>
          <a:custGeom>
            <a:avLst/>
            <a:gdLst/>
            <a:ahLst/>
            <a:cxnLst/>
            <a:rect l="0" t="0" r="0" b="0"/>
            <a:pathLst>
              <a:path w="5963159" h="208788">
                <a:moveTo>
                  <a:pt x="0" y="208788"/>
                </a:moveTo>
                <a:lnTo>
                  <a:pt x="5963159" y="208788"/>
                </a:lnTo>
                <a:lnTo>
                  <a:pt x="5963159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720851" y="2580386"/>
            <a:ext cx="2733168" cy="208788"/>
          </a:xfrm>
          <a:custGeom>
            <a:avLst/>
            <a:gdLst/>
            <a:ahLst/>
            <a:cxnLst/>
            <a:rect l="0" t="0" r="0" b="0"/>
            <a:pathLst>
              <a:path w="2733168" h="208788">
                <a:moveTo>
                  <a:pt x="0" y="208788"/>
                </a:moveTo>
                <a:lnTo>
                  <a:pt x="2733168" y="208788"/>
                </a:lnTo>
                <a:lnTo>
                  <a:pt x="2733168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620268" y="3356178"/>
            <a:ext cx="6420358" cy="204521"/>
          </a:xfrm>
          <a:custGeom>
            <a:avLst/>
            <a:gdLst/>
            <a:ahLst/>
            <a:cxnLst/>
            <a:rect l="0" t="0" r="0" b="0"/>
            <a:pathLst>
              <a:path w="6420358" h="204521">
                <a:moveTo>
                  <a:pt x="0" y="204521"/>
                </a:moveTo>
                <a:lnTo>
                  <a:pt x="6420358" y="204521"/>
                </a:lnTo>
                <a:lnTo>
                  <a:pt x="6420358" y="0"/>
                </a:lnTo>
                <a:lnTo>
                  <a:pt x="0" y="0"/>
                </a:lnTo>
                <a:lnTo>
                  <a:pt x="0" y="20452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620268" y="3560699"/>
            <a:ext cx="6420358" cy="204216"/>
          </a:xfrm>
          <a:custGeom>
            <a:avLst/>
            <a:gdLst/>
            <a:ahLst/>
            <a:cxnLst/>
            <a:rect l="0" t="0" r="0" b="0"/>
            <a:pathLst>
              <a:path w="6420358" h="204216">
                <a:moveTo>
                  <a:pt x="0" y="204216"/>
                </a:moveTo>
                <a:lnTo>
                  <a:pt x="6420358" y="204216"/>
                </a:lnTo>
                <a:lnTo>
                  <a:pt x="642035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2700" y="3764914"/>
            <a:ext cx="6157849" cy="205740"/>
          </a:xfrm>
          <a:custGeom>
            <a:avLst/>
            <a:gdLst/>
            <a:ahLst/>
            <a:cxnLst/>
            <a:rect l="0" t="0" r="0" b="0"/>
            <a:pathLst>
              <a:path w="6157849" h="205740">
                <a:moveTo>
                  <a:pt x="0" y="205740"/>
                </a:moveTo>
                <a:lnTo>
                  <a:pt x="6157849" y="205740"/>
                </a:lnTo>
                <a:lnTo>
                  <a:pt x="6157849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612648" y="3970654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612648" y="4174871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612648" y="4379087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612648" y="4583302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612648" y="4787519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612648" y="4991734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612648" y="5195951"/>
            <a:ext cx="6427978" cy="205740"/>
          </a:xfrm>
          <a:custGeom>
            <a:avLst/>
            <a:gdLst/>
            <a:ahLst/>
            <a:cxnLst/>
            <a:rect l="0" t="0" r="0" b="0"/>
            <a:pathLst>
              <a:path w="6427978" h="205740">
                <a:moveTo>
                  <a:pt x="0" y="205740"/>
                </a:moveTo>
                <a:lnTo>
                  <a:pt x="6427978" y="205740"/>
                </a:lnTo>
                <a:lnTo>
                  <a:pt x="6427978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612648" y="5401690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612648" y="5605907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882700" y="5810072"/>
            <a:ext cx="6157849" cy="204521"/>
          </a:xfrm>
          <a:custGeom>
            <a:avLst/>
            <a:gdLst/>
            <a:ahLst/>
            <a:cxnLst/>
            <a:rect l="0" t="0" r="0" b="0"/>
            <a:pathLst>
              <a:path w="6157849" h="204521">
                <a:moveTo>
                  <a:pt x="0" y="204521"/>
                </a:moveTo>
                <a:lnTo>
                  <a:pt x="6157849" y="204521"/>
                </a:lnTo>
                <a:lnTo>
                  <a:pt x="6157849" y="0"/>
                </a:lnTo>
                <a:lnTo>
                  <a:pt x="0" y="0"/>
                </a:lnTo>
                <a:lnTo>
                  <a:pt x="0" y="20452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612648" y="6014593"/>
            <a:ext cx="6427978" cy="204215"/>
          </a:xfrm>
          <a:custGeom>
            <a:avLst/>
            <a:gdLst/>
            <a:ahLst/>
            <a:cxnLst/>
            <a:rect l="0" t="0" r="0" b="0"/>
            <a:pathLst>
              <a:path w="6427978" h="204215">
                <a:moveTo>
                  <a:pt x="0" y="204215"/>
                </a:moveTo>
                <a:lnTo>
                  <a:pt x="6427978" y="204215"/>
                </a:lnTo>
                <a:lnTo>
                  <a:pt x="6427978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612648" y="6218808"/>
            <a:ext cx="6427978" cy="204216"/>
          </a:xfrm>
          <a:custGeom>
            <a:avLst/>
            <a:gdLst/>
            <a:ahLst/>
            <a:cxnLst/>
            <a:rect l="0" t="0" r="0" b="0"/>
            <a:pathLst>
              <a:path w="6427978" h="204216">
                <a:moveTo>
                  <a:pt x="0" y="204216"/>
                </a:moveTo>
                <a:lnTo>
                  <a:pt x="6427978" y="204216"/>
                </a:lnTo>
                <a:lnTo>
                  <a:pt x="642797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155496" y="8585961"/>
            <a:ext cx="5885054" cy="115824"/>
          </a:xfrm>
          <a:custGeom>
            <a:avLst/>
            <a:gdLst/>
            <a:ahLst/>
            <a:cxnLst/>
            <a:rect l="0" t="0" r="0" b="0"/>
            <a:pathLst>
              <a:path w="5885054" h="115824">
                <a:moveTo>
                  <a:pt x="0" y="115824"/>
                </a:moveTo>
                <a:lnTo>
                  <a:pt x="5885054" y="115824"/>
                </a:lnTo>
                <a:lnTo>
                  <a:pt x="5885054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70736" y="8901429"/>
            <a:ext cx="3330575" cy="208788"/>
          </a:xfrm>
          <a:custGeom>
            <a:avLst/>
            <a:gdLst/>
            <a:ahLst/>
            <a:cxnLst/>
            <a:rect l="0" t="0" r="0" b="0"/>
            <a:pathLst>
              <a:path w="3330575" h="208788">
                <a:moveTo>
                  <a:pt x="0" y="208788"/>
                </a:moveTo>
                <a:lnTo>
                  <a:pt x="3330575" y="208788"/>
                </a:lnTo>
                <a:lnTo>
                  <a:pt x="3330575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342900" y="304800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304800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7219188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342900" y="10350703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Rectangle 245"/>
          <p:cNvSpPr/>
          <p:nvPr/>
        </p:nvSpPr>
        <p:spPr>
          <a:xfrm>
            <a:off x="720851" y="504214"/>
            <a:ext cx="6192458" cy="1463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Сегодня в обществе идет становление новой системы дошкольного образования.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Роль современного воспитателя не сводится к тому, чтобы донести до ребенка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информацию в готовом виде. Педагог призван подвести ребенка к получению </a:t>
            </a:r>
          </a:p>
          <a:p>
            <a:pPr marL="0">
              <a:lnSpc>
                <a:spcPts val="1609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знаний, помочь развитию творческой активности ребенка, его воображения.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Именно в познавательно-исследовательской деятельности дошкольник получает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возможность напрямую удовлетворить присущую ему любознательность, </a:t>
            </a:r>
          </a:p>
          <a:p>
            <a:pPr marL="0">
              <a:lnSpc>
                <a:spcPts val="1620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упорядочить свои представления о мире.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46" name="Rectangle 246"/>
          <p:cNvSpPr/>
          <p:nvPr/>
        </p:nvSpPr>
        <p:spPr>
          <a:xfrm>
            <a:off x="720851" y="1938552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720851" y="2139720"/>
            <a:ext cx="5964622" cy="64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Цель:</a:t>
            </a:r>
            <a:r>
              <a:rPr lang="en-US" sz="1403" b="0" i="0" spc="0" baseline="0" dirty="0">
                <a:solidFill>
                  <a:srgbClr val="111115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создать оптимальные условия для развития познавательно- </a:t>
            </a:r>
          </a:p>
          <a:p>
            <a:pPr marL="0">
              <a:lnSpc>
                <a:spcPts val="1560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исследовательских способностей дошкольников как основы интеллектуально-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личностного, творческого развития.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720851" y="2755415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720851" y="2959632"/>
            <a:ext cx="712342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Задачи:  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900988" y="3316514"/>
            <a:ext cx="559855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изучить научную литературу, методики, технологии по познавательно-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638555" y="3523892"/>
            <a:ext cx="259029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исследовательской деятельности;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900988" y="3725327"/>
            <a:ext cx="5699581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создать условия для поддержания исследовательской активности детей;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630936" y="3931067"/>
            <a:ext cx="5837046" cy="443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0052"/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поддерживать у детей инициативу, сообразительность, пытливость,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активность и самостоятельность в познавательно-поисковой и других видах 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630936" y="4342281"/>
            <a:ext cx="6237859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деятельности для развития физических, личностных и интеллектуальных качеств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ребенка оценочное и критическое отношение к миру; 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630936" y="4747931"/>
            <a:ext cx="4725669" cy="443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0052"/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развивать познавательную активность детей в процессе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экспериментирования; 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630936" y="5156363"/>
            <a:ext cx="6265290" cy="649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0052"/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развивать наблюдательность, умение сравнивать, анализировать, обобщать, </a:t>
            </a:r>
          </a:p>
          <a:p>
            <a:pPr marL="0">
              <a:lnSpc>
                <a:spcPts val="1620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развивать познавательный интерес детей в процессе экспериментирования,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установление причинно-следственной зависимости, умение делать выводы; 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900988" y="5770789"/>
            <a:ext cx="5089982" cy="443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развивать внимание, зрительную и слуховую чувствительность.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111115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Воспитывать интерес детей и бережное отношение к природе, 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630936" y="6182003"/>
            <a:ext cx="289204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целеустремленность и настойчивость </a:t>
            </a:r>
          </a:p>
        </p:txBody>
      </p:sp>
      <p:sp>
        <p:nvSpPr>
          <p:cNvPr id="259" name="Rectangle 259"/>
          <p:cNvSpPr/>
          <p:nvPr/>
        </p:nvSpPr>
        <p:spPr>
          <a:xfrm>
            <a:off x="1080820" y="6400880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0" name="Rectangle 260"/>
          <p:cNvSpPr/>
          <p:nvPr/>
        </p:nvSpPr>
        <p:spPr>
          <a:xfrm>
            <a:off x="720851" y="6506615"/>
            <a:ext cx="227025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Методы и приемы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работы: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900988" y="6705001"/>
            <a:ext cx="1288110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Практические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2" name="Rectangle 262"/>
          <p:cNvSpPr/>
          <p:nvPr/>
        </p:nvSpPr>
        <p:spPr>
          <a:xfrm>
            <a:off x="900988" y="6909217"/>
            <a:ext cx="192704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проблемно-поисковые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900988" y="7114957"/>
            <a:ext cx="76080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беседы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900988" y="7319173"/>
            <a:ext cx="774522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опыты;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900988" y="7523389"/>
            <a:ext cx="3414725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наблюдения на прогулках, эксперименты;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900988" y="7727605"/>
            <a:ext cx="2964891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чтение художественной литературы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900988" y="7931821"/>
            <a:ext cx="551060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дидактические игры, игровые обучающие и творческие развивающие </a:t>
            </a:r>
          </a:p>
        </p:txBody>
      </p:sp>
      <p:sp>
        <p:nvSpPr>
          <p:cNvPr id="268" name="Rectangle 268"/>
          <p:cNvSpPr/>
          <p:nvPr/>
        </p:nvSpPr>
        <p:spPr>
          <a:xfrm>
            <a:off x="630936" y="8139200"/>
            <a:ext cx="799210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ситуации;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900988" y="8340634"/>
            <a:ext cx="260522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трудовые поручения, действия.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1173784" y="8563817"/>
            <a:ext cx="25526" cy="135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111115"/>
                </a:solidFill>
                <a:latin typeface="Times New Roman"/>
              </a:rPr>
              <a:t> 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720851" y="8668028"/>
            <a:ext cx="23860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Предполагаемый результат: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 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990904" y="8866414"/>
            <a:ext cx="3554933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90909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90909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90909"/>
                </a:solidFill>
                <a:latin typeface="Times New Roman"/>
              </a:rPr>
              <a:t>Повышение профессионального мастерства 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990904" y="9072154"/>
            <a:ext cx="5149418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90909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90909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Создание современной предметно-развивающей среды в группе;</a:t>
            </a:r>
            <a:r>
              <a:rPr lang="en-US" sz="1403" b="0" i="0" spc="0" baseline="0" dirty="0">
                <a:solidFill>
                  <a:srgbClr val="090909"/>
                </a:solidFill>
                <a:latin typeface="Times New Roman"/>
              </a:rPr>
              <a:t> 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990904" y="9276319"/>
            <a:ext cx="581441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Дети научатся определять разнообразные методы решения поставленных 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809548" y="9483317"/>
            <a:ext cx="2123643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ряда задач самостоятельно.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990904" y="9684751"/>
            <a:ext cx="5691510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У детей сформируется умение подбирать несколько вариантов решения 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809548" y="9891749"/>
            <a:ext cx="165577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поставленных задач.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reeform 278"/>
          <p:cNvSpPr/>
          <p:nvPr/>
        </p:nvSpPr>
        <p:spPr>
          <a:xfrm>
            <a:off x="1062532" y="1297178"/>
            <a:ext cx="5978017" cy="248412"/>
          </a:xfrm>
          <a:custGeom>
            <a:avLst/>
            <a:gdLst/>
            <a:ahLst/>
            <a:cxnLst/>
            <a:rect l="0" t="0" r="0" b="0"/>
            <a:pathLst>
              <a:path w="5978017" h="248412">
                <a:moveTo>
                  <a:pt x="0" y="248412"/>
                </a:moveTo>
                <a:lnTo>
                  <a:pt x="5978017" y="248412"/>
                </a:lnTo>
                <a:lnTo>
                  <a:pt x="5978017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717804" y="93251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717804" y="93251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723900" y="9325101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1437386" y="93251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1443482" y="9325101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6210046" y="9325101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6216141" y="9325101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7110730" y="93251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7110730" y="93251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717804" y="9331147"/>
            <a:ext cx="6096" cy="632460"/>
          </a:xfrm>
          <a:custGeom>
            <a:avLst/>
            <a:gdLst/>
            <a:ahLst/>
            <a:cxnLst/>
            <a:rect l="0" t="0" r="0" b="0"/>
            <a:pathLst>
              <a:path w="6096" h="632460">
                <a:moveTo>
                  <a:pt x="0" y="632460"/>
                </a:moveTo>
                <a:lnTo>
                  <a:pt x="6096" y="632460"/>
                </a:lnTo>
                <a:lnTo>
                  <a:pt x="6096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717804" y="9963607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717804" y="9963607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723900" y="9963607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437386" y="9331147"/>
            <a:ext cx="6096" cy="632460"/>
          </a:xfrm>
          <a:custGeom>
            <a:avLst/>
            <a:gdLst/>
            <a:ahLst/>
            <a:cxnLst/>
            <a:rect l="0" t="0" r="0" b="0"/>
            <a:pathLst>
              <a:path w="6096" h="632460">
                <a:moveTo>
                  <a:pt x="0" y="632460"/>
                </a:moveTo>
                <a:lnTo>
                  <a:pt x="6096" y="632460"/>
                </a:lnTo>
                <a:lnTo>
                  <a:pt x="6096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437386" y="9963607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1443482" y="9963607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6210046" y="9331147"/>
            <a:ext cx="6095" cy="632460"/>
          </a:xfrm>
          <a:custGeom>
            <a:avLst/>
            <a:gdLst/>
            <a:ahLst/>
            <a:cxnLst/>
            <a:rect l="0" t="0" r="0" b="0"/>
            <a:pathLst>
              <a:path w="6095" h="632460">
                <a:moveTo>
                  <a:pt x="0" y="632460"/>
                </a:moveTo>
                <a:lnTo>
                  <a:pt x="6095" y="632460"/>
                </a:lnTo>
                <a:lnTo>
                  <a:pt x="6095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6210046" y="9963607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6216141" y="9963607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7110730" y="9331147"/>
            <a:ext cx="6096" cy="632460"/>
          </a:xfrm>
          <a:custGeom>
            <a:avLst/>
            <a:gdLst/>
            <a:ahLst/>
            <a:cxnLst/>
            <a:rect l="0" t="0" r="0" b="0"/>
            <a:pathLst>
              <a:path w="6096" h="632460">
                <a:moveTo>
                  <a:pt x="0" y="632460"/>
                </a:moveTo>
                <a:lnTo>
                  <a:pt x="6096" y="632460"/>
                </a:lnTo>
                <a:lnTo>
                  <a:pt x="6096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7110730" y="9963607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7110730" y="9963607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688848" y="236854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688848" y="236854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694944" y="2368549"/>
            <a:ext cx="783640" cy="6096"/>
          </a:xfrm>
          <a:custGeom>
            <a:avLst/>
            <a:gdLst/>
            <a:ahLst/>
            <a:cxnLst/>
            <a:rect l="0" t="0" r="0" b="0"/>
            <a:pathLst>
              <a:path w="783640" h="6096">
                <a:moveTo>
                  <a:pt x="0" y="6096"/>
                </a:moveTo>
                <a:lnTo>
                  <a:pt x="783640" y="6096"/>
                </a:lnTo>
                <a:lnTo>
                  <a:pt x="78364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478533" y="236854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484630" y="2368549"/>
            <a:ext cx="4764913" cy="6096"/>
          </a:xfrm>
          <a:custGeom>
            <a:avLst/>
            <a:gdLst/>
            <a:ahLst/>
            <a:cxnLst/>
            <a:rect l="0" t="0" r="0" b="0"/>
            <a:pathLst>
              <a:path w="4764913" h="6096">
                <a:moveTo>
                  <a:pt x="0" y="6096"/>
                </a:moveTo>
                <a:lnTo>
                  <a:pt x="4764913" y="6096"/>
                </a:lnTo>
                <a:lnTo>
                  <a:pt x="476491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6249670" y="236854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6255765" y="2368549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7150354" y="236854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7150354" y="236854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688848" y="2374646"/>
            <a:ext cx="6096" cy="531876"/>
          </a:xfrm>
          <a:custGeom>
            <a:avLst/>
            <a:gdLst/>
            <a:ahLst/>
            <a:cxnLst/>
            <a:rect l="0" t="0" r="0" b="0"/>
            <a:pathLst>
              <a:path w="6096" h="531876">
                <a:moveTo>
                  <a:pt x="0" y="531876"/>
                </a:moveTo>
                <a:lnTo>
                  <a:pt x="6096" y="531876"/>
                </a:lnTo>
                <a:lnTo>
                  <a:pt x="609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1478533" y="2374646"/>
            <a:ext cx="6096" cy="531876"/>
          </a:xfrm>
          <a:custGeom>
            <a:avLst/>
            <a:gdLst/>
            <a:ahLst/>
            <a:cxnLst/>
            <a:rect l="0" t="0" r="0" b="0"/>
            <a:pathLst>
              <a:path w="6096" h="531876">
                <a:moveTo>
                  <a:pt x="0" y="531876"/>
                </a:moveTo>
                <a:lnTo>
                  <a:pt x="6096" y="531876"/>
                </a:lnTo>
                <a:lnTo>
                  <a:pt x="609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6249670" y="2374646"/>
            <a:ext cx="6096" cy="531876"/>
          </a:xfrm>
          <a:custGeom>
            <a:avLst/>
            <a:gdLst/>
            <a:ahLst/>
            <a:cxnLst/>
            <a:rect l="0" t="0" r="0" b="0"/>
            <a:pathLst>
              <a:path w="6096" h="531876">
                <a:moveTo>
                  <a:pt x="0" y="531876"/>
                </a:moveTo>
                <a:lnTo>
                  <a:pt x="6096" y="531876"/>
                </a:lnTo>
                <a:lnTo>
                  <a:pt x="609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7150354" y="2374646"/>
            <a:ext cx="6096" cy="531876"/>
          </a:xfrm>
          <a:custGeom>
            <a:avLst/>
            <a:gdLst/>
            <a:ahLst/>
            <a:cxnLst/>
            <a:rect l="0" t="0" r="0" b="0"/>
            <a:pathLst>
              <a:path w="6096" h="531876">
                <a:moveTo>
                  <a:pt x="0" y="531876"/>
                </a:moveTo>
                <a:lnTo>
                  <a:pt x="6096" y="531876"/>
                </a:lnTo>
                <a:lnTo>
                  <a:pt x="609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2005838" y="3188462"/>
            <a:ext cx="3605148" cy="208788"/>
          </a:xfrm>
          <a:custGeom>
            <a:avLst/>
            <a:gdLst/>
            <a:ahLst/>
            <a:cxnLst/>
            <a:rect l="0" t="0" r="0" b="0"/>
            <a:pathLst>
              <a:path w="3605148" h="208788">
                <a:moveTo>
                  <a:pt x="0" y="208788"/>
                </a:moveTo>
                <a:lnTo>
                  <a:pt x="3605148" y="208788"/>
                </a:lnTo>
                <a:lnTo>
                  <a:pt x="3605148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2005838" y="3392754"/>
            <a:ext cx="3504310" cy="209093"/>
          </a:xfrm>
          <a:custGeom>
            <a:avLst/>
            <a:gdLst/>
            <a:ahLst/>
            <a:cxnLst/>
            <a:rect l="0" t="0" r="0" b="0"/>
            <a:pathLst>
              <a:path w="3504310" h="209093">
                <a:moveTo>
                  <a:pt x="0" y="209093"/>
                </a:moveTo>
                <a:lnTo>
                  <a:pt x="3504310" y="209093"/>
                </a:lnTo>
                <a:lnTo>
                  <a:pt x="3504310" y="0"/>
                </a:lnTo>
                <a:lnTo>
                  <a:pt x="0" y="0"/>
                </a:lnTo>
                <a:lnTo>
                  <a:pt x="0" y="2090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2005838" y="3597275"/>
            <a:ext cx="902512" cy="208788"/>
          </a:xfrm>
          <a:custGeom>
            <a:avLst/>
            <a:gdLst/>
            <a:ahLst/>
            <a:cxnLst/>
            <a:rect l="0" t="0" r="0" b="0"/>
            <a:pathLst>
              <a:path w="902512" h="208788">
                <a:moveTo>
                  <a:pt x="0" y="208788"/>
                </a:moveTo>
                <a:lnTo>
                  <a:pt x="902512" y="208788"/>
                </a:lnTo>
                <a:lnTo>
                  <a:pt x="902512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1758950" y="4624451"/>
            <a:ext cx="4441825" cy="204216"/>
          </a:xfrm>
          <a:custGeom>
            <a:avLst/>
            <a:gdLst/>
            <a:ahLst/>
            <a:cxnLst/>
            <a:rect l="0" t="0" r="0" b="0"/>
            <a:pathLst>
              <a:path w="4441825" h="204216">
                <a:moveTo>
                  <a:pt x="0" y="204216"/>
                </a:moveTo>
                <a:lnTo>
                  <a:pt x="4441825" y="204216"/>
                </a:lnTo>
                <a:lnTo>
                  <a:pt x="44418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1758950" y="4828666"/>
            <a:ext cx="4441825" cy="204216"/>
          </a:xfrm>
          <a:custGeom>
            <a:avLst/>
            <a:gdLst/>
            <a:ahLst/>
            <a:cxnLst/>
            <a:rect l="0" t="0" r="0" b="0"/>
            <a:pathLst>
              <a:path w="4441825" h="204216">
                <a:moveTo>
                  <a:pt x="0" y="204216"/>
                </a:moveTo>
                <a:lnTo>
                  <a:pt x="4441825" y="204216"/>
                </a:lnTo>
                <a:lnTo>
                  <a:pt x="44418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758950" y="5032883"/>
            <a:ext cx="4441825" cy="205740"/>
          </a:xfrm>
          <a:custGeom>
            <a:avLst/>
            <a:gdLst/>
            <a:ahLst/>
            <a:cxnLst/>
            <a:rect l="0" t="0" r="0" b="0"/>
            <a:pathLst>
              <a:path w="4441825" h="205740">
                <a:moveTo>
                  <a:pt x="0" y="205740"/>
                </a:moveTo>
                <a:lnTo>
                  <a:pt x="4441825" y="205740"/>
                </a:lnTo>
                <a:lnTo>
                  <a:pt x="4441825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688848" y="290652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694944" y="2906521"/>
            <a:ext cx="783640" cy="6096"/>
          </a:xfrm>
          <a:custGeom>
            <a:avLst/>
            <a:gdLst/>
            <a:ahLst/>
            <a:cxnLst/>
            <a:rect l="0" t="0" r="0" b="0"/>
            <a:pathLst>
              <a:path w="783640" h="6096">
                <a:moveTo>
                  <a:pt x="0" y="6096"/>
                </a:moveTo>
                <a:lnTo>
                  <a:pt x="783640" y="6096"/>
                </a:lnTo>
                <a:lnTo>
                  <a:pt x="78364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478533" y="290652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484630" y="2906521"/>
            <a:ext cx="4764913" cy="6096"/>
          </a:xfrm>
          <a:custGeom>
            <a:avLst/>
            <a:gdLst/>
            <a:ahLst/>
            <a:cxnLst/>
            <a:rect l="0" t="0" r="0" b="0"/>
            <a:pathLst>
              <a:path w="4764913" h="6096">
                <a:moveTo>
                  <a:pt x="0" y="6096"/>
                </a:moveTo>
                <a:lnTo>
                  <a:pt x="4764913" y="6096"/>
                </a:lnTo>
                <a:lnTo>
                  <a:pt x="476491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6249670" y="290652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6255765" y="2906521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7150354" y="290652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688848" y="2912745"/>
            <a:ext cx="6096" cy="2325878"/>
          </a:xfrm>
          <a:custGeom>
            <a:avLst/>
            <a:gdLst/>
            <a:ahLst/>
            <a:cxnLst/>
            <a:rect l="0" t="0" r="0" b="0"/>
            <a:pathLst>
              <a:path w="6096" h="2325878">
                <a:moveTo>
                  <a:pt x="0" y="2325878"/>
                </a:moveTo>
                <a:lnTo>
                  <a:pt x="6096" y="2325878"/>
                </a:lnTo>
                <a:lnTo>
                  <a:pt x="6096" y="0"/>
                </a:lnTo>
                <a:lnTo>
                  <a:pt x="0" y="0"/>
                </a:lnTo>
                <a:lnTo>
                  <a:pt x="0" y="23258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478533" y="2912745"/>
            <a:ext cx="6096" cy="2325878"/>
          </a:xfrm>
          <a:custGeom>
            <a:avLst/>
            <a:gdLst/>
            <a:ahLst/>
            <a:cxnLst/>
            <a:rect l="0" t="0" r="0" b="0"/>
            <a:pathLst>
              <a:path w="6096" h="2325878">
                <a:moveTo>
                  <a:pt x="0" y="2325878"/>
                </a:moveTo>
                <a:lnTo>
                  <a:pt x="6096" y="2325878"/>
                </a:lnTo>
                <a:lnTo>
                  <a:pt x="6096" y="0"/>
                </a:lnTo>
                <a:lnTo>
                  <a:pt x="0" y="0"/>
                </a:lnTo>
                <a:lnTo>
                  <a:pt x="0" y="23258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6249670" y="2912745"/>
            <a:ext cx="6096" cy="2325878"/>
          </a:xfrm>
          <a:custGeom>
            <a:avLst/>
            <a:gdLst/>
            <a:ahLst/>
            <a:cxnLst/>
            <a:rect l="0" t="0" r="0" b="0"/>
            <a:pathLst>
              <a:path w="6096" h="2325878">
                <a:moveTo>
                  <a:pt x="0" y="2325878"/>
                </a:moveTo>
                <a:lnTo>
                  <a:pt x="6096" y="2325878"/>
                </a:lnTo>
                <a:lnTo>
                  <a:pt x="6096" y="0"/>
                </a:lnTo>
                <a:lnTo>
                  <a:pt x="0" y="0"/>
                </a:lnTo>
                <a:lnTo>
                  <a:pt x="0" y="23258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7150354" y="2912745"/>
            <a:ext cx="6096" cy="2325878"/>
          </a:xfrm>
          <a:custGeom>
            <a:avLst/>
            <a:gdLst/>
            <a:ahLst/>
            <a:cxnLst/>
            <a:rect l="0" t="0" r="0" b="0"/>
            <a:pathLst>
              <a:path w="6096" h="2325878">
                <a:moveTo>
                  <a:pt x="0" y="2325878"/>
                </a:moveTo>
                <a:lnTo>
                  <a:pt x="6096" y="2325878"/>
                </a:lnTo>
                <a:lnTo>
                  <a:pt x="6096" y="0"/>
                </a:lnTo>
                <a:lnTo>
                  <a:pt x="0" y="0"/>
                </a:lnTo>
                <a:lnTo>
                  <a:pt x="0" y="23258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688848" y="523862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694944" y="5238622"/>
            <a:ext cx="783640" cy="6096"/>
          </a:xfrm>
          <a:custGeom>
            <a:avLst/>
            <a:gdLst/>
            <a:ahLst/>
            <a:cxnLst/>
            <a:rect l="0" t="0" r="0" b="0"/>
            <a:pathLst>
              <a:path w="783640" h="6096">
                <a:moveTo>
                  <a:pt x="0" y="6096"/>
                </a:moveTo>
                <a:lnTo>
                  <a:pt x="783640" y="6096"/>
                </a:lnTo>
                <a:lnTo>
                  <a:pt x="78364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1478533" y="523862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484630" y="5238622"/>
            <a:ext cx="4764913" cy="6096"/>
          </a:xfrm>
          <a:custGeom>
            <a:avLst/>
            <a:gdLst/>
            <a:ahLst/>
            <a:cxnLst/>
            <a:rect l="0" t="0" r="0" b="0"/>
            <a:pathLst>
              <a:path w="4764913" h="6096">
                <a:moveTo>
                  <a:pt x="0" y="6096"/>
                </a:moveTo>
                <a:lnTo>
                  <a:pt x="4764913" y="6096"/>
                </a:lnTo>
                <a:lnTo>
                  <a:pt x="476491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6249670" y="523862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6255765" y="5238622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7150354" y="523862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688848" y="5244718"/>
            <a:ext cx="6096" cy="2014982"/>
          </a:xfrm>
          <a:custGeom>
            <a:avLst/>
            <a:gdLst/>
            <a:ahLst/>
            <a:cxnLst/>
            <a:rect l="0" t="0" r="0" b="0"/>
            <a:pathLst>
              <a:path w="6096" h="2014982">
                <a:moveTo>
                  <a:pt x="0" y="2014982"/>
                </a:moveTo>
                <a:lnTo>
                  <a:pt x="6096" y="2014982"/>
                </a:lnTo>
                <a:lnTo>
                  <a:pt x="6096" y="0"/>
                </a:lnTo>
                <a:lnTo>
                  <a:pt x="0" y="0"/>
                </a:lnTo>
                <a:lnTo>
                  <a:pt x="0" y="201498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478533" y="5244718"/>
            <a:ext cx="6096" cy="2014982"/>
          </a:xfrm>
          <a:custGeom>
            <a:avLst/>
            <a:gdLst/>
            <a:ahLst/>
            <a:cxnLst/>
            <a:rect l="0" t="0" r="0" b="0"/>
            <a:pathLst>
              <a:path w="6096" h="2014982">
                <a:moveTo>
                  <a:pt x="0" y="2014982"/>
                </a:moveTo>
                <a:lnTo>
                  <a:pt x="6096" y="2014982"/>
                </a:lnTo>
                <a:lnTo>
                  <a:pt x="6096" y="0"/>
                </a:lnTo>
                <a:lnTo>
                  <a:pt x="0" y="0"/>
                </a:lnTo>
                <a:lnTo>
                  <a:pt x="0" y="201498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6249670" y="5244718"/>
            <a:ext cx="6096" cy="2014982"/>
          </a:xfrm>
          <a:custGeom>
            <a:avLst/>
            <a:gdLst/>
            <a:ahLst/>
            <a:cxnLst/>
            <a:rect l="0" t="0" r="0" b="0"/>
            <a:pathLst>
              <a:path w="6096" h="2014982">
                <a:moveTo>
                  <a:pt x="0" y="2014982"/>
                </a:moveTo>
                <a:lnTo>
                  <a:pt x="6096" y="2014982"/>
                </a:lnTo>
                <a:lnTo>
                  <a:pt x="6096" y="0"/>
                </a:lnTo>
                <a:lnTo>
                  <a:pt x="0" y="0"/>
                </a:lnTo>
                <a:lnTo>
                  <a:pt x="0" y="201498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7150354" y="5244718"/>
            <a:ext cx="6096" cy="2014982"/>
          </a:xfrm>
          <a:custGeom>
            <a:avLst/>
            <a:gdLst/>
            <a:ahLst/>
            <a:cxnLst/>
            <a:rect l="0" t="0" r="0" b="0"/>
            <a:pathLst>
              <a:path w="6096" h="2014982">
                <a:moveTo>
                  <a:pt x="0" y="2014982"/>
                </a:moveTo>
                <a:lnTo>
                  <a:pt x="6096" y="2014982"/>
                </a:lnTo>
                <a:lnTo>
                  <a:pt x="6096" y="0"/>
                </a:lnTo>
                <a:lnTo>
                  <a:pt x="0" y="0"/>
                </a:lnTo>
                <a:lnTo>
                  <a:pt x="0" y="201498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688848" y="72597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694944" y="7259701"/>
            <a:ext cx="783640" cy="6096"/>
          </a:xfrm>
          <a:custGeom>
            <a:avLst/>
            <a:gdLst/>
            <a:ahLst/>
            <a:cxnLst/>
            <a:rect l="0" t="0" r="0" b="0"/>
            <a:pathLst>
              <a:path w="783640" h="6096">
                <a:moveTo>
                  <a:pt x="0" y="6096"/>
                </a:moveTo>
                <a:lnTo>
                  <a:pt x="783640" y="6096"/>
                </a:lnTo>
                <a:lnTo>
                  <a:pt x="78364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1478533" y="72597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1484630" y="7259701"/>
            <a:ext cx="4764913" cy="6096"/>
          </a:xfrm>
          <a:custGeom>
            <a:avLst/>
            <a:gdLst/>
            <a:ahLst/>
            <a:cxnLst/>
            <a:rect l="0" t="0" r="0" b="0"/>
            <a:pathLst>
              <a:path w="4764913" h="6096">
                <a:moveTo>
                  <a:pt x="0" y="6096"/>
                </a:moveTo>
                <a:lnTo>
                  <a:pt x="4764913" y="6096"/>
                </a:lnTo>
                <a:lnTo>
                  <a:pt x="476491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6249670" y="72597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6255765" y="7259701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7150354" y="725970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688848" y="7265796"/>
            <a:ext cx="6096" cy="621792"/>
          </a:xfrm>
          <a:custGeom>
            <a:avLst/>
            <a:gdLst/>
            <a:ahLst/>
            <a:cxnLst/>
            <a:rect l="0" t="0" r="0" b="0"/>
            <a:pathLst>
              <a:path w="6096" h="621792">
                <a:moveTo>
                  <a:pt x="0" y="621792"/>
                </a:moveTo>
                <a:lnTo>
                  <a:pt x="6096" y="621792"/>
                </a:lnTo>
                <a:lnTo>
                  <a:pt x="609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688848" y="788758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688848" y="788758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694944" y="7887589"/>
            <a:ext cx="783640" cy="6096"/>
          </a:xfrm>
          <a:custGeom>
            <a:avLst/>
            <a:gdLst/>
            <a:ahLst/>
            <a:cxnLst/>
            <a:rect l="0" t="0" r="0" b="0"/>
            <a:pathLst>
              <a:path w="783640" h="6096">
                <a:moveTo>
                  <a:pt x="0" y="6096"/>
                </a:moveTo>
                <a:lnTo>
                  <a:pt x="783640" y="6096"/>
                </a:lnTo>
                <a:lnTo>
                  <a:pt x="78364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478533" y="7265796"/>
            <a:ext cx="6096" cy="621792"/>
          </a:xfrm>
          <a:custGeom>
            <a:avLst/>
            <a:gdLst/>
            <a:ahLst/>
            <a:cxnLst/>
            <a:rect l="0" t="0" r="0" b="0"/>
            <a:pathLst>
              <a:path w="6096" h="621792">
                <a:moveTo>
                  <a:pt x="0" y="621792"/>
                </a:moveTo>
                <a:lnTo>
                  <a:pt x="6096" y="621792"/>
                </a:lnTo>
                <a:lnTo>
                  <a:pt x="609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1478533" y="788758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1484630" y="7887589"/>
            <a:ext cx="4764913" cy="6096"/>
          </a:xfrm>
          <a:custGeom>
            <a:avLst/>
            <a:gdLst/>
            <a:ahLst/>
            <a:cxnLst/>
            <a:rect l="0" t="0" r="0" b="0"/>
            <a:pathLst>
              <a:path w="4764913" h="6096">
                <a:moveTo>
                  <a:pt x="0" y="6096"/>
                </a:moveTo>
                <a:lnTo>
                  <a:pt x="4764913" y="6096"/>
                </a:lnTo>
                <a:lnTo>
                  <a:pt x="476491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6249670" y="7265796"/>
            <a:ext cx="6096" cy="621792"/>
          </a:xfrm>
          <a:custGeom>
            <a:avLst/>
            <a:gdLst/>
            <a:ahLst/>
            <a:cxnLst/>
            <a:rect l="0" t="0" r="0" b="0"/>
            <a:pathLst>
              <a:path w="6096" h="621792">
                <a:moveTo>
                  <a:pt x="0" y="621792"/>
                </a:moveTo>
                <a:lnTo>
                  <a:pt x="6096" y="621792"/>
                </a:lnTo>
                <a:lnTo>
                  <a:pt x="609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6249670" y="788758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6255765" y="7887589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7150354" y="7265796"/>
            <a:ext cx="6096" cy="621792"/>
          </a:xfrm>
          <a:custGeom>
            <a:avLst/>
            <a:gdLst/>
            <a:ahLst/>
            <a:cxnLst/>
            <a:rect l="0" t="0" r="0" b="0"/>
            <a:pathLst>
              <a:path w="6096" h="621792">
                <a:moveTo>
                  <a:pt x="0" y="621792"/>
                </a:moveTo>
                <a:lnTo>
                  <a:pt x="6096" y="621792"/>
                </a:lnTo>
                <a:lnTo>
                  <a:pt x="609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7150354" y="788758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7150354" y="788758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342900" y="304800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304800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7219188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342900" y="10350703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Rectangle 374"/>
          <p:cNvSpPr/>
          <p:nvPr/>
        </p:nvSpPr>
        <p:spPr>
          <a:xfrm>
            <a:off x="809548" y="501432"/>
            <a:ext cx="5995542" cy="443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1356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У детей пополнится словарный запас и активизируется речь специальной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терминологией.  </a:t>
            </a:r>
          </a:p>
        </p:txBody>
      </p:sp>
      <p:sp>
        <p:nvSpPr>
          <p:cNvPr id="375" name="Rectangle 375"/>
          <p:cNvSpPr/>
          <p:nvPr/>
        </p:nvSpPr>
        <p:spPr>
          <a:xfrm>
            <a:off x="990904" y="909864"/>
            <a:ext cx="515246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Разовьется желание самостоятельно делать выводы и выдвигать 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76" name="Rectangle 376"/>
          <p:cNvSpPr/>
          <p:nvPr/>
        </p:nvSpPr>
        <p:spPr>
          <a:xfrm>
            <a:off x="1080820" y="1296949"/>
            <a:ext cx="40297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377" name="Rectangle 377"/>
          <p:cNvSpPr/>
          <p:nvPr/>
        </p:nvSpPr>
        <p:spPr>
          <a:xfrm>
            <a:off x="1647698" y="1655088"/>
            <a:ext cx="4975721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u="sng" spc="0" baseline="0" dirty="0">
                <a:solidFill>
                  <a:srgbClr val="000000"/>
                </a:solidFill>
                <a:latin typeface="Times New Roman"/>
              </a:rPr>
              <a:t>План работы по самообразованию </a:t>
            </a:r>
            <a:r>
              <a:rPr lang="en-US" sz="1403" b="1" i="0" u="sng" spc="0" baseline="0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US" sz="1403" b="1" i="0" u="sng" spc="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3" b="1" i="0" u="sng" spc="0" baseline="0" dirty="0" smtClean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ru-RU" sz="1403" b="1" i="0" u="sng" spc="0" baseline="0" dirty="0" smtClean="0">
                <a:solidFill>
                  <a:srgbClr val="000000"/>
                </a:solidFill>
                <a:latin typeface="Times New Roman"/>
              </a:rPr>
              <a:t>23</a:t>
            </a:r>
            <a:r>
              <a:rPr lang="en-US" sz="1403" b="1" i="0" u="sng" spc="0" baseline="0" dirty="0" smtClean="0">
                <a:solidFill>
                  <a:srgbClr val="000000"/>
                </a:solidFill>
                <a:latin typeface="Times New Roman"/>
              </a:rPr>
              <a:t>-20</a:t>
            </a:r>
            <a:r>
              <a:rPr lang="ru-RU" sz="1403" b="1" i="0" u="sng" spc="0" baseline="0" dirty="0" smtClean="0">
                <a:solidFill>
                  <a:srgbClr val="000000"/>
                </a:solidFill>
                <a:latin typeface="Times New Roman"/>
              </a:rPr>
              <a:t>24</a:t>
            </a:r>
            <a:r>
              <a:rPr lang="en-US" sz="1403" b="1" i="0" u="sng" spc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3" b="1" i="0" u="sng" spc="0" baseline="0" dirty="0">
                <a:solidFill>
                  <a:srgbClr val="000000"/>
                </a:solidFill>
                <a:latin typeface="Times New Roman"/>
              </a:rPr>
              <a:t>учебный год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1852041">
              <a:lnSpc>
                <a:spcPts val="1607"/>
              </a:lnSpc>
            </a:pP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Этапы работы </a:t>
            </a:r>
          </a:p>
        </p:txBody>
      </p:sp>
      <p:sp>
        <p:nvSpPr>
          <p:cNvPr id="378" name="Rectangle 378"/>
          <p:cNvSpPr/>
          <p:nvPr/>
        </p:nvSpPr>
        <p:spPr>
          <a:xfrm>
            <a:off x="4086733" y="2065044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79" name="Rectangle 379"/>
          <p:cNvSpPr/>
          <p:nvPr/>
        </p:nvSpPr>
        <p:spPr>
          <a:xfrm>
            <a:off x="4086733" y="7859927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0" name="Rectangle 380"/>
          <p:cNvSpPr/>
          <p:nvPr/>
        </p:nvSpPr>
        <p:spPr>
          <a:xfrm>
            <a:off x="4086733" y="8064143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1" name="Rectangle 381"/>
          <p:cNvSpPr/>
          <p:nvPr/>
        </p:nvSpPr>
        <p:spPr>
          <a:xfrm>
            <a:off x="4086733" y="826874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2" name="Rectangle 382"/>
          <p:cNvSpPr/>
          <p:nvPr/>
        </p:nvSpPr>
        <p:spPr>
          <a:xfrm>
            <a:off x="4086733" y="847295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3" name="Rectangle 383"/>
          <p:cNvSpPr/>
          <p:nvPr/>
        </p:nvSpPr>
        <p:spPr>
          <a:xfrm>
            <a:off x="4086733" y="867869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4" name="Rectangle 384"/>
          <p:cNvSpPr/>
          <p:nvPr/>
        </p:nvSpPr>
        <p:spPr>
          <a:xfrm>
            <a:off x="4086733" y="8882912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5" name="Rectangle 385"/>
          <p:cNvSpPr/>
          <p:nvPr/>
        </p:nvSpPr>
        <p:spPr>
          <a:xfrm>
            <a:off x="4086733" y="9087128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6" name="Rectangle 386"/>
          <p:cNvSpPr/>
          <p:nvPr/>
        </p:nvSpPr>
        <p:spPr>
          <a:xfrm>
            <a:off x="1115872" y="930182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87" name="Rectangle 387"/>
          <p:cNvSpPr/>
          <p:nvPr/>
        </p:nvSpPr>
        <p:spPr>
          <a:xfrm>
            <a:off x="910132" y="9448265"/>
            <a:ext cx="6092774" cy="2902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44598" algn="l"/>
                <a:tab pos="5526988" algn="l"/>
              </a:tabLst>
            </a:pPr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№ п/п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1200" b="1" i="0" spc="0" baseline="0" dirty="0" err="1" smtClean="0">
                <a:solidFill>
                  <a:srgbClr val="000000"/>
                </a:solidFill>
                <a:latin typeface="Times New Roman"/>
              </a:rPr>
              <a:t>Название</a:t>
            </a:r>
            <a:r>
              <a:rPr lang="en-US" sz="1200" b="1" i="0" spc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мероприятия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2125" b="1" i="0" spc="0" baseline="-29914" dirty="0">
                <a:solidFill>
                  <a:srgbClr val="000000"/>
                </a:solidFill>
                <a:latin typeface="Times New Roman"/>
              </a:rPr>
              <a:t>Сроки </a:t>
            </a:r>
          </a:p>
        </p:txBody>
      </p:sp>
      <p:sp>
        <p:nvSpPr>
          <p:cNvPr id="388" name="Rectangle 388"/>
          <p:cNvSpPr/>
          <p:nvPr/>
        </p:nvSpPr>
        <p:spPr>
          <a:xfrm>
            <a:off x="3862451" y="9273005"/>
            <a:ext cx="2879851" cy="2612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5275" algn="l"/>
                <a:tab pos="2835275" algn="l"/>
              </a:tabLst>
            </a:pPr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2125" b="1" i="0" spc="0" baseline="-13675" dirty="0">
                <a:solidFill>
                  <a:srgbClr val="000000"/>
                </a:solidFill>
                <a:latin typeface="Times New Roman"/>
              </a:rPr>
              <a:t> 	</a:t>
            </a:r>
          </a:p>
        </p:txBody>
      </p:sp>
      <p:sp>
        <p:nvSpPr>
          <p:cNvPr id="389" name="Rectangle 389"/>
          <p:cNvSpPr/>
          <p:nvPr/>
        </p:nvSpPr>
        <p:spPr>
          <a:xfrm>
            <a:off x="1211884" y="234227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00000"/>
                </a:solidFill>
                <a:latin typeface="Times New Roman"/>
              </a:rPr>
              <a:t>  </a:t>
            </a:r>
          </a:p>
        </p:txBody>
      </p:sp>
      <p:sp>
        <p:nvSpPr>
          <p:cNvPr id="390" name="Rectangle 390"/>
          <p:cNvSpPr/>
          <p:nvPr/>
        </p:nvSpPr>
        <p:spPr>
          <a:xfrm>
            <a:off x="1007668" y="2491764"/>
            <a:ext cx="5981522" cy="290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70506" algn="l"/>
                <a:tab pos="5415737" algn="l"/>
              </a:tabLst>
            </a:pPr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№ п/п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2125" b="1" i="0" spc="0" baseline="-29914" dirty="0">
                <a:solidFill>
                  <a:srgbClr val="000000"/>
                </a:solidFill>
                <a:latin typeface="Times New Roman"/>
              </a:rPr>
              <a:t>Содержание работы 	Сроки </a:t>
            </a:r>
          </a:p>
        </p:txBody>
      </p:sp>
      <p:sp>
        <p:nvSpPr>
          <p:cNvPr id="391" name="Rectangle 391"/>
          <p:cNvSpPr/>
          <p:nvPr/>
        </p:nvSpPr>
        <p:spPr>
          <a:xfrm>
            <a:off x="3990721" y="2340888"/>
            <a:ext cx="273786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93288" algn="l"/>
                <a:tab pos="2693288" algn="l"/>
              </a:tabLst>
            </a:pP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	 	</a:t>
            </a:r>
          </a:p>
        </p:txBody>
      </p:sp>
      <p:sp>
        <p:nvSpPr>
          <p:cNvPr id="392" name="Rectangle 392"/>
          <p:cNvSpPr/>
          <p:nvPr/>
        </p:nvSpPr>
        <p:spPr>
          <a:xfrm>
            <a:off x="1042720" y="2878860"/>
            <a:ext cx="324708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5917" algn="l"/>
              </a:tabLst>
            </a:pP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1 	Организационно - теоретический </a:t>
            </a:r>
          </a:p>
        </p:txBody>
      </p:sp>
      <p:sp>
        <p:nvSpPr>
          <p:cNvPr id="393" name="Rectangle 393"/>
          <p:cNvSpPr/>
          <p:nvPr/>
        </p:nvSpPr>
        <p:spPr>
          <a:xfrm>
            <a:off x="1777238" y="3153446"/>
            <a:ext cx="387517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Повышение своего профессионального уровня, 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2005838" y="3360825"/>
            <a:ext cx="3545654" cy="44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развитие любознательности и познавательной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активности. </a:t>
            </a:r>
          </a:p>
        </p:txBody>
      </p:sp>
      <p:sp>
        <p:nvSpPr>
          <p:cNvPr id="395" name="Rectangle 395"/>
          <p:cNvSpPr/>
          <p:nvPr/>
        </p:nvSpPr>
        <p:spPr>
          <a:xfrm>
            <a:off x="1777238" y="3766475"/>
            <a:ext cx="4328422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Изучение методической литературы по данной теме,  </a:t>
            </a:r>
          </a:p>
        </p:txBody>
      </p:sp>
      <p:sp>
        <p:nvSpPr>
          <p:cNvPr id="396" name="Rectangle 396"/>
          <p:cNvSpPr/>
          <p:nvPr/>
        </p:nvSpPr>
        <p:spPr>
          <a:xfrm>
            <a:off x="2005838" y="3974997"/>
            <a:ext cx="192709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имеющегося опыта ДОУ </a:t>
            </a:r>
          </a:p>
        </p:txBody>
      </p:sp>
      <p:sp>
        <p:nvSpPr>
          <p:cNvPr id="397" name="Rectangle 397"/>
          <p:cNvSpPr/>
          <p:nvPr/>
        </p:nvSpPr>
        <p:spPr>
          <a:xfrm>
            <a:off x="1777238" y="4176431"/>
            <a:ext cx="3884448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Составление перспективного плана, разработка </a:t>
            </a:r>
          </a:p>
        </p:txBody>
      </p:sp>
      <p:sp>
        <p:nvSpPr>
          <p:cNvPr id="398" name="Rectangle 398"/>
          <p:cNvSpPr/>
          <p:nvPr/>
        </p:nvSpPr>
        <p:spPr>
          <a:xfrm>
            <a:off x="2005838" y="4383429"/>
            <a:ext cx="950213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конспектов  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1777238" y="4584863"/>
            <a:ext cx="3107789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создание материально - технических,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1777238" y="4791861"/>
            <a:ext cx="4065904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60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организационных, научно методических условий;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поиск материалов в сети Интернет. 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6684009" y="28832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6344158" y="3058556"/>
            <a:ext cx="717194" cy="3833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000000"/>
                </a:solidFill>
                <a:latin typeface="Times New Roman,Bold"/>
              </a:rPr>
              <a:t>В течение </a:t>
            </a:r>
          </a:p>
          <a:p>
            <a:pPr marL="190499">
              <a:lnSpc>
                <a:spcPts val="1424"/>
              </a:lnSpc>
            </a:pPr>
            <a:r>
              <a:rPr lang="en-US" sz="1200" b="1" i="0" spc="0" baseline="0" dirty="0">
                <a:solidFill>
                  <a:srgbClr val="000000"/>
                </a:solidFill>
                <a:latin typeface="Times New Roman,Bold"/>
              </a:rPr>
              <a:t>года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04" name="Rectangle 404"/>
          <p:cNvSpPr/>
          <p:nvPr/>
        </p:nvSpPr>
        <p:spPr>
          <a:xfrm>
            <a:off x="1042720" y="5210961"/>
            <a:ext cx="199981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27253" algn="l"/>
              </a:tabLst>
            </a:pP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2 	</a:t>
            </a:r>
            <a:r>
              <a:rPr lang="en-US" sz="1818" b="1" i="0" spc="0" baseline="16000" dirty="0">
                <a:solidFill>
                  <a:srgbClr val="000000"/>
                </a:solidFill>
                <a:latin typeface="Times New Roman,Bold"/>
              </a:rPr>
              <a:t>Практический этап.</a:t>
            </a:r>
            <a:r>
              <a:rPr lang="en-US" sz="1818" b="0" i="0" spc="0" baseline="16000" dirty="0">
                <a:solidFill>
                  <a:srgbClr val="000000"/>
                </a:solidFill>
                <a:latin typeface="Times New Roman"/>
              </a:rPr>
              <a:t>  </a:t>
            </a:r>
          </a:p>
        </p:txBody>
      </p:sp>
      <p:sp>
        <p:nvSpPr>
          <p:cNvPr id="405" name="Rectangle 405"/>
          <p:cNvSpPr/>
          <p:nvPr/>
        </p:nvSpPr>
        <p:spPr>
          <a:xfrm>
            <a:off x="1798573" y="5380391"/>
            <a:ext cx="2282443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Внедрение опыта работы;  </a:t>
            </a:r>
          </a:p>
        </p:txBody>
      </p:sp>
      <p:sp>
        <p:nvSpPr>
          <p:cNvPr id="406" name="Rectangle 406"/>
          <p:cNvSpPr/>
          <p:nvPr/>
        </p:nvSpPr>
        <p:spPr>
          <a:xfrm>
            <a:off x="1798573" y="5584607"/>
            <a:ext cx="396379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выступление на медико-педагогическом совете;  </a:t>
            </a:r>
          </a:p>
        </p:txBody>
      </p:sp>
      <p:sp>
        <p:nvSpPr>
          <p:cNvPr id="407" name="Rectangle 407"/>
          <p:cNvSpPr/>
          <p:nvPr/>
        </p:nvSpPr>
        <p:spPr>
          <a:xfrm>
            <a:off x="1798573" y="5789077"/>
            <a:ext cx="4050665" cy="443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консультативная помощь педагогам и родителям;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участие в Муниципальных, Всероссийских </a:t>
            </a:r>
          </a:p>
        </p:txBody>
      </p:sp>
      <p:sp>
        <p:nvSpPr>
          <p:cNvPr id="408" name="Rectangle 408"/>
          <p:cNvSpPr/>
          <p:nvPr/>
        </p:nvSpPr>
        <p:spPr>
          <a:xfrm>
            <a:off x="2027173" y="6200291"/>
            <a:ext cx="1756410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интернет - конкурсах;  </a:t>
            </a:r>
          </a:p>
        </p:txBody>
      </p:sp>
      <p:sp>
        <p:nvSpPr>
          <p:cNvPr id="409" name="Rectangle 409"/>
          <p:cNvSpPr/>
          <p:nvPr/>
        </p:nvSpPr>
        <p:spPr>
          <a:xfrm>
            <a:off x="1798573" y="6401725"/>
            <a:ext cx="1783842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подготовка к ГМО;  </a:t>
            </a:r>
          </a:p>
        </p:txBody>
      </p:sp>
      <p:sp>
        <p:nvSpPr>
          <p:cNvPr id="410" name="Rectangle 410"/>
          <p:cNvSpPr/>
          <p:nvPr/>
        </p:nvSpPr>
        <p:spPr>
          <a:xfrm>
            <a:off x="1798573" y="6607465"/>
            <a:ext cx="306583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изготовление картотеки с опытами и </a:t>
            </a:r>
          </a:p>
        </p:txBody>
      </p:sp>
      <p:sp>
        <p:nvSpPr>
          <p:cNvPr id="411" name="Rectangle 411"/>
          <p:cNvSpPr/>
          <p:nvPr/>
        </p:nvSpPr>
        <p:spPr>
          <a:xfrm>
            <a:off x="2027173" y="6814463"/>
            <a:ext cx="138912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экспериментами;  </a:t>
            </a:r>
          </a:p>
        </p:txBody>
      </p:sp>
      <p:sp>
        <p:nvSpPr>
          <p:cNvPr id="412" name="Rectangle 412"/>
          <p:cNvSpPr/>
          <p:nvPr/>
        </p:nvSpPr>
        <p:spPr>
          <a:xfrm>
            <a:off x="1798573" y="7015897"/>
            <a:ext cx="3234943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презентации по теме самообразования. </a:t>
            </a:r>
          </a:p>
        </p:txBody>
      </p:sp>
      <p:sp>
        <p:nvSpPr>
          <p:cNvPr id="413" name="Rectangle 413"/>
          <p:cNvSpPr/>
          <p:nvPr/>
        </p:nvSpPr>
        <p:spPr>
          <a:xfrm>
            <a:off x="6684009" y="52153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14" name="Rectangle 414"/>
          <p:cNvSpPr/>
          <p:nvPr/>
        </p:nvSpPr>
        <p:spPr>
          <a:xfrm>
            <a:off x="6344158" y="5390657"/>
            <a:ext cx="717194" cy="3833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000000"/>
                </a:solidFill>
                <a:latin typeface="Times New Roman,Bold"/>
              </a:rPr>
              <a:t>В течение </a:t>
            </a:r>
          </a:p>
          <a:p>
            <a:pPr marL="190499">
              <a:lnSpc>
                <a:spcPts val="1424"/>
              </a:lnSpc>
            </a:pPr>
            <a:r>
              <a:rPr lang="en-US" sz="1200" b="1" i="0" spc="0" baseline="0" dirty="0">
                <a:solidFill>
                  <a:srgbClr val="000000"/>
                </a:solidFill>
                <a:latin typeface="Times New Roman,Bold"/>
              </a:rPr>
              <a:t>года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15" name="Rectangle 415"/>
          <p:cNvSpPr/>
          <p:nvPr/>
        </p:nvSpPr>
        <p:spPr>
          <a:xfrm>
            <a:off x="1042720" y="7232039"/>
            <a:ext cx="1650822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27253" algn="l"/>
              </a:tabLst>
            </a:pP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3 	</a:t>
            </a:r>
            <a:r>
              <a:rPr lang="en-US" sz="1818" b="1" i="0" spc="0" baseline="15999" dirty="0">
                <a:solidFill>
                  <a:srgbClr val="000000"/>
                </a:solidFill>
                <a:latin typeface="Times New Roman,Bold"/>
              </a:rPr>
              <a:t>Итоговый этап.</a:t>
            </a:r>
            <a:r>
              <a:rPr lang="en-US" sz="1818" b="0" i="0" spc="0" baseline="15999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16" name="Rectangle 416"/>
          <p:cNvSpPr/>
          <p:nvPr/>
        </p:nvSpPr>
        <p:spPr>
          <a:xfrm>
            <a:off x="1798573" y="7401469"/>
            <a:ext cx="260705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Сравнительный анализ за год;  </a:t>
            </a:r>
          </a:p>
        </p:txBody>
      </p:sp>
      <p:sp>
        <p:nvSpPr>
          <p:cNvPr id="417" name="Rectangle 417"/>
          <p:cNvSpPr/>
          <p:nvPr/>
        </p:nvSpPr>
        <p:spPr>
          <a:xfrm>
            <a:off x="1798573" y="7605685"/>
            <a:ext cx="3379724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Wingdings"/>
              </a:rPr>
              <a:t></a:t>
            </a:r>
            <a:r>
              <a:rPr lang="en-US" sz="1403" b="0" i="0" spc="29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анализ работы по теме самообразования. </a:t>
            </a:r>
          </a:p>
        </p:txBody>
      </p:sp>
      <p:sp>
        <p:nvSpPr>
          <p:cNvPr id="418" name="Rectangle 418"/>
          <p:cNvSpPr/>
          <p:nvPr/>
        </p:nvSpPr>
        <p:spPr>
          <a:xfrm>
            <a:off x="6684009" y="7232039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19" name="Rectangle 419"/>
          <p:cNvSpPr/>
          <p:nvPr/>
        </p:nvSpPr>
        <p:spPr>
          <a:xfrm>
            <a:off x="6504178" y="7436255"/>
            <a:ext cx="44843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,Bold"/>
              </a:rPr>
              <a:t>Май 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Freeform 420"/>
          <p:cNvSpPr/>
          <p:nvPr/>
        </p:nvSpPr>
        <p:spPr>
          <a:xfrm>
            <a:off x="1490725" y="547115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1490725" y="751332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1490725" y="955496"/>
            <a:ext cx="4670425" cy="204521"/>
          </a:xfrm>
          <a:custGeom>
            <a:avLst/>
            <a:gdLst/>
            <a:ahLst/>
            <a:cxnLst/>
            <a:rect l="0" t="0" r="0" b="0"/>
            <a:pathLst>
              <a:path w="4670425" h="204521">
                <a:moveTo>
                  <a:pt x="0" y="204521"/>
                </a:moveTo>
                <a:lnTo>
                  <a:pt x="4670425" y="204521"/>
                </a:lnTo>
                <a:lnTo>
                  <a:pt x="4670425" y="0"/>
                </a:lnTo>
                <a:lnTo>
                  <a:pt x="0" y="0"/>
                </a:lnTo>
                <a:lnTo>
                  <a:pt x="0" y="20452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1490725" y="1160018"/>
            <a:ext cx="4670425" cy="204215"/>
          </a:xfrm>
          <a:custGeom>
            <a:avLst/>
            <a:gdLst/>
            <a:ahLst/>
            <a:cxnLst/>
            <a:rect l="0" t="0" r="0" b="0"/>
            <a:pathLst>
              <a:path w="4670425" h="204215">
                <a:moveTo>
                  <a:pt x="0" y="204215"/>
                </a:moveTo>
                <a:lnTo>
                  <a:pt x="4670425" y="204215"/>
                </a:lnTo>
                <a:lnTo>
                  <a:pt x="4670425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1490725" y="1364234"/>
            <a:ext cx="4670425" cy="205740"/>
          </a:xfrm>
          <a:custGeom>
            <a:avLst/>
            <a:gdLst/>
            <a:ahLst/>
            <a:cxnLst/>
            <a:rect l="0" t="0" r="0" b="0"/>
            <a:pathLst>
              <a:path w="4670425" h="205740">
                <a:moveTo>
                  <a:pt x="0" y="205740"/>
                </a:moveTo>
                <a:lnTo>
                  <a:pt x="4670425" y="205740"/>
                </a:lnTo>
                <a:lnTo>
                  <a:pt x="4670425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1490725" y="1569974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1490725" y="1774189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1490725" y="1978406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490725" y="2182622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490725" y="2386837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490725" y="2591053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1490725" y="2795270"/>
            <a:ext cx="4670425" cy="205740"/>
          </a:xfrm>
          <a:custGeom>
            <a:avLst/>
            <a:gdLst/>
            <a:ahLst/>
            <a:cxnLst/>
            <a:rect l="0" t="0" r="0" b="0"/>
            <a:pathLst>
              <a:path w="4670425" h="205740">
                <a:moveTo>
                  <a:pt x="0" y="205740"/>
                </a:moveTo>
                <a:lnTo>
                  <a:pt x="4670425" y="205740"/>
                </a:lnTo>
                <a:lnTo>
                  <a:pt x="4670425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1490725" y="3001010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1490725" y="3205225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1490725" y="3409518"/>
            <a:ext cx="4670425" cy="204521"/>
          </a:xfrm>
          <a:custGeom>
            <a:avLst/>
            <a:gdLst/>
            <a:ahLst/>
            <a:cxnLst/>
            <a:rect l="0" t="0" r="0" b="0"/>
            <a:pathLst>
              <a:path w="4670425" h="204521">
                <a:moveTo>
                  <a:pt x="0" y="204521"/>
                </a:moveTo>
                <a:lnTo>
                  <a:pt x="4670425" y="204521"/>
                </a:lnTo>
                <a:lnTo>
                  <a:pt x="4670425" y="0"/>
                </a:lnTo>
                <a:lnTo>
                  <a:pt x="0" y="0"/>
                </a:lnTo>
                <a:lnTo>
                  <a:pt x="0" y="20452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1490725" y="3614038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1490725" y="3818254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717804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717804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723900" y="541019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1437386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1443482" y="541019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6210046" y="541019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6216141" y="541019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7110730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7110730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717804" y="547116"/>
            <a:ext cx="6096" cy="3475354"/>
          </a:xfrm>
          <a:custGeom>
            <a:avLst/>
            <a:gdLst/>
            <a:ahLst/>
            <a:cxnLst/>
            <a:rect l="0" t="0" r="0" b="0"/>
            <a:pathLst>
              <a:path w="6096" h="3475354">
                <a:moveTo>
                  <a:pt x="0" y="3475354"/>
                </a:moveTo>
                <a:lnTo>
                  <a:pt x="6096" y="3475354"/>
                </a:lnTo>
                <a:lnTo>
                  <a:pt x="6096" y="0"/>
                </a:lnTo>
                <a:lnTo>
                  <a:pt x="0" y="0"/>
                </a:lnTo>
                <a:lnTo>
                  <a:pt x="0" y="34753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1437386" y="547116"/>
            <a:ext cx="6096" cy="3475354"/>
          </a:xfrm>
          <a:custGeom>
            <a:avLst/>
            <a:gdLst/>
            <a:ahLst/>
            <a:cxnLst/>
            <a:rect l="0" t="0" r="0" b="0"/>
            <a:pathLst>
              <a:path w="6096" h="3475354">
                <a:moveTo>
                  <a:pt x="0" y="3475354"/>
                </a:moveTo>
                <a:lnTo>
                  <a:pt x="6096" y="3475354"/>
                </a:lnTo>
                <a:lnTo>
                  <a:pt x="6096" y="0"/>
                </a:lnTo>
                <a:lnTo>
                  <a:pt x="0" y="0"/>
                </a:lnTo>
                <a:lnTo>
                  <a:pt x="0" y="34753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6210046" y="547116"/>
            <a:ext cx="6095" cy="3475354"/>
          </a:xfrm>
          <a:custGeom>
            <a:avLst/>
            <a:gdLst/>
            <a:ahLst/>
            <a:cxnLst/>
            <a:rect l="0" t="0" r="0" b="0"/>
            <a:pathLst>
              <a:path w="6095" h="3475354">
                <a:moveTo>
                  <a:pt x="0" y="3475354"/>
                </a:moveTo>
                <a:lnTo>
                  <a:pt x="6095" y="3475354"/>
                </a:lnTo>
                <a:lnTo>
                  <a:pt x="6095" y="0"/>
                </a:lnTo>
                <a:lnTo>
                  <a:pt x="0" y="0"/>
                </a:lnTo>
                <a:lnTo>
                  <a:pt x="0" y="34753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7110730" y="547116"/>
            <a:ext cx="6096" cy="3475354"/>
          </a:xfrm>
          <a:custGeom>
            <a:avLst/>
            <a:gdLst/>
            <a:ahLst/>
            <a:cxnLst/>
            <a:rect l="0" t="0" r="0" b="0"/>
            <a:pathLst>
              <a:path w="6096" h="3475354">
                <a:moveTo>
                  <a:pt x="0" y="3475354"/>
                </a:moveTo>
                <a:lnTo>
                  <a:pt x="6096" y="3475354"/>
                </a:lnTo>
                <a:lnTo>
                  <a:pt x="6096" y="0"/>
                </a:lnTo>
                <a:lnTo>
                  <a:pt x="0" y="0"/>
                </a:lnTo>
                <a:lnTo>
                  <a:pt x="0" y="34753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717804" y="402247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723900" y="4022470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1437386" y="402247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1443482" y="4022470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6210046" y="4022470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6216141" y="4022470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7110730" y="402247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717804" y="4028567"/>
            <a:ext cx="6096" cy="362712"/>
          </a:xfrm>
          <a:custGeom>
            <a:avLst/>
            <a:gdLst/>
            <a:ahLst/>
            <a:cxnLst/>
            <a:rect l="0" t="0" r="0" b="0"/>
            <a:pathLst>
              <a:path w="6096" h="362712">
                <a:moveTo>
                  <a:pt x="0" y="362712"/>
                </a:moveTo>
                <a:lnTo>
                  <a:pt x="6096" y="362712"/>
                </a:lnTo>
                <a:lnTo>
                  <a:pt x="6096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437386" y="4028567"/>
            <a:ext cx="6096" cy="362712"/>
          </a:xfrm>
          <a:custGeom>
            <a:avLst/>
            <a:gdLst/>
            <a:ahLst/>
            <a:cxnLst/>
            <a:rect l="0" t="0" r="0" b="0"/>
            <a:pathLst>
              <a:path w="6096" h="362712">
                <a:moveTo>
                  <a:pt x="0" y="362712"/>
                </a:moveTo>
                <a:lnTo>
                  <a:pt x="6096" y="362712"/>
                </a:lnTo>
                <a:lnTo>
                  <a:pt x="6096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6210046" y="4028567"/>
            <a:ext cx="6095" cy="362712"/>
          </a:xfrm>
          <a:custGeom>
            <a:avLst/>
            <a:gdLst/>
            <a:ahLst/>
            <a:cxnLst/>
            <a:rect l="0" t="0" r="0" b="0"/>
            <a:pathLst>
              <a:path w="6095" h="362712">
                <a:moveTo>
                  <a:pt x="0" y="362712"/>
                </a:moveTo>
                <a:lnTo>
                  <a:pt x="6095" y="362712"/>
                </a:lnTo>
                <a:lnTo>
                  <a:pt x="6095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7110730" y="4028567"/>
            <a:ext cx="6096" cy="362712"/>
          </a:xfrm>
          <a:custGeom>
            <a:avLst/>
            <a:gdLst/>
            <a:ahLst/>
            <a:cxnLst/>
            <a:rect l="0" t="0" r="0" b="0"/>
            <a:pathLst>
              <a:path w="6096" h="362712">
                <a:moveTo>
                  <a:pt x="0" y="362712"/>
                </a:moveTo>
                <a:lnTo>
                  <a:pt x="6096" y="362712"/>
                </a:lnTo>
                <a:lnTo>
                  <a:pt x="6096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509013" y="4397375"/>
            <a:ext cx="4022472" cy="204216"/>
          </a:xfrm>
          <a:custGeom>
            <a:avLst/>
            <a:gdLst/>
            <a:ahLst/>
            <a:cxnLst/>
            <a:rect l="0" t="0" r="0" b="0"/>
            <a:pathLst>
              <a:path w="4022472" h="204216">
                <a:moveTo>
                  <a:pt x="0" y="204216"/>
                </a:moveTo>
                <a:lnTo>
                  <a:pt x="4022472" y="204216"/>
                </a:lnTo>
                <a:lnTo>
                  <a:pt x="402247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1530350" y="4597018"/>
            <a:ext cx="2687447" cy="208788"/>
          </a:xfrm>
          <a:custGeom>
            <a:avLst/>
            <a:gdLst/>
            <a:ahLst/>
            <a:cxnLst/>
            <a:rect l="0" t="0" r="0" b="0"/>
            <a:pathLst>
              <a:path w="2687447" h="208788">
                <a:moveTo>
                  <a:pt x="0" y="208788"/>
                </a:moveTo>
                <a:lnTo>
                  <a:pt x="2687447" y="208788"/>
                </a:lnTo>
                <a:lnTo>
                  <a:pt x="2687447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717804" y="439127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723900" y="4391278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1437386" y="439127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1443482" y="4391278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6210046" y="4391278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6216141" y="4391278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7110730" y="439127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717804" y="4397374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1437386" y="4397374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6210046" y="4397374"/>
            <a:ext cx="6095" cy="409956"/>
          </a:xfrm>
          <a:custGeom>
            <a:avLst/>
            <a:gdLst/>
            <a:ahLst/>
            <a:cxnLst/>
            <a:rect l="0" t="0" r="0" b="0"/>
            <a:pathLst>
              <a:path w="6095" h="409956">
                <a:moveTo>
                  <a:pt x="0" y="409956"/>
                </a:moveTo>
                <a:lnTo>
                  <a:pt x="6095" y="409956"/>
                </a:lnTo>
                <a:lnTo>
                  <a:pt x="6095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7110730" y="4397374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717804" y="4807331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723900" y="4807331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1437386" y="4807331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1443482" y="4807331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6210046" y="4807331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6216141" y="4807331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7110730" y="4807331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717804" y="4813427"/>
            <a:ext cx="6096" cy="408431"/>
          </a:xfrm>
          <a:custGeom>
            <a:avLst/>
            <a:gdLst/>
            <a:ahLst/>
            <a:cxnLst/>
            <a:rect l="0" t="0" r="0" b="0"/>
            <a:pathLst>
              <a:path w="6096" h="408431">
                <a:moveTo>
                  <a:pt x="0" y="408431"/>
                </a:moveTo>
                <a:lnTo>
                  <a:pt x="6096" y="408431"/>
                </a:lnTo>
                <a:lnTo>
                  <a:pt x="6096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1437386" y="4813427"/>
            <a:ext cx="6096" cy="408431"/>
          </a:xfrm>
          <a:custGeom>
            <a:avLst/>
            <a:gdLst/>
            <a:ahLst/>
            <a:cxnLst/>
            <a:rect l="0" t="0" r="0" b="0"/>
            <a:pathLst>
              <a:path w="6096" h="408431">
                <a:moveTo>
                  <a:pt x="0" y="408431"/>
                </a:moveTo>
                <a:lnTo>
                  <a:pt x="6096" y="408431"/>
                </a:lnTo>
                <a:lnTo>
                  <a:pt x="6096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6210046" y="4813427"/>
            <a:ext cx="6095" cy="408431"/>
          </a:xfrm>
          <a:custGeom>
            <a:avLst/>
            <a:gdLst/>
            <a:ahLst/>
            <a:cxnLst/>
            <a:rect l="0" t="0" r="0" b="0"/>
            <a:pathLst>
              <a:path w="6095" h="408431">
                <a:moveTo>
                  <a:pt x="0" y="408431"/>
                </a:moveTo>
                <a:lnTo>
                  <a:pt x="6095" y="408431"/>
                </a:lnTo>
                <a:lnTo>
                  <a:pt x="6095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7110730" y="4813427"/>
            <a:ext cx="6096" cy="408431"/>
          </a:xfrm>
          <a:custGeom>
            <a:avLst/>
            <a:gdLst/>
            <a:ahLst/>
            <a:cxnLst/>
            <a:rect l="0" t="0" r="0" b="0"/>
            <a:pathLst>
              <a:path w="6096" h="408431">
                <a:moveTo>
                  <a:pt x="0" y="408431"/>
                </a:moveTo>
                <a:lnTo>
                  <a:pt x="6096" y="408431"/>
                </a:lnTo>
                <a:lnTo>
                  <a:pt x="6096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717804" y="522185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723900" y="5221859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1437386" y="522185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1443482" y="5221859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6210046" y="5221859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6216141" y="5221859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7110730" y="522185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717804" y="5227904"/>
            <a:ext cx="6096" cy="699820"/>
          </a:xfrm>
          <a:custGeom>
            <a:avLst/>
            <a:gdLst/>
            <a:ahLst/>
            <a:cxnLst/>
            <a:rect l="0" t="0" r="0" b="0"/>
            <a:pathLst>
              <a:path w="6096" h="699820">
                <a:moveTo>
                  <a:pt x="0" y="699820"/>
                </a:moveTo>
                <a:lnTo>
                  <a:pt x="6096" y="699820"/>
                </a:lnTo>
                <a:lnTo>
                  <a:pt x="6096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1437386" y="5227904"/>
            <a:ext cx="6096" cy="699820"/>
          </a:xfrm>
          <a:custGeom>
            <a:avLst/>
            <a:gdLst/>
            <a:ahLst/>
            <a:cxnLst/>
            <a:rect l="0" t="0" r="0" b="0"/>
            <a:pathLst>
              <a:path w="6096" h="699820">
                <a:moveTo>
                  <a:pt x="0" y="699820"/>
                </a:moveTo>
                <a:lnTo>
                  <a:pt x="6096" y="699820"/>
                </a:lnTo>
                <a:lnTo>
                  <a:pt x="6096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6210046" y="5227904"/>
            <a:ext cx="6095" cy="699820"/>
          </a:xfrm>
          <a:custGeom>
            <a:avLst/>
            <a:gdLst/>
            <a:ahLst/>
            <a:cxnLst/>
            <a:rect l="0" t="0" r="0" b="0"/>
            <a:pathLst>
              <a:path w="6095" h="699820">
                <a:moveTo>
                  <a:pt x="0" y="699820"/>
                </a:moveTo>
                <a:lnTo>
                  <a:pt x="6095" y="699820"/>
                </a:lnTo>
                <a:lnTo>
                  <a:pt x="6095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7110730" y="5227904"/>
            <a:ext cx="6096" cy="699820"/>
          </a:xfrm>
          <a:custGeom>
            <a:avLst/>
            <a:gdLst/>
            <a:ahLst/>
            <a:cxnLst/>
            <a:rect l="0" t="0" r="0" b="0"/>
            <a:pathLst>
              <a:path w="6096" h="699820">
                <a:moveTo>
                  <a:pt x="0" y="699820"/>
                </a:moveTo>
                <a:lnTo>
                  <a:pt x="6096" y="699820"/>
                </a:lnTo>
                <a:lnTo>
                  <a:pt x="6096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3054730" y="5935345"/>
            <a:ext cx="2231390" cy="204216"/>
          </a:xfrm>
          <a:custGeom>
            <a:avLst/>
            <a:gdLst/>
            <a:ahLst/>
            <a:cxnLst/>
            <a:rect l="0" t="0" r="0" b="0"/>
            <a:pathLst>
              <a:path w="2231390" h="204216">
                <a:moveTo>
                  <a:pt x="0" y="204216"/>
                </a:moveTo>
                <a:lnTo>
                  <a:pt x="2231390" y="204216"/>
                </a:lnTo>
                <a:lnTo>
                  <a:pt x="2231390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717804" y="592772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723900" y="5927725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1437386" y="592772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1443482" y="5927725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6210046" y="5927725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6216141" y="5927725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7110730" y="592772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717804" y="5933821"/>
            <a:ext cx="6096" cy="312420"/>
          </a:xfrm>
          <a:custGeom>
            <a:avLst/>
            <a:gdLst/>
            <a:ahLst/>
            <a:cxnLst/>
            <a:rect l="0" t="0" r="0" b="0"/>
            <a:pathLst>
              <a:path w="6096" h="312420">
                <a:moveTo>
                  <a:pt x="0" y="312420"/>
                </a:moveTo>
                <a:lnTo>
                  <a:pt x="6096" y="312420"/>
                </a:lnTo>
                <a:lnTo>
                  <a:pt x="6096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1437386" y="5933821"/>
            <a:ext cx="6096" cy="312420"/>
          </a:xfrm>
          <a:custGeom>
            <a:avLst/>
            <a:gdLst/>
            <a:ahLst/>
            <a:cxnLst/>
            <a:rect l="0" t="0" r="0" b="0"/>
            <a:pathLst>
              <a:path w="6096" h="312420">
                <a:moveTo>
                  <a:pt x="0" y="312420"/>
                </a:moveTo>
                <a:lnTo>
                  <a:pt x="6096" y="312420"/>
                </a:lnTo>
                <a:lnTo>
                  <a:pt x="6096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6210046" y="5933821"/>
            <a:ext cx="6095" cy="312420"/>
          </a:xfrm>
          <a:custGeom>
            <a:avLst/>
            <a:gdLst/>
            <a:ahLst/>
            <a:cxnLst/>
            <a:rect l="0" t="0" r="0" b="0"/>
            <a:pathLst>
              <a:path w="6095" h="312420">
                <a:moveTo>
                  <a:pt x="0" y="312420"/>
                </a:moveTo>
                <a:lnTo>
                  <a:pt x="6095" y="312420"/>
                </a:lnTo>
                <a:lnTo>
                  <a:pt x="6095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7110730" y="5933821"/>
            <a:ext cx="6096" cy="312420"/>
          </a:xfrm>
          <a:custGeom>
            <a:avLst/>
            <a:gdLst/>
            <a:ahLst/>
            <a:cxnLst/>
            <a:rect l="0" t="0" r="0" b="0"/>
            <a:pathLst>
              <a:path w="6096" h="312420">
                <a:moveTo>
                  <a:pt x="0" y="312420"/>
                </a:moveTo>
                <a:lnTo>
                  <a:pt x="6096" y="312420"/>
                </a:lnTo>
                <a:lnTo>
                  <a:pt x="6096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2353310" y="6451980"/>
            <a:ext cx="3660013" cy="208788"/>
          </a:xfrm>
          <a:custGeom>
            <a:avLst/>
            <a:gdLst/>
            <a:ahLst/>
            <a:cxnLst/>
            <a:rect l="0" t="0" r="0" b="0"/>
            <a:pathLst>
              <a:path w="3660013" h="208788">
                <a:moveTo>
                  <a:pt x="0" y="208788"/>
                </a:moveTo>
                <a:lnTo>
                  <a:pt x="3660013" y="208788"/>
                </a:lnTo>
                <a:lnTo>
                  <a:pt x="3660013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1509013" y="6656197"/>
            <a:ext cx="2121662" cy="208788"/>
          </a:xfrm>
          <a:custGeom>
            <a:avLst/>
            <a:gdLst/>
            <a:ahLst/>
            <a:cxnLst/>
            <a:rect l="0" t="0" r="0" b="0"/>
            <a:pathLst>
              <a:path w="2121662" h="208788">
                <a:moveTo>
                  <a:pt x="0" y="208788"/>
                </a:moveTo>
                <a:lnTo>
                  <a:pt x="2121662" y="208788"/>
                </a:lnTo>
                <a:lnTo>
                  <a:pt x="2121662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717804" y="624624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723900" y="6246241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1437386" y="624624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1443482" y="6246241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6210046" y="6246241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6216141" y="6246241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7110730" y="624624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717804" y="6252337"/>
            <a:ext cx="6096" cy="612648"/>
          </a:xfrm>
          <a:custGeom>
            <a:avLst/>
            <a:gdLst/>
            <a:ahLst/>
            <a:cxnLst/>
            <a:rect l="0" t="0" r="0" b="0"/>
            <a:pathLst>
              <a:path w="6096" h="612648">
                <a:moveTo>
                  <a:pt x="0" y="612648"/>
                </a:moveTo>
                <a:lnTo>
                  <a:pt x="6096" y="612648"/>
                </a:lnTo>
                <a:lnTo>
                  <a:pt x="609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1437386" y="6252337"/>
            <a:ext cx="6096" cy="612648"/>
          </a:xfrm>
          <a:custGeom>
            <a:avLst/>
            <a:gdLst/>
            <a:ahLst/>
            <a:cxnLst/>
            <a:rect l="0" t="0" r="0" b="0"/>
            <a:pathLst>
              <a:path w="6096" h="612648">
                <a:moveTo>
                  <a:pt x="0" y="612648"/>
                </a:moveTo>
                <a:lnTo>
                  <a:pt x="6096" y="612648"/>
                </a:lnTo>
                <a:lnTo>
                  <a:pt x="609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6210046" y="6252337"/>
            <a:ext cx="6095" cy="612648"/>
          </a:xfrm>
          <a:custGeom>
            <a:avLst/>
            <a:gdLst/>
            <a:ahLst/>
            <a:cxnLst/>
            <a:rect l="0" t="0" r="0" b="0"/>
            <a:pathLst>
              <a:path w="6095" h="612648">
                <a:moveTo>
                  <a:pt x="0" y="612648"/>
                </a:moveTo>
                <a:lnTo>
                  <a:pt x="6095" y="612648"/>
                </a:lnTo>
                <a:lnTo>
                  <a:pt x="6095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7110730" y="6252337"/>
            <a:ext cx="6096" cy="612648"/>
          </a:xfrm>
          <a:custGeom>
            <a:avLst/>
            <a:gdLst/>
            <a:ahLst/>
            <a:cxnLst/>
            <a:rect l="0" t="0" r="0" b="0"/>
            <a:pathLst>
              <a:path w="6096" h="612648">
                <a:moveTo>
                  <a:pt x="0" y="612648"/>
                </a:moveTo>
                <a:lnTo>
                  <a:pt x="6096" y="612648"/>
                </a:lnTo>
                <a:lnTo>
                  <a:pt x="609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1509013" y="6872604"/>
            <a:ext cx="2923668" cy="204216"/>
          </a:xfrm>
          <a:custGeom>
            <a:avLst/>
            <a:gdLst/>
            <a:ahLst/>
            <a:cxnLst/>
            <a:rect l="0" t="0" r="0" b="0"/>
            <a:pathLst>
              <a:path w="2923668" h="204216">
                <a:moveTo>
                  <a:pt x="0" y="204216"/>
                </a:moveTo>
                <a:lnTo>
                  <a:pt x="2923668" y="204216"/>
                </a:lnTo>
                <a:lnTo>
                  <a:pt x="2923668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1509013" y="7072249"/>
            <a:ext cx="3806064" cy="208788"/>
          </a:xfrm>
          <a:custGeom>
            <a:avLst/>
            <a:gdLst/>
            <a:ahLst/>
            <a:cxnLst/>
            <a:rect l="0" t="0" r="0" b="0"/>
            <a:pathLst>
              <a:path w="3806064" h="208788">
                <a:moveTo>
                  <a:pt x="0" y="208788"/>
                </a:moveTo>
                <a:lnTo>
                  <a:pt x="3806064" y="208788"/>
                </a:lnTo>
                <a:lnTo>
                  <a:pt x="3806064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717804" y="686498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723900" y="6864985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1437386" y="686498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1443482" y="6864985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6210046" y="6864985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6216141" y="6864985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7110730" y="686498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717804" y="6871081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437386" y="6871081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6210046" y="6871081"/>
            <a:ext cx="6095" cy="409956"/>
          </a:xfrm>
          <a:custGeom>
            <a:avLst/>
            <a:gdLst/>
            <a:ahLst/>
            <a:cxnLst/>
            <a:rect l="0" t="0" r="0" b="0"/>
            <a:pathLst>
              <a:path w="6095" h="409956">
                <a:moveTo>
                  <a:pt x="0" y="409956"/>
                </a:moveTo>
                <a:lnTo>
                  <a:pt x="6095" y="409956"/>
                </a:lnTo>
                <a:lnTo>
                  <a:pt x="6095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7110730" y="6871081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1509013" y="7287132"/>
            <a:ext cx="4577461" cy="204216"/>
          </a:xfrm>
          <a:custGeom>
            <a:avLst/>
            <a:gdLst/>
            <a:ahLst/>
            <a:cxnLst/>
            <a:rect l="0" t="0" r="0" b="0"/>
            <a:pathLst>
              <a:path w="4577461" h="204216">
                <a:moveTo>
                  <a:pt x="0" y="204216"/>
                </a:moveTo>
                <a:lnTo>
                  <a:pt x="4577461" y="204216"/>
                </a:lnTo>
                <a:lnTo>
                  <a:pt x="4577461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1509013" y="7486776"/>
            <a:ext cx="910133" cy="208788"/>
          </a:xfrm>
          <a:custGeom>
            <a:avLst/>
            <a:gdLst/>
            <a:ahLst/>
            <a:cxnLst/>
            <a:rect l="0" t="0" r="0" b="0"/>
            <a:pathLst>
              <a:path w="910133" h="208788">
                <a:moveTo>
                  <a:pt x="0" y="208788"/>
                </a:moveTo>
                <a:lnTo>
                  <a:pt x="910133" y="208788"/>
                </a:lnTo>
                <a:lnTo>
                  <a:pt x="910133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717804" y="7281037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723900" y="7281037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437386" y="7281037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1443482" y="7281037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6210046" y="7281037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6216141" y="7281037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7110730" y="7281037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717804" y="7287132"/>
            <a:ext cx="6096" cy="408432"/>
          </a:xfrm>
          <a:custGeom>
            <a:avLst/>
            <a:gdLst/>
            <a:ahLst/>
            <a:cxnLst/>
            <a:rect l="0" t="0" r="0" b="0"/>
            <a:pathLst>
              <a:path w="6096" h="408432">
                <a:moveTo>
                  <a:pt x="0" y="408432"/>
                </a:moveTo>
                <a:lnTo>
                  <a:pt x="6096" y="408432"/>
                </a:lnTo>
                <a:lnTo>
                  <a:pt x="6096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437386" y="7287132"/>
            <a:ext cx="6096" cy="408432"/>
          </a:xfrm>
          <a:custGeom>
            <a:avLst/>
            <a:gdLst/>
            <a:ahLst/>
            <a:cxnLst/>
            <a:rect l="0" t="0" r="0" b="0"/>
            <a:pathLst>
              <a:path w="6096" h="408432">
                <a:moveTo>
                  <a:pt x="0" y="408432"/>
                </a:moveTo>
                <a:lnTo>
                  <a:pt x="6096" y="408432"/>
                </a:lnTo>
                <a:lnTo>
                  <a:pt x="6096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6210046" y="7287132"/>
            <a:ext cx="6095" cy="408432"/>
          </a:xfrm>
          <a:custGeom>
            <a:avLst/>
            <a:gdLst/>
            <a:ahLst/>
            <a:cxnLst/>
            <a:rect l="0" t="0" r="0" b="0"/>
            <a:pathLst>
              <a:path w="6095" h="408432">
                <a:moveTo>
                  <a:pt x="0" y="408432"/>
                </a:moveTo>
                <a:lnTo>
                  <a:pt x="6095" y="408432"/>
                </a:lnTo>
                <a:lnTo>
                  <a:pt x="6095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7110730" y="7287132"/>
            <a:ext cx="6096" cy="408432"/>
          </a:xfrm>
          <a:custGeom>
            <a:avLst/>
            <a:gdLst/>
            <a:ahLst/>
            <a:cxnLst/>
            <a:rect l="0" t="0" r="0" b="0"/>
            <a:pathLst>
              <a:path w="6096" h="408432">
                <a:moveTo>
                  <a:pt x="0" y="408432"/>
                </a:moveTo>
                <a:lnTo>
                  <a:pt x="6096" y="408432"/>
                </a:lnTo>
                <a:lnTo>
                  <a:pt x="6096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717804" y="769556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723900" y="7695565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1437386" y="769556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1443482" y="7695565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6210046" y="7695565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6216141" y="7695565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7110730" y="7695565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717804" y="7701660"/>
            <a:ext cx="6096" cy="417576"/>
          </a:xfrm>
          <a:custGeom>
            <a:avLst/>
            <a:gdLst/>
            <a:ahLst/>
            <a:cxnLst/>
            <a:rect l="0" t="0" r="0" b="0"/>
            <a:pathLst>
              <a:path w="6096" h="417576">
                <a:moveTo>
                  <a:pt x="0" y="417576"/>
                </a:moveTo>
                <a:lnTo>
                  <a:pt x="6096" y="417576"/>
                </a:lnTo>
                <a:lnTo>
                  <a:pt x="6096" y="0"/>
                </a:lnTo>
                <a:lnTo>
                  <a:pt x="0" y="0"/>
                </a:lnTo>
                <a:lnTo>
                  <a:pt x="0" y="417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1437386" y="7701660"/>
            <a:ext cx="6096" cy="417576"/>
          </a:xfrm>
          <a:custGeom>
            <a:avLst/>
            <a:gdLst/>
            <a:ahLst/>
            <a:cxnLst/>
            <a:rect l="0" t="0" r="0" b="0"/>
            <a:pathLst>
              <a:path w="6096" h="417576">
                <a:moveTo>
                  <a:pt x="0" y="417576"/>
                </a:moveTo>
                <a:lnTo>
                  <a:pt x="6096" y="417576"/>
                </a:lnTo>
                <a:lnTo>
                  <a:pt x="6096" y="0"/>
                </a:lnTo>
                <a:lnTo>
                  <a:pt x="0" y="0"/>
                </a:lnTo>
                <a:lnTo>
                  <a:pt x="0" y="417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6210046" y="7701660"/>
            <a:ext cx="6095" cy="417576"/>
          </a:xfrm>
          <a:custGeom>
            <a:avLst/>
            <a:gdLst/>
            <a:ahLst/>
            <a:cxnLst/>
            <a:rect l="0" t="0" r="0" b="0"/>
            <a:pathLst>
              <a:path w="6095" h="417576">
                <a:moveTo>
                  <a:pt x="0" y="417576"/>
                </a:moveTo>
                <a:lnTo>
                  <a:pt x="6095" y="417576"/>
                </a:lnTo>
                <a:lnTo>
                  <a:pt x="6095" y="0"/>
                </a:lnTo>
                <a:lnTo>
                  <a:pt x="0" y="0"/>
                </a:lnTo>
                <a:lnTo>
                  <a:pt x="0" y="417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7110730" y="7701660"/>
            <a:ext cx="6096" cy="417576"/>
          </a:xfrm>
          <a:custGeom>
            <a:avLst/>
            <a:gdLst/>
            <a:ahLst/>
            <a:cxnLst/>
            <a:rect l="0" t="0" r="0" b="0"/>
            <a:pathLst>
              <a:path w="6096" h="417576">
                <a:moveTo>
                  <a:pt x="0" y="417576"/>
                </a:moveTo>
                <a:lnTo>
                  <a:pt x="6096" y="417576"/>
                </a:lnTo>
                <a:lnTo>
                  <a:pt x="6096" y="0"/>
                </a:lnTo>
                <a:lnTo>
                  <a:pt x="0" y="0"/>
                </a:lnTo>
                <a:lnTo>
                  <a:pt x="0" y="417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>
            <a:off x="717804" y="8119237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>
            <a:off x="723900" y="8119237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1437386" y="8119237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1443482" y="8119237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6210046" y="8119237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6216141" y="8119237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7110730" y="8119237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717804" y="8125409"/>
            <a:ext cx="6096" cy="486460"/>
          </a:xfrm>
          <a:custGeom>
            <a:avLst/>
            <a:gdLst/>
            <a:ahLst/>
            <a:cxnLst/>
            <a:rect l="0" t="0" r="0" b="0"/>
            <a:pathLst>
              <a:path w="6096" h="486460">
                <a:moveTo>
                  <a:pt x="0" y="486460"/>
                </a:moveTo>
                <a:lnTo>
                  <a:pt x="6096" y="486460"/>
                </a:lnTo>
                <a:lnTo>
                  <a:pt x="6096" y="0"/>
                </a:lnTo>
                <a:lnTo>
                  <a:pt x="0" y="0"/>
                </a:lnTo>
                <a:lnTo>
                  <a:pt x="0" y="486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1437386" y="8125409"/>
            <a:ext cx="6096" cy="486460"/>
          </a:xfrm>
          <a:custGeom>
            <a:avLst/>
            <a:gdLst/>
            <a:ahLst/>
            <a:cxnLst/>
            <a:rect l="0" t="0" r="0" b="0"/>
            <a:pathLst>
              <a:path w="6096" h="486460">
                <a:moveTo>
                  <a:pt x="0" y="486460"/>
                </a:moveTo>
                <a:lnTo>
                  <a:pt x="6096" y="486460"/>
                </a:lnTo>
                <a:lnTo>
                  <a:pt x="6096" y="0"/>
                </a:lnTo>
                <a:lnTo>
                  <a:pt x="0" y="0"/>
                </a:lnTo>
                <a:lnTo>
                  <a:pt x="0" y="486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6210046" y="8125409"/>
            <a:ext cx="6095" cy="486460"/>
          </a:xfrm>
          <a:custGeom>
            <a:avLst/>
            <a:gdLst/>
            <a:ahLst/>
            <a:cxnLst/>
            <a:rect l="0" t="0" r="0" b="0"/>
            <a:pathLst>
              <a:path w="6095" h="486460">
                <a:moveTo>
                  <a:pt x="0" y="486460"/>
                </a:moveTo>
                <a:lnTo>
                  <a:pt x="6095" y="486460"/>
                </a:lnTo>
                <a:lnTo>
                  <a:pt x="6095" y="0"/>
                </a:lnTo>
                <a:lnTo>
                  <a:pt x="0" y="0"/>
                </a:lnTo>
                <a:lnTo>
                  <a:pt x="0" y="486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7110730" y="8125409"/>
            <a:ext cx="6096" cy="486460"/>
          </a:xfrm>
          <a:custGeom>
            <a:avLst/>
            <a:gdLst/>
            <a:ahLst/>
            <a:cxnLst/>
            <a:rect l="0" t="0" r="0" b="0"/>
            <a:pathLst>
              <a:path w="6096" h="486460">
                <a:moveTo>
                  <a:pt x="0" y="486460"/>
                </a:moveTo>
                <a:lnTo>
                  <a:pt x="6096" y="486460"/>
                </a:lnTo>
                <a:lnTo>
                  <a:pt x="6096" y="0"/>
                </a:lnTo>
                <a:lnTo>
                  <a:pt x="0" y="0"/>
                </a:lnTo>
                <a:lnTo>
                  <a:pt x="0" y="486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1490725" y="8617966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717804" y="861187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723900" y="8611870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1437386" y="861187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1443482" y="8611870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6210046" y="8611870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6216141" y="8611870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7110730" y="861187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717804" y="8617966"/>
            <a:ext cx="6096" cy="367284"/>
          </a:xfrm>
          <a:custGeom>
            <a:avLst/>
            <a:gdLst/>
            <a:ahLst/>
            <a:cxnLst/>
            <a:rect l="0" t="0" r="0" b="0"/>
            <a:pathLst>
              <a:path w="6096" h="367284">
                <a:moveTo>
                  <a:pt x="0" y="367284"/>
                </a:moveTo>
                <a:lnTo>
                  <a:pt x="6096" y="367284"/>
                </a:lnTo>
                <a:lnTo>
                  <a:pt x="6096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1437386" y="8617966"/>
            <a:ext cx="6096" cy="367284"/>
          </a:xfrm>
          <a:custGeom>
            <a:avLst/>
            <a:gdLst/>
            <a:ahLst/>
            <a:cxnLst/>
            <a:rect l="0" t="0" r="0" b="0"/>
            <a:pathLst>
              <a:path w="6096" h="367284">
                <a:moveTo>
                  <a:pt x="0" y="367284"/>
                </a:moveTo>
                <a:lnTo>
                  <a:pt x="6096" y="367284"/>
                </a:lnTo>
                <a:lnTo>
                  <a:pt x="6096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6210046" y="8617966"/>
            <a:ext cx="6095" cy="367284"/>
          </a:xfrm>
          <a:custGeom>
            <a:avLst/>
            <a:gdLst/>
            <a:ahLst/>
            <a:cxnLst/>
            <a:rect l="0" t="0" r="0" b="0"/>
            <a:pathLst>
              <a:path w="6095" h="367284">
                <a:moveTo>
                  <a:pt x="0" y="367284"/>
                </a:moveTo>
                <a:lnTo>
                  <a:pt x="6095" y="367284"/>
                </a:lnTo>
                <a:lnTo>
                  <a:pt x="6095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7110730" y="8617966"/>
            <a:ext cx="6096" cy="367284"/>
          </a:xfrm>
          <a:custGeom>
            <a:avLst/>
            <a:gdLst/>
            <a:ahLst/>
            <a:cxnLst/>
            <a:rect l="0" t="0" r="0" b="0"/>
            <a:pathLst>
              <a:path w="6096" h="367284">
                <a:moveTo>
                  <a:pt x="0" y="367284"/>
                </a:moveTo>
                <a:lnTo>
                  <a:pt x="6096" y="367284"/>
                </a:lnTo>
                <a:lnTo>
                  <a:pt x="6096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1490725" y="8991345"/>
            <a:ext cx="4670425" cy="204216"/>
          </a:xfrm>
          <a:custGeom>
            <a:avLst/>
            <a:gdLst/>
            <a:ahLst/>
            <a:cxnLst/>
            <a:rect l="0" t="0" r="0" b="0"/>
            <a:pathLst>
              <a:path w="4670425" h="204216">
                <a:moveTo>
                  <a:pt x="0" y="204216"/>
                </a:moveTo>
                <a:lnTo>
                  <a:pt x="4670425" y="204216"/>
                </a:lnTo>
                <a:lnTo>
                  <a:pt x="467042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717804" y="8985250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723900" y="8985250"/>
            <a:ext cx="713536" cy="6095"/>
          </a:xfrm>
          <a:custGeom>
            <a:avLst/>
            <a:gdLst/>
            <a:ahLst/>
            <a:cxnLst/>
            <a:rect l="0" t="0" r="0" b="0"/>
            <a:pathLst>
              <a:path w="713536" h="6095">
                <a:moveTo>
                  <a:pt x="0" y="6095"/>
                </a:moveTo>
                <a:lnTo>
                  <a:pt x="713536" y="6095"/>
                </a:lnTo>
                <a:lnTo>
                  <a:pt x="71353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1437386" y="8985250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1443482" y="8985250"/>
            <a:ext cx="4766437" cy="6095"/>
          </a:xfrm>
          <a:custGeom>
            <a:avLst/>
            <a:gdLst/>
            <a:ahLst/>
            <a:cxnLst/>
            <a:rect l="0" t="0" r="0" b="0"/>
            <a:pathLst>
              <a:path w="4766437" h="6095">
                <a:moveTo>
                  <a:pt x="0" y="6095"/>
                </a:moveTo>
                <a:lnTo>
                  <a:pt x="4766437" y="6095"/>
                </a:lnTo>
                <a:lnTo>
                  <a:pt x="476643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6210046" y="8985250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6216141" y="8985250"/>
            <a:ext cx="894588" cy="6095"/>
          </a:xfrm>
          <a:custGeom>
            <a:avLst/>
            <a:gdLst/>
            <a:ahLst/>
            <a:cxnLst/>
            <a:rect l="0" t="0" r="0" b="0"/>
            <a:pathLst>
              <a:path w="894588" h="6095">
                <a:moveTo>
                  <a:pt x="0" y="6095"/>
                </a:moveTo>
                <a:lnTo>
                  <a:pt x="894588" y="6095"/>
                </a:lnTo>
                <a:lnTo>
                  <a:pt x="89458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7110730" y="8985250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717804" y="8991345"/>
            <a:ext cx="6096" cy="300228"/>
          </a:xfrm>
          <a:custGeom>
            <a:avLst/>
            <a:gdLst/>
            <a:ahLst/>
            <a:cxnLst/>
            <a:rect l="0" t="0" r="0" b="0"/>
            <a:pathLst>
              <a:path w="6096" h="300228">
                <a:moveTo>
                  <a:pt x="0" y="300228"/>
                </a:moveTo>
                <a:lnTo>
                  <a:pt x="6096" y="300228"/>
                </a:lnTo>
                <a:lnTo>
                  <a:pt x="6096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1437386" y="8991345"/>
            <a:ext cx="6096" cy="300228"/>
          </a:xfrm>
          <a:custGeom>
            <a:avLst/>
            <a:gdLst/>
            <a:ahLst/>
            <a:cxnLst/>
            <a:rect l="0" t="0" r="0" b="0"/>
            <a:pathLst>
              <a:path w="6096" h="300228">
                <a:moveTo>
                  <a:pt x="0" y="300228"/>
                </a:moveTo>
                <a:lnTo>
                  <a:pt x="6096" y="300228"/>
                </a:lnTo>
                <a:lnTo>
                  <a:pt x="6096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6210046" y="8991345"/>
            <a:ext cx="6095" cy="300228"/>
          </a:xfrm>
          <a:custGeom>
            <a:avLst/>
            <a:gdLst/>
            <a:ahLst/>
            <a:cxnLst/>
            <a:rect l="0" t="0" r="0" b="0"/>
            <a:pathLst>
              <a:path w="6095" h="300228">
                <a:moveTo>
                  <a:pt x="0" y="300228"/>
                </a:moveTo>
                <a:lnTo>
                  <a:pt x="6095" y="300228"/>
                </a:lnTo>
                <a:lnTo>
                  <a:pt x="6095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7110730" y="8991345"/>
            <a:ext cx="6096" cy="300228"/>
          </a:xfrm>
          <a:custGeom>
            <a:avLst/>
            <a:gdLst/>
            <a:ahLst/>
            <a:cxnLst/>
            <a:rect l="0" t="0" r="0" b="0"/>
            <a:pathLst>
              <a:path w="6096" h="300228">
                <a:moveTo>
                  <a:pt x="0" y="300228"/>
                </a:moveTo>
                <a:lnTo>
                  <a:pt x="6096" y="300228"/>
                </a:lnTo>
                <a:lnTo>
                  <a:pt x="6096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717804" y="929157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723900" y="9291574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1437386" y="929157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1443482" y="9291574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6210046" y="9291574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6216141" y="9291574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7110730" y="929157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717804" y="9297619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1437386" y="9297619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6210046" y="9297619"/>
            <a:ext cx="6095" cy="409956"/>
          </a:xfrm>
          <a:custGeom>
            <a:avLst/>
            <a:gdLst/>
            <a:ahLst/>
            <a:cxnLst/>
            <a:rect l="0" t="0" r="0" b="0"/>
            <a:pathLst>
              <a:path w="6095" h="409956">
                <a:moveTo>
                  <a:pt x="0" y="409956"/>
                </a:moveTo>
                <a:lnTo>
                  <a:pt x="6095" y="409956"/>
                </a:lnTo>
                <a:lnTo>
                  <a:pt x="6095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7110730" y="9297619"/>
            <a:ext cx="6096" cy="409956"/>
          </a:xfrm>
          <a:custGeom>
            <a:avLst/>
            <a:gdLst/>
            <a:ahLst/>
            <a:cxnLst/>
            <a:rect l="0" t="0" r="0" b="0"/>
            <a:pathLst>
              <a:path w="6096" h="409956">
                <a:moveTo>
                  <a:pt x="0" y="409956"/>
                </a:moveTo>
                <a:lnTo>
                  <a:pt x="6096" y="409956"/>
                </a:lnTo>
                <a:lnTo>
                  <a:pt x="6096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717804" y="9707574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723900" y="9707574"/>
            <a:ext cx="713536" cy="6097"/>
          </a:xfrm>
          <a:custGeom>
            <a:avLst/>
            <a:gdLst/>
            <a:ahLst/>
            <a:cxnLst/>
            <a:rect l="0" t="0" r="0" b="0"/>
            <a:pathLst>
              <a:path w="713536" h="6097">
                <a:moveTo>
                  <a:pt x="0" y="6097"/>
                </a:moveTo>
                <a:lnTo>
                  <a:pt x="713536" y="6097"/>
                </a:lnTo>
                <a:lnTo>
                  <a:pt x="71353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1437386" y="9707574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1443482" y="9707574"/>
            <a:ext cx="4766437" cy="6097"/>
          </a:xfrm>
          <a:custGeom>
            <a:avLst/>
            <a:gdLst/>
            <a:ahLst/>
            <a:cxnLst/>
            <a:rect l="0" t="0" r="0" b="0"/>
            <a:pathLst>
              <a:path w="4766437" h="6097">
                <a:moveTo>
                  <a:pt x="0" y="6097"/>
                </a:moveTo>
                <a:lnTo>
                  <a:pt x="4766437" y="6097"/>
                </a:lnTo>
                <a:lnTo>
                  <a:pt x="4766437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6210046" y="9707574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6216141" y="9707574"/>
            <a:ext cx="894588" cy="6097"/>
          </a:xfrm>
          <a:custGeom>
            <a:avLst/>
            <a:gdLst/>
            <a:ahLst/>
            <a:cxnLst/>
            <a:rect l="0" t="0" r="0" b="0"/>
            <a:pathLst>
              <a:path w="894588" h="6097">
                <a:moveTo>
                  <a:pt x="0" y="6097"/>
                </a:moveTo>
                <a:lnTo>
                  <a:pt x="894588" y="6097"/>
                </a:lnTo>
                <a:lnTo>
                  <a:pt x="894588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7110730" y="9707574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717804" y="9713671"/>
            <a:ext cx="6096" cy="408432"/>
          </a:xfrm>
          <a:custGeom>
            <a:avLst/>
            <a:gdLst/>
            <a:ahLst/>
            <a:cxnLst/>
            <a:rect l="0" t="0" r="0" b="0"/>
            <a:pathLst>
              <a:path w="6096" h="408432">
                <a:moveTo>
                  <a:pt x="0" y="408432"/>
                </a:moveTo>
                <a:lnTo>
                  <a:pt x="6096" y="408432"/>
                </a:lnTo>
                <a:lnTo>
                  <a:pt x="6096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717804" y="10122102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717804" y="10122102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723900" y="10122102"/>
            <a:ext cx="713536" cy="6097"/>
          </a:xfrm>
          <a:custGeom>
            <a:avLst/>
            <a:gdLst/>
            <a:ahLst/>
            <a:cxnLst/>
            <a:rect l="0" t="0" r="0" b="0"/>
            <a:pathLst>
              <a:path w="713536" h="6097">
                <a:moveTo>
                  <a:pt x="0" y="6097"/>
                </a:moveTo>
                <a:lnTo>
                  <a:pt x="713536" y="6097"/>
                </a:lnTo>
                <a:lnTo>
                  <a:pt x="71353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1437386" y="9713671"/>
            <a:ext cx="6096" cy="408432"/>
          </a:xfrm>
          <a:custGeom>
            <a:avLst/>
            <a:gdLst/>
            <a:ahLst/>
            <a:cxnLst/>
            <a:rect l="0" t="0" r="0" b="0"/>
            <a:pathLst>
              <a:path w="6096" h="408432">
                <a:moveTo>
                  <a:pt x="0" y="408432"/>
                </a:moveTo>
                <a:lnTo>
                  <a:pt x="6096" y="408432"/>
                </a:lnTo>
                <a:lnTo>
                  <a:pt x="6096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1437386" y="10122102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1443482" y="10122102"/>
            <a:ext cx="4766437" cy="6097"/>
          </a:xfrm>
          <a:custGeom>
            <a:avLst/>
            <a:gdLst/>
            <a:ahLst/>
            <a:cxnLst/>
            <a:rect l="0" t="0" r="0" b="0"/>
            <a:pathLst>
              <a:path w="4766437" h="6097">
                <a:moveTo>
                  <a:pt x="0" y="6097"/>
                </a:moveTo>
                <a:lnTo>
                  <a:pt x="4766437" y="6097"/>
                </a:lnTo>
                <a:lnTo>
                  <a:pt x="4766437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>
            <a:off x="6210046" y="9713671"/>
            <a:ext cx="6095" cy="408432"/>
          </a:xfrm>
          <a:custGeom>
            <a:avLst/>
            <a:gdLst/>
            <a:ahLst/>
            <a:cxnLst/>
            <a:rect l="0" t="0" r="0" b="0"/>
            <a:pathLst>
              <a:path w="6095" h="408432">
                <a:moveTo>
                  <a:pt x="0" y="408432"/>
                </a:moveTo>
                <a:lnTo>
                  <a:pt x="6095" y="408432"/>
                </a:lnTo>
                <a:lnTo>
                  <a:pt x="6095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>
            <a:off x="6210046" y="10122102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>
            <a:off x="6216141" y="10122102"/>
            <a:ext cx="894588" cy="6097"/>
          </a:xfrm>
          <a:custGeom>
            <a:avLst/>
            <a:gdLst/>
            <a:ahLst/>
            <a:cxnLst/>
            <a:rect l="0" t="0" r="0" b="0"/>
            <a:pathLst>
              <a:path w="894588" h="6097">
                <a:moveTo>
                  <a:pt x="0" y="6097"/>
                </a:moveTo>
                <a:lnTo>
                  <a:pt x="894588" y="6097"/>
                </a:lnTo>
                <a:lnTo>
                  <a:pt x="894588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7110730" y="9713671"/>
            <a:ext cx="6096" cy="408432"/>
          </a:xfrm>
          <a:custGeom>
            <a:avLst/>
            <a:gdLst/>
            <a:ahLst/>
            <a:cxnLst/>
            <a:rect l="0" t="0" r="0" b="0"/>
            <a:pathLst>
              <a:path w="6096" h="408432">
                <a:moveTo>
                  <a:pt x="0" y="408432"/>
                </a:moveTo>
                <a:lnTo>
                  <a:pt x="6096" y="408432"/>
                </a:lnTo>
                <a:lnTo>
                  <a:pt x="6096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7110730" y="10122102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7110730" y="10122102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342900" y="304800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304800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7219188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342900" y="10350703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Rectangle 636"/>
          <p:cNvSpPr/>
          <p:nvPr/>
        </p:nvSpPr>
        <p:spPr>
          <a:xfrm>
            <a:off x="1115872" y="51031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37" name="Rectangle 637"/>
          <p:cNvSpPr/>
          <p:nvPr/>
        </p:nvSpPr>
        <p:spPr>
          <a:xfrm>
            <a:off x="1048816" y="714526"/>
            <a:ext cx="17868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1. </a:t>
            </a:r>
          </a:p>
        </p:txBody>
      </p:sp>
      <p:sp>
        <p:nvSpPr>
          <p:cNvPr id="638" name="Rectangle 638"/>
          <p:cNvSpPr/>
          <p:nvPr/>
        </p:nvSpPr>
        <p:spPr>
          <a:xfrm>
            <a:off x="1509013" y="513358"/>
            <a:ext cx="4323316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,Bold"/>
              </a:rPr>
              <a:t>Изучение психолого –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,Bold"/>
              </a:rPr>
              <a:t>педагогической, методической </a:t>
            </a:r>
          </a:p>
          <a:p>
            <a:pPr marL="0">
              <a:lnSpc>
                <a:spcPts val="1608"/>
              </a:lnSpc>
            </a:pPr>
            <a:r>
              <a:rPr lang="en-US" sz="1403" b="1" i="0" spc="0" baseline="0" dirty="0">
                <a:solidFill>
                  <a:srgbClr val="000000"/>
                </a:solidFill>
                <a:latin typeface="Times New Roman,Bold"/>
              </a:rPr>
              <a:t>литературы по теме самообразования. 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39" name="Rectangle 639"/>
          <p:cNvSpPr/>
          <p:nvPr/>
        </p:nvSpPr>
        <p:spPr>
          <a:xfrm>
            <a:off x="1509013" y="918741"/>
            <a:ext cx="4612585" cy="645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1. Марудова Е.В. «Ознакомление дошкольников с </a:t>
            </a:r>
          </a:p>
          <a:p>
            <a:pPr marL="0">
              <a:lnSpc>
                <a:spcPts val="1610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окружающим миром. Экспериментирование» С.-Петербург,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«ДЕТСТВО-ПРЕСС» 2013 г. </a:t>
            </a:r>
          </a:p>
        </p:txBody>
      </p:sp>
      <p:sp>
        <p:nvSpPr>
          <p:cNvPr id="640" name="Rectangle 640"/>
          <p:cNvSpPr/>
          <p:nvPr/>
        </p:nvSpPr>
        <p:spPr>
          <a:xfrm>
            <a:off x="1509013" y="1533167"/>
            <a:ext cx="3957361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2.Виноградова Н.Ф. «Рассказы-загадки о природе»,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«Вентана-Граф», 2007 г. </a:t>
            </a:r>
          </a:p>
        </p:txBody>
      </p:sp>
      <p:sp>
        <p:nvSpPr>
          <p:cNvPr id="641" name="Rectangle 641"/>
          <p:cNvSpPr/>
          <p:nvPr/>
        </p:nvSpPr>
        <p:spPr>
          <a:xfrm>
            <a:off x="1509013" y="1941600"/>
            <a:ext cx="3000247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3. Дошкольное воспитание №2, 2000 г. </a:t>
            </a:r>
          </a:p>
        </p:txBody>
      </p:sp>
      <p:sp>
        <p:nvSpPr>
          <p:cNvPr id="642" name="Rectangle 642"/>
          <p:cNvSpPr/>
          <p:nvPr/>
        </p:nvSpPr>
        <p:spPr>
          <a:xfrm>
            <a:off x="1509013" y="2145815"/>
            <a:ext cx="4562237" cy="64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4. Дыбина О.В. и др. Ребенок в мире поиска: Программа по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организации поисковой деятельности детей дошкольного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возраста. М.: Сфера 2005 г. </a:t>
            </a:r>
          </a:p>
        </p:txBody>
      </p:sp>
      <p:sp>
        <p:nvSpPr>
          <p:cNvPr id="643" name="Rectangle 643"/>
          <p:cNvSpPr/>
          <p:nvPr/>
        </p:nvSpPr>
        <p:spPr>
          <a:xfrm>
            <a:off x="1509013" y="2758464"/>
            <a:ext cx="4606400" cy="442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5. Дыбина О.В. Неизведанное рядом: занимательные опыты </a:t>
            </a:r>
          </a:p>
          <a:p>
            <a:pPr marL="0">
              <a:lnSpc>
                <a:spcPts val="1619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 эксперименты для дошкольников. М., 2005. </a:t>
            </a:r>
          </a:p>
        </p:txBody>
      </p:sp>
      <p:sp>
        <p:nvSpPr>
          <p:cNvPr id="644" name="Rectangle 644"/>
          <p:cNvSpPr/>
          <p:nvPr/>
        </p:nvSpPr>
        <p:spPr>
          <a:xfrm>
            <a:off x="1509013" y="3168420"/>
            <a:ext cx="3996944" cy="8498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6. 1. Вахрушева Л.Н. «Воспитание познавательных </a:t>
            </a:r>
          </a:p>
          <a:p>
            <a:pPr marL="0">
              <a:lnSpc>
                <a:spcPts val="1610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интересов у детей 5-7 лет». М., ТЦ «Сфера», 2012 г.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7.Пособие Тугушева Г.П. «Организовать детскую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лабораторию в условиях ДОУ»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45" name="Rectangle 645"/>
          <p:cNvSpPr/>
          <p:nvPr/>
        </p:nvSpPr>
        <p:spPr>
          <a:xfrm>
            <a:off x="6243573" y="510310"/>
            <a:ext cx="80200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Сентябрь  </a:t>
            </a:r>
          </a:p>
        </p:txBody>
      </p:sp>
      <p:sp>
        <p:nvSpPr>
          <p:cNvPr id="646" name="Rectangle 646"/>
          <p:cNvSpPr/>
          <p:nvPr/>
        </p:nvSpPr>
        <p:spPr>
          <a:xfrm>
            <a:off x="1048816" y="3993285"/>
            <a:ext cx="5989142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  <a:tab pos="5231333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2. 	Пополнение центра экспериментирования 	Сентябрь </a:t>
            </a:r>
          </a:p>
        </p:txBody>
      </p:sp>
      <p:sp>
        <p:nvSpPr>
          <p:cNvPr id="647" name="Rectangle 647"/>
          <p:cNvSpPr/>
          <p:nvPr/>
        </p:nvSpPr>
        <p:spPr>
          <a:xfrm>
            <a:off x="1048816" y="4360569"/>
            <a:ext cx="452401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3. 	Консультация для родителей «Создание условий для </a:t>
            </a:r>
          </a:p>
        </p:txBody>
      </p:sp>
      <p:sp>
        <p:nvSpPr>
          <p:cNvPr id="648" name="Rectangle 648"/>
          <p:cNvSpPr/>
          <p:nvPr/>
        </p:nvSpPr>
        <p:spPr>
          <a:xfrm>
            <a:off x="1530350" y="4564785"/>
            <a:ext cx="2732023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экспериментирования детей дома». </a:t>
            </a:r>
          </a:p>
        </p:txBody>
      </p:sp>
      <p:sp>
        <p:nvSpPr>
          <p:cNvPr id="649" name="Rectangle 649"/>
          <p:cNvSpPr/>
          <p:nvPr/>
        </p:nvSpPr>
        <p:spPr>
          <a:xfrm>
            <a:off x="6243573" y="4360569"/>
            <a:ext cx="75780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Сентябрь </a:t>
            </a:r>
          </a:p>
        </p:txBody>
      </p:sp>
      <p:sp>
        <p:nvSpPr>
          <p:cNvPr id="650" name="Rectangle 650"/>
          <p:cNvSpPr/>
          <p:nvPr/>
        </p:nvSpPr>
        <p:spPr>
          <a:xfrm>
            <a:off x="1048816" y="4776621"/>
            <a:ext cx="604705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  <a:tab pos="5231333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4. 	Подготовка картотеки по опытам и экспериментам.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Сентябрь- </a:t>
            </a:r>
          </a:p>
        </p:txBody>
      </p:sp>
      <p:sp>
        <p:nvSpPr>
          <p:cNvPr id="651" name="Rectangle 651"/>
          <p:cNvSpPr/>
          <p:nvPr/>
        </p:nvSpPr>
        <p:spPr>
          <a:xfrm>
            <a:off x="6280150" y="4980837"/>
            <a:ext cx="570357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ноябрь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52" name="Rectangle 652"/>
          <p:cNvSpPr/>
          <p:nvPr/>
        </p:nvSpPr>
        <p:spPr>
          <a:xfrm>
            <a:off x="1048816" y="5191149"/>
            <a:ext cx="4460358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5. 	Наметить основные формы работы: « Совместная </a:t>
            </a:r>
          </a:p>
          <a:p>
            <a:pPr marL="460197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деятельность взрослого и детей, а так же ребенка со </a:t>
            </a:r>
          </a:p>
        </p:txBody>
      </p:sp>
      <p:sp>
        <p:nvSpPr>
          <p:cNvPr id="653" name="Rectangle 653"/>
          <p:cNvSpPr/>
          <p:nvPr/>
        </p:nvSpPr>
        <p:spPr>
          <a:xfrm>
            <a:off x="1509013" y="5601105"/>
            <a:ext cx="114376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сверстником».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54" name="Rectangle 654"/>
          <p:cNvSpPr/>
          <p:nvPr/>
        </p:nvSpPr>
        <p:spPr>
          <a:xfrm>
            <a:off x="6280150" y="5191149"/>
            <a:ext cx="72428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Октябрь  </a:t>
            </a:r>
          </a:p>
        </p:txBody>
      </p:sp>
      <p:sp>
        <p:nvSpPr>
          <p:cNvPr id="655" name="Rectangle 655"/>
          <p:cNvSpPr/>
          <p:nvPr/>
        </p:nvSpPr>
        <p:spPr>
          <a:xfrm>
            <a:off x="1048816" y="5898539"/>
            <a:ext cx="5911418" cy="553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  <a:tab pos="5231333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6. 	Реализация проекта «Этот удивительный воздух» 	Октябрь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>
              <a:lnSpc>
                <a:spcPts val="2495"/>
              </a:lnSpc>
              <a:tabLst>
                <a:tab pos="460197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7. 	Конспекты НОД : «Воздух-невидимка»,</a:t>
            </a:r>
            <a:r>
              <a:rPr lang="en-US" sz="1403" b="0" i="1" spc="0" baseline="0" dirty="0">
                <a:solidFill>
                  <a:srgbClr val="050505"/>
                </a:solidFill>
                <a:latin typeface="Times New Roman"/>
              </a:rPr>
              <a:t> </a:t>
            </a:r>
            <a:r>
              <a:rPr lang="en-US" sz="1403" b="0" i="0" spc="0" baseline="0" dirty="0">
                <a:solidFill>
                  <a:srgbClr val="050505"/>
                </a:solidFill>
                <a:latin typeface="Times New Roman"/>
              </a:rPr>
              <a:t>«Волшебный камень </a:t>
            </a:r>
          </a:p>
        </p:txBody>
      </p:sp>
      <p:sp>
        <p:nvSpPr>
          <p:cNvPr id="656" name="Rectangle 656"/>
          <p:cNvSpPr/>
          <p:nvPr/>
        </p:nvSpPr>
        <p:spPr>
          <a:xfrm>
            <a:off x="1509013" y="6416965"/>
            <a:ext cx="4554005" cy="443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50505"/>
                </a:solidFill>
                <a:latin typeface="Times New Roman"/>
              </a:rPr>
              <a:t>– магнит»,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 «Приборы – помощники»,  «Волшебница вода»,</a:t>
            </a:r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«Волшебные превращения» </a:t>
            </a:r>
          </a:p>
        </p:txBody>
      </p:sp>
      <p:sp>
        <p:nvSpPr>
          <p:cNvPr id="657" name="Rectangle 657"/>
          <p:cNvSpPr/>
          <p:nvPr/>
        </p:nvSpPr>
        <p:spPr>
          <a:xfrm>
            <a:off x="6280150" y="6215531"/>
            <a:ext cx="803277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В течение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года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58" name="Rectangle 658"/>
          <p:cNvSpPr/>
          <p:nvPr/>
        </p:nvSpPr>
        <p:spPr>
          <a:xfrm>
            <a:off x="1048816" y="6835799"/>
            <a:ext cx="4310837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8. 	Папка – передвижка «Опыты с водой» </a:t>
            </a:r>
          </a:p>
          <a:p>
            <a:pPr marL="460197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Фотовыставка «Экспериментируем с водой дома»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59" name="Rectangle 659"/>
          <p:cNvSpPr/>
          <p:nvPr/>
        </p:nvSpPr>
        <p:spPr>
          <a:xfrm>
            <a:off x="6280150" y="6835799"/>
            <a:ext cx="60388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Ноябрь </a:t>
            </a:r>
          </a:p>
        </p:txBody>
      </p:sp>
      <p:sp>
        <p:nvSpPr>
          <p:cNvPr id="660" name="Rectangle 660"/>
          <p:cNvSpPr/>
          <p:nvPr/>
        </p:nvSpPr>
        <p:spPr>
          <a:xfrm>
            <a:off x="1048816" y="7250327"/>
            <a:ext cx="507783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0197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9. 	Родительское собрание «Детское экспериментирование, что </a:t>
            </a:r>
          </a:p>
        </p:txBody>
      </p:sp>
      <p:sp>
        <p:nvSpPr>
          <p:cNvPr id="661" name="Rectangle 661"/>
          <p:cNvSpPr/>
          <p:nvPr/>
        </p:nvSpPr>
        <p:spPr>
          <a:xfrm>
            <a:off x="1509013" y="7454543"/>
            <a:ext cx="95478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это такое?».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62" name="Rectangle 662"/>
          <p:cNvSpPr/>
          <p:nvPr/>
        </p:nvSpPr>
        <p:spPr>
          <a:xfrm>
            <a:off x="6280150" y="7250327"/>
            <a:ext cx="60388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Ноябрь </a:t>
            </a:r>
          </a:p>
        </p:txBody>
      </p:sp>
      <p:sp>
        <p:nvSpPr>
          <p:cNvPr id="663" name="Rectangle 663"/>
          <p:cNvSpPr/>
          <p:nvPr/>
        </p:nvSpPr>
        <p:spPr>
          <a:xfrm>
            <a:off x="1004620" y="7666379"/>
            <a:ext cx="5094554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4393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10. 	Консультация для педагогов ДОУ «Познавательно-</a:t>
            </a:r>
          </a:p>
          <a:p>
            <a:pPr marL="504393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исследовательская деятельность в условиях ФГОС в ДОУ».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64" name="Rectangle 664"/>
          <p:cNvSpPr/>
          <p:nvPr/>
        </p:nvSpPr>
        <p:spPr>
          <a:xfrm>
            <a:off x="6280150" y="7666379"/>
            <a:ext cx="71513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Декабрь  </a:t>
            </a:r>
          </a:p>
        </p:txBody>
      </p:sp>
      <p:sp>
        <p:nvSpPr>
          <p:cNvPr id="665" name="Rectangle 665"/>
          <p:cNvSpPr/>
          <p:nvPr/>
        </p:nvSpPr>
        <p:spPr>
          <a:xfrm>
            <a:off x="1004620" y="8088527"/>
            <a:ext cx="591141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4393" algn="l"/>
                <a:tab pos="5275529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11. 	Открытый показ НОД «Юные исследователи»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Январь  </a:t>
            </a:r>
          </a:p>
        </p:txBody>
      </p:sp>
      <p:sp>
        <p:nvSpPr>
          <p:cNvPr id="666" name="Rectangle 666"/>
          <p:cNvSpPr/>
          <p:nvPr/>
        </p:nvSpPr>
        <p:spPr>
          <a:xfrm>
            <a:off x="1004620" y="8581160"/>
            <a:ext cx="6005906" cy="6102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4393" algn="l"/>
                <a:tab pos="5275529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12. 	</a:t>
            </a:r>
            <a:r>
              <a:rPr lang="en-US" sz="1403" b="0" i="0" spc="0" baseline="0" dirty="0">
                <a:solidFill>
                  <a:srgbClr val="303030"/>
                </a:solidFill>
                <a:latin typeface="Times New Roman"/>
              </a:rPr>
              <a:t>Мастер - класс для родителей «Чудеса большого мира». 	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Февраль  </a:t>
            </a:r>
          </a:p>
          <a:p>
            <a:pPr marL="0">
              <a:lnSpc>
                <a:spcPts val="2939"/>
              </a:lnSpc>
              <a:tabLst>
                <a:tab pos="504393" algn="l"/>
                <a:tab pos="5275529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13. 	Проект «Огород на окне» 	Март  </a:t>
            </a:r>
          </a:p>
        </p:txBody>
      </p:sp>
      <p:sp>
        <p:nvSpPr>
          <p:cNvPr id="667" name="Rectangle 667"/>
          <p:cNvSpPr/>
          <p:nvPr/>
        </p:nvSpPr>
        <p:spPr>
          <a:xfrm>
            <a:off x="1004620" y="9260813"/>
            <a:ext cx="5185994" cy="441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4393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14. 	День открытых дверей: «Показ опытов- экспериментов» </a:t>
            </a:r>
          </a:p>
          <a:p>
            <a:pPr marL="504393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(презентация опытов в домашних условиях- родители, дети.)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68" name="Rectangle 668"/>
          <p:cNvSpPr/>
          <p:nvPr/>
        </p:nvSpPr>
        <p:spPr>
          <a:xfrm>
            <a:off x="6280150" y="9260813"/>
            <a:ext cx="64960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Апрель  </a:t>
            </a:r>
          </a:p>
        </p:txBody>
      </p:sp>
      <p:sp>
        <p:nvSpPr>
          <p:cNvPr id="669" name="Rectangle 669"/>
          <p:cNvSpPr/>
          <p:nvPr/>
        </p:nvSpPr>
        <p:spPr>
          <a:xfrm>
            <a:off x="1004620" y="9676865"/>
            <a:ext cx="507193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4393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15. 	Родительское собрание «Подведение итогов учебного года. </a:t>
            </a:r>
          </a:p>
        </p:txBody>
      </p:sp>
      <p:sp>
        <p:nvSpPr>
          <p:cNvPr id="670" name="Rectangle 670"/>
          <p:cNvSpPr/>
          <p:nvPr/>
        </p:nvSpPr>
        <p:spPr>
          <a:xfrm>
            <a:off x="1509013" y="9881081"/>
            <a:ext cx="418524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Рекомендации по организации летнего отдыха детей и </a:t>
            </a:r>
          </a:p>
        </p:txBody>
      </p:sp>
      <p:sp>
        <p:nvSpPr>
          <p:cNvPr id="671" name="Rectangle 671"/>
          <p:cNvSpPr/>
          <p:nvPr/>
        </p:nvSpPr>
        <p:spPr>
          <a:xfrm>
            <a:off x="6280150" y="9676865"/>
            <a:ext cx="37680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Май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Freeform 672"/>
          <p:cNvSpPr/>
          <p:nvPr/>
        </p:nvSpPr>
        <p:spPr>
          <a:xfrm>
            <a:off x="717804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717804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723900" y="541019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1437386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1443482" y="541019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6210046" y="541019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6216141" y="541019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7110730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>
            <a:off x="7110730" y="541019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>
            <a:off x="717804" y="547115"/>
            <a:ext cx="6096" cy="281940"/>
          </a:xfrm>
          <a:custGeom>
            <a:avLst/>
            <a:gdLst/>
            <a:ahLst/>
            <a:cxnLst/>
            <a:rect l="0" t="0" r="0" b="0"/>
            <a:pathLst>
              <a:path w="6096" h="281940">
                <a:moveTo>
                  <a:pt x="0" y="281940"/>
                </a:moveTo>
                <a:lnTo>
                  <a:pt x="6096" y="281940"/>
                </a:lnTo>
                <a:lnTo>
                  <a:pt x="6096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1437386" y="547115"/>
            <a:ext cx="6096" cy="281940"/>
          </a:xfrm>
          <a:custGeom>
            <a:avLst/>
            <a:gdLst/>
            <a:ahLst/>
            <a:cxnLst/>
            <a:rect l="0" t="0" r="0" b="0"/>
            <a:pathLst>
              <a:path w="6096" h="281940">
                <a:moveTo>
                  <a:pt x="0" y="281940"/>
                </a:moveTo>
                <a:lnTo>
                  <a:pt x="6096" y="281940"/>
                </a:lnTo>
                <a:lnTo>
                  <a:pt x="6096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6210046" y="547115"/>
            <a:ext cx="6095" cy="281940"/>
          </a:xfrm>
          <a:custGeom>
            <a:avLst/>
            <a:gdLst/>
            <a:ahLst/>
            <a:cxnLst/>
            <a:rect l="0" t="0" r="0" b="0"/>
            <a:pathLst>
              <a:path w="6095" h="281940">
                <a:moveTo>
                  <a:pt x="0" y="281940"/>
                </a:moveTo>
                <a:lnTo>
                  <a:pt x="6095" y="281940"/>
                </a:lnTo>
                <a:lnTo>
                  <a:pt x="6095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7110730" y="547115"/>
            <a:ext cx="6096" cy="281940"/>
          </a:xfrm>
          <a:custGeom>
            <a:avLst/>
            <a:gdLst/>
            <a:ahLst/>
            <a:cxnLst/>
            <a:rect l="0" t="0" r="0" b="0"/>
            <a:pathLst>
              <a:path w="6096" h="281940">
                <a:moveTo>
                  <a:pt x="0" y="281940"/>
                </a:moveTo>
                <a:lnTo>
                  <a:pt x="6096" y="281940"/>
                </a:lnTo>
                <a:lnTo>
                  <a:pt x="6096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1509013" y="835151"/>
            <a:ext cx="4173602" cy="204216"/>
          </a:xfrm>
          <a:custGeom>
            <a:avLst/>
            <a:gdLst/>
            <a:ahLst/>
            <a:cxnLst/>
            <a:rect l="0" t="0" r="0" b="0"/>
            <a:pathLst>
              <a:path w="4173602" h="204216">
                <a:moveTo>
                  <a:pt x="0" y="204216"/>
                </a:moveTo>
                <a:lnTo>
                  <a:pt x="4173602" y="204216"/>
                </a:lnTo>
                <a:lnTo>
                  <a:pt x="417360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717804" y="82905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723900" y="829056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1437386" y="82905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1443482" y="829056"/>
            <a:ext cx="4766437" cy="6096"/>
          </a:xfrm>
          <a:custGeom>
            <a:avLst/>
            <a:gdLst/>
            <a:ahLst/>
            <a:cxnLst/>
            <a:rect l="0" t="0" r="0" b="0"/>
            <a:pathLst>
              <a:path w="4766437" h="6096">
                <a:moveTo>
                  <a:pt x="0" y="6096"/>
                </a:moveTo>
                <a:lnTo>
                  <a:pt x="4766437" y="6096"/>
                </a:lnTo>
                <a:lnTo>
                  <a:pt x="476643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6210046" y="82905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6216141" y="829056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7110730" y="82905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717804" y="835151"/>
            <a:ext cx="6096" cy="204216"/>
          </a:xfrm>
          <a:custGeom>
            <a:avLst/>
            <a:gdLst/>
            <a:ahLst/>
            <a:cxnLst/>
            <a:rect l="0" t="0" r="0" b="0"/>
            <a:pathLst>
              <a:path w="6096" h="204216">
                <a:moveTo>
                  <a:pt x="0" y="204216"/>
                </a:moveTo>
                <a:lnTo>
                  <a:pt x="6096" y="204216"/>
                </a:lnTo>
                <a:lnTo>
                  <a:pt x="6096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717804" y="103936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717804" y="103936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723900" y="1039368"/>
            <a:ext cx="713536" cy="6096"/>
          </a:xfrm>
          <a:custGeom>
            <a:avLst/>
            <a:gdLst/>
            <a:ahLst/>
            <a:cxnLst/>
            <a:rect l="0" t="0" r="0" b="0"/>
            <a:pathLst>
              <a:path w="713536" h="6096">
                <a:moveTo>
                  <a:pt x="0" y="6096"/>
                </a:moveTo>
                <a:lnTo>
                  <a:pt x="713536" y="6096"/>
                </a:lnTo>
                <a:lnTo>
                  <a:pt x="7135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1437386" y="835151"/>
            <a:ext cx="6096" cy="204216"/>
          </a:xfrm>
          <a:custGeom>
            <a:avLst/>
            <a:gdLst/>
            <a:ahLst/>
            <a:cxnLst/>
            <a:rect l="0" t="0" r="0" b="0"/>
            <a:pathLst>
              <a:path w="6096" h="204216">
                <a:moveTo>
                  <a:pt x="0" y="204216"/>
                </a:moveTo>
                <a:lnTo>
                  <a:pt x="6096" y="204216"/>
                </a:lnTo>
                <a:lnTo>
                  <a:pt x="6096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1437386" y="103936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6210046" y="835151"/>
            <a:ext cx="6095" cy="204216"/>
          </a:xfrm>
          <a:custGeom>
            <a:avLst/>
            <a:gdLst/>
            <a:ahLst/>
            <a:cxnLst/>
            <a:rect l="0" t="0" r="0" b="0"/>
            <a:pathLst>
              <a:path w="6095" h="204216">
                <a:moveTo>
                  <a:pt x="0" y="204216"/>
                </a:moveTo>
                <a:lnTo>
                  <a:pt x="6095" y="204216"/>
                </a:lnTo>
                <a:lnTo>
                  <a:pt x="6095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6210046" y="1039368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6216141" y="1039368"/>
            <a:ext cx="894588" cy="6096"/>
          </a:xfrm>
          <a:custGeom>
            <a:avLst/>
            <a:gdLst/>
            <a:ahLst/>
            <a:cxnLst/>
            <a:rect l="0" t="0" r="0" b="0"/>
            <a:pathLst>
              <a:path w="894588" h="6096">
                <a:moveTo>
                  <a:pt x="0" y="6096"/>
                </a:moveTo>
                <a:lnTo>
                  <a:pt x="894588" y="6096"/>
                </a:lnTo>
                <a:lnTo>
                  <a:pt x="89458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7110730" y="835151"/>
            <a:ext cx="6096" cy="204216"/>
          </a:xfrm>
          <a:custGeom>
            <a:avLst/>
            <a:gdLst/>
            <a:ahLst/>
            <a:cxnLst/>
            <a:rect l="0" t="0" r="0" b="0"/>
            <a:pathLst>
              <a:path w="6096" h="204216">
                <a:moveTo>
                  <a:pt x="0" y="204216"/>
                </a:moveTo>
                <a:lnTo>
                  <a:pt x="6096" y="204216"/>
                </a:lnTo>
                <a:lnTo>
                  <a:pt x="6096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7110730" y="103936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7110730" y="103936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702563" y="1045413"/>
            <a:ext cx="6338062" cy="204520"/>
          </a:xfrm>
          <a:custGeom>
            <a:avLst/>
            <a:gdLst/>
            <a:ahLst/>
            <a:cxnLst/>
            <a:rect l="0" t="0" r="0" b="0"/>
            <a:pathLst>
              <a:path w="6338062" h="204520">
                <a:moveTo>
                  <a:pt x="0" y="204520"/>
                </a:moveTo>
                <a:lnTo>
                  <a:pt x="6338062" y="204520"/>
                </a:lnTo>
                <a:lnTo>
                  <a:pt x="6338062" y="0"/>
                </a:lnTo>
                <a:lnTo>
                  <a:pt x="0" y="0"/>
                </a:lnTo>
                <a:lnTo>
                  <a:pt x="0" y="2045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702563" y="1249934"/>
            <a:ext cx="6338062" cy="205740"/>
          </a:xfrm>
          <a:custGeom>
            <a:avLst/>
            <a:gdLst/>
            <a:ahLst/>
            <a:cxnLst/>
            <a:rect l="0" t="0" r="0" b="0"/>
            <a:pathLst>
              <a:path w="6338062" h="205740">
                <a:moveTo>
                  <a:pt x="0" y="205740"/>
                </a:moveTo>
                <a:lnTo>
                  <a:pt x="6338062" y="205740"/>
                </a:lnTo>
                <a:lnTo>
                  <a:pt x="6338062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>
            <a:off x="702563" y="1455674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>
            <a:off x="702563" y="1659889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>
            <a:off x="702563" y="1864106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>
            <a:off x="702563" y="2068322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>
            <a:off x="702563" y="2272537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>
            <a:off x="702563" y="2476753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>
            <a:off x="702563" y="2680970"/>
            <a:ext cx="6338062" cy="205740"/>
          </a:xfrm>
          <a:custGeom>
            <a:avLst/>
            <a:gdLst/>
            <a:ahLst/>
            <a:cxnLst/>
            <a:rect l="0" t="0" r="0" b="0"/>
            <a:pathLst>
              <a:path w="6338062" h="205740">
                <a:moveTo>
                  <a:pt x="0" y="205740"/>
                </a:moveTo>
                <a:lnTo>
                  <a:pt x="6338062" y="205740"/>
                </a:lnTo>
                <a:lnTo>
                  <a:pt x="6338062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>
            <a:off x="702563" y="2886710"/>
            <a:ext cx="6338062" cy="204216"/>
          </a:xfrm>
          <a:custGeom>
            <a:avLst/>
            <a:gdLst/>
            <a:ahLst/>
            <a:cxnLst/>
            <a:rect l="0" t="0" r="0" b="0"/>
            <a:pathLst>
              <a:path w="6338062" h="204216">
                <a:moveTo>
                  <a:pt x="0" y="204216"/>
                </a:moveTo>
                <a:lnTo>
                  <a:pt x="6338062" y="204216"/>
                </a:lnTo>
                <a:lnTo>
                  <a:pt x="633806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>
            <a:off x="304800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>
            <a:off x="342900" y="304800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>
            <a:off x="7219188" y="304800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>
            <a:off x="304800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>
            <a:off x="7219188" y="342848"/>
            <a:ext cx="38100" cy="10007855"/>
          </a:xfrm>
          <a:custGeom>
            <a:avLst/>
            <a:gdLst/>
            <a:ahLst/>
            <a:cxnLst/>
            <a:rect l="0" t="0" r="0" b="0"/>
            <a:pathLst>
              <a:path w="38100" h="10007855">
                <a:moveTo>
                  <a:pt x="0" y="10007855"/>
                </a:moveTo>
                <a:lnTo>
                  <a:pt x="38100" y="10007855"/>
                </a:lnTo>
                <a:lnTo>
                  <a:pt x="38100" y="0"/>
                </a:lnTo>
                <a:lnTo>
                  <a:pt x="0" y="0"/>
                </a:lnTo>
                <a:lnTo>
                  <a:pt x="0" y="10007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>
            <a:off x="304800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>
            <a:off x="342900" y="10350703"/>
            <a:ext cx="6876288" cy="38100"/>
          </a:xfrm>
          <a:custGeom>
            <a:avLst/>
            <a:gdLst/>
            <a:ahLst/>
            <a:cxnLst/>
            <a:rect l="0" t="0" r="0" b="0"/>
            <a:pathLst>
              <a:path w="6876288" h="38100">
                <a:moveTo>
                  <a:pt x="0" y="38100"/>
                </a:moveTo>
                <a:lnTo>
                  <a:pt x="6876288" y="38100"/>
                </a:lnTo>
                <a:lnTo>
                  <a:pt x="687628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7219188" y="10350703"/>
            <a:ext cx="38100" cy="38100"/>
          </a:xfrm>
          <a:custGeom>
            <a:avLst/>
            <a:gdLst/>
            <a:ahLst/>
            <a:cxnLst/>
            <a:rect l="0" t="0" r="0" b="0"/>
            <a:pathLst>
              <a:path w="38100" h="38100">
                <a:moveTo>
                  <a:pt x="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Rectangle 727"/>
          <p:cNvSpPr/>
          <p:nvPr/>
        </p:nvSpPr>
        <p:spPr>
          <a:xfrm>
            <a:off x="1509013" y="510310"/>
            <a:ext cx="3646423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экспериментированию в домашних условиях». </a:t>
            </a:r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728" name="Rectangle 728"/>
          <p:cNvSpPr/>
          <p:nvPr/>
        </p:nvSpPr>
        <p:spPr>
          <a:xfrm>
            <a:off x="1004620" y="798346"/>
            <a:ext cx="5652337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4393" algn="l"/>
                <a:tab pos="5275529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16. 	</a:t>
            </a:r>
            <a:r>
              <a:rPr lang="en-US" sz="1403" b="0" i="0" u="sng" spc="0" baseline="0" dirty="0">
                <a:solidFill>
                  <a:srgbClr val="000000"/>
                </a:solidFill>
                <a:latin typeface="Times New Roman"/>
              </a:rPr>
              <a:t>Отчёт о проделанной работе по теме самообразования.</a:t>
            </a:r>
            <a:r>
              <a:rPr lang="en-US" sz="1403" b="1" i="0" u="sng" spc="0" baseline="0" dirty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en-US" sz="1403" b="0" i="0" spc="0" baseline="0" dirty="0">
                <a:solidFill>
                  <a:srgbClr val="000000"/>
                </a:solidFill>
                <a:latin typeface="Times New Roman"/>
              </a:rPr>
              <a:t>Май </a:t>
            </a:r>
          </a:p>
        </p:txBody>
      </p:sp>
      <p:sp>
        <p:nvSpPr>
          <p:cNvPr id="729" name="Rectangle 729"/>
          <p:cNvSpPr/>
          <p:nvPr/>
        </p:nvSpPr>
        <p:spPr>
          <a:xfrm>
            <a:off x="720851" y="101196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111115"/>
                </a:solidFill>
                <a:latin typeface="Times New Roman"/>
              </a:rPr>
              <a:t> </a:t>
            </a:r>
          </a:p>
        </p:txBody>
      </p:sp>
      <p:sp>
        <p:nvSpPr>
          <p:cNvPr id="730" name="Rectangle 730"/>
          <p:cNvSpPr/>
          <p:nvPr/>
        </p:nvSpPr>
        <p:spPr>
          <a:xfrm>
            <a:off x="720851" y="1216176"/>
            <a:ext cx="636142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u="sng" spc="0" baseline="0" dirty="0">
                <a:solidFill>
                  <a:srgbClr val="111115"/>
                </a:solidFill>
                <a:latin typeface="Times New Roman,Bold"/>
              </a:rPr>
              <a:t>Вывод</a:t>
            </a:r>
            <a:r>
              <a:rPr lang="en-US" sz="1403" b="1" i="0" spc="0" baseline="0" dirty="0">
                <a:solidFill>
                  <a:srgbClr val="111115"/>
                </a:solidFill>
                <a:latin typeface="Times New Roman"/>
              </a:rPr>
              <a:t>: </a:t>
            </a:r>
          </a:p>
        </p:txBody>
      </p:sp>
      <p:sp>
        <p:nvSpPr>
          <p:cNvPr id="731" name="Rectangle 731"/>
          <p:cNvSpPr/>
          <p:nvPr/>
        </p:nvSpPr>
        <p:spPr>
          <a:xfrm>
            <a:off x="720851" y="1418867"/>
            <a:ext cx="6311010" cy="1667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В процессе экспериментирования у детей формируются не только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интеллектуальные впечатления, но и развиваются умения работать в коллективе и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самостоятельно отстаивать собственную точку зрения, доказывать правоту, </a:t>
            </a:r>
          </a:p>
          <a:p>
            <a:pPr marL="0">
              <a:lnSpc>
                <a:spcPts val="1607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определить причины неудачи опытно - экспериментальной деятельности, делать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элементарные выводы. Интеграция исследовательской работы с другими видами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детской деятельности: наблюдениями на прогулке, чтением, игрой - позволяет </a:t>
            </a:r>
          </a:p>
          <a:p>
            <a:pPr marL="0">
              <a:lnSpc>
                <a:spcPts val="1608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создать условия для закрепления представлений о явлениях природы, свойствах </a:t>
            </a:r>
          </a:p>
          <a:p>
            <a:pPr marL="0">
              <a:lnSpc>
                <a:spcPts val="1619"/>
              </a:lnSpc>
            </a:pPr>
            <a:r>
              <a:rPr lang="en-US" sz="1403" b="0" i="0" spc="0" baseline="0" dirty="0">
                <a:solidFill>
                  <a:srgbClr val="111115"/>
                </a:solidFill>
                <a:latin typeface="Times New Roman"/>
              </a:rPr>
              <a:t>материалов, веществ. </a:t>
            </a:r>
          </a:p>
        </p:txBody>
      </p:sp>
      <p:sp>
        <p:nvSpPr>
          <p:cNvPr id="732" name="Rectangle 732"/>
          <p:cNvSpPr/>
          <p:nvPr/>
        </p:nvSpPr>
        <p:spPr>
          <a:xfrm>
            <a:off x="1080820" y="3057167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1106</Words>
  <Application>Microsoft Office PowerPoint</Application>
  <PresentationFormat>Произвольный</PresentationFormat>
  <Paragraphs>242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Calibri</vt:lpstr>
      <vt:lpstr>Georgia,Bold</vt:lpstr>
      <vt:lpstr>Georgia,Italic</vt:lpstr>
      <vt:lpstr>Wingdings</vt:lpstr>
      <vt:lpstr>Times New Roman,Bold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</cp:lastModifiedBy>
  <cp:revision>2</cp:revision>
  <dcterms:modified xsi:type="dcterms:W3CDTF">2023-06-12T16:39:39Z</dcterms:modified>
</cp:coreProperties>
</file>