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303" r:id="rId2"/>
    <p:sldId id="256" r:id="rId3"/>
    <p:sldId id="265" r:id="rId4"/>
    <p:sldId id="258" r:id="rId5"/>
    <p:sldId id="257" r:id="rId6"/>
    <p:sldId id="259" r:id="rId7"/>
    <p:sldId id="267" r:id="rId8"/>
    <p:sldId id="302" r:id="rId9"/>
    <p:sldId id="263" r:id="rId10"/>
    <p:sldId id="268" r:id="rId11"/>
    <p:sldId id="297" r:id="rId12"/>
    <p:sldId id="298" r:id="rId13"/>
    <p:sldId id="299" r:id="rId14"/>
    <p:sldId id="264" r:id="rId15"/>
    <p:sldId id="266" r:id="rId16"/>
    <p:sldId id="300" r:id="rId17"/>
    <p:sldId id="260" r:id="rId18"/>
    <p:sldId id="261" r:id="rId19"/>
    <p:sldId id="262" r:id="rId20"/>
    <p:sldId id="280" r:id="rId21"/>
    <p:sldId id="301" r:id="rId22"/>
    <p:sldId id="269" r:id="rId23"/>
    <p:sldId id="270" r:id="rId24"/>
    <p:sldId id="271" r:id="rId25"/>
    <p:sldId id="275" r:id="rId26"/>
    <p:sldId id="285" r:id="rId27"/>
    <p:sldId id="273" r:id="rId28"/>
    <p:sldId id="272" r:id="rId29"/>
    <p:sldId id="286" r:id="rId30"/>
    <p:sldId id="274" r:id="rId31"/>
    <p:sldId id="276" r:id="rId32"/>
    <p:sldId id="277" r:id="rId33"/>
    <p:sldId id="287" r:id="rId34"/>
    <p:sldId id="278" r:id="rId35"/>
    <p:sldId id="279" r:id="rId36"/>
    <p:sldId id="281" r:id="rId37"/>
    <p:sldId id="282" r:id="rId38"/>
    <p:sldId id="283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66FF"/>
    <a:srgbClr val="66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98CD-BD39-421D-B7C9-A4B458665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59D8-5A4C-4DB4-88F1-19FDEEA5E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2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A1ED3-9004-4F50-A6A1-870B6E1F9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8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7C1C4-8976-44FF-924E-0F4BB1488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1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BE0D-1592-405F-AB38-44726A4DC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0938-B489-4CFF-B783-CF6FCFA6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8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7AE3A-87CF-4036-9198-F6F3C776E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8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3B13-4F54-486E-A305-0EF8B2894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A742-8D07-4FBA-946D-A2F6771EF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82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CB40F-2A01-44A9-B1F3-4CED4E20B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AEE4-61B9-4B3F-A6F3-E68F8D07C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4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A3E8-7519-497C-B1FF-62ABE1CA7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630B00-7BA3-4B91-82D8-02A25534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0%B0%D0%BB%D1%84%D0%B0%D0%B2%D0%B8%D1%82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990033"/>
                </a:solidFill>
              </a:rPr>
              <a:t>Язык программирования </a:t>
            </a:r>
            <a:r>
              <a:rPr lang="en-US" sz="4800" dirty="0" smtClean="0">
                <a:solidFill>
                  <a:srgbClr val="990033"/>
                </a:solidFill>
              </a:rPr>
              <a:t>Pascal</a:t>
            </a:r>
            <a:endParaRPr lang="ru-RU" sz="48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990033"/>
                </a:solidFill>
              </a:rPr>
              <a:t>Пример: периметр прямоугольника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/>
              <a:t>program</a:t>
            </a:r>
            <a:r>
              <a:rPr lang="ru-RU" sz="2400" smtClean="0"/>
              <a:t> perimetr;	</a:t>
            </a:r>
            <a:r>
              <a:rPr lang="en-US" sz="2400" smtClean="0"/>
              <a:t>    		  {</a:t>
            </a:r>
            <a:r>
              <a:rPr lang="ru-RU" sz="2400" smtClean="0"/>
              <a:t>заголовок программы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/>
              <a:t>uses</a:t>
            </a:r>
            <a:r>
              <a:rPr lang="ru-RU" sz="2400" smtClean="0"/>
              <a:t> crt;  	</a:t>
            </a:r>
            <a:r>
              <a:rPr lang="en-US" sz="2400" smtClean="0"/>
              <a:t>	{crt – </a:t>
            </a:r>
            <a:r>
              <a:rPr lang="ru-RU" sz="2400" smtClean="0"/>
              <a:t>необходим для очистки экрана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/>
              <a:t>var</a:t>
            </a:r>
            <a:r>
              <a:rPr lang="ru-RU" sz="2400" smtClean="0"/>
              <a:t> a,b:integer;	</a:t>
            </a:r>
            <a:r>
              <a:rPr lang="en-US" sz="2400" smtClean="0"/>
              <a:t>	       {</a:t>
            </a:r>
            <a:r>
              <a:rPr lang="ru-RU" sz="2400" smtClean="0"/>
              <a:t>объявление переменных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P:integer;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/>
              <a:t>Begin</a:t>
            </a:r>
            <a:r>
              <a:rPr lang="en-US" sz="2400" smtClean="0"/>
              <a:t>					      {</a:t>
            </a:r>
            <a:r>
              <a:rPr lang="ru-RU" sz="2400" smtClean="0"/>
              <a:t>начало</a:t>
            </a:r>
            <a:r>
              <a:rPr lang="en-US" sz="2400" smtClean="0"/>
              <a:t> </a:t>
            </a:r>
            <a:r>
              <a:rPr lang="ru-RU" sz="2400" smtClean="0"/>
              <a:t>программы</a:t>
            </a:r>
            <a:r>
              <a:rPr lang="en-US" sz="2400" smtClean="0"/>
              <a:t>}</a:t>
            </a:r>
            <a:r>
              <a:rPr lang="ru-RU" sz="2400" smtClean="0"/>
              <a:t> 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clrscr;		{</a:t>
            </a:r>
            <a:r>
              <a:rPr lang="ru-RU" sz="2400" smtClean="0"/>
              <a:t>очистка экрана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a:=12;	</a:t>
            </a:r>
            <a:r>
              <a:rPr lang="en-US" sz="2400" smtClean="0"/>
              <a:t>  {</a:t>
            </a:r>
            <a:r>
              <a:rPr lang="ru-RU" sz="2400" smtClean="0"/>
              <a:t>присваиваем переменной </a:t>
            </a:r>
            <a:r>
              <a:rPr lang="ru-RU" sz="2400" b="1" smtClean="0"/>
              <a:t>а</a:t>
            </a:r>
            <a:r>
              <a:rPr lang="ru-RU" sz="2400" smtClean="0"/>
              <a:t> значение 12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b:=7;	</a:t>
            </a:r>
            <a:r>
              <a:rPr lang="en-US" sz="2400" smtClean="0"/>
              <a:t>    {</a:t>
            </a:r>
            <a:r>
              <a:rPr lang="ru-RU" sz="2400" smtClean="0"/>
              <a:t>присваиваем переменной </a:t>
            </a:r>
            <a:r>
              <a:rPr lang="en-US" sz="2400" b="1" smtClean="0"/>
              <a:t>b</a:t>
            </a:r>
            <a:r>
              <a:rPr lang="ru-RU" sz="2400" smtClean="0"/>
              <a:t> значение 7</a:t>
            </a:r>
            <a:r>
              <a:rPr lang="en-US" sz="2400" smtClean="0"/>
              <a:t>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P:=2*(a+b);</a:t>
            </a:r>
            <a:r>
              <a:rPr lang="en-US" sz="2400" smtClean="0"/>
              <a:t>       {</a:t>
            </a:r>
            <a:r>
              <a:rPr lang="ru-RU" sz="2400" smtClean="0"/>
              <a:t>значение выражения присваиваем </a:t>
            </a:r>
            <a:r>
              <a:rPr lang="en-US" sz="2400" smtClean="0"/>
              <a:t>P}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</a:t>
            </a:r>
            <a:r>
              <a:rPr lang="ru-RU" sz="2400" b="1" i="1" smtClean="0"/>
              <a:t>write</a:t>
            </a:r>
            <a:r>
              <a:rPr lang="ru-RU" sz="2400" smtClean="0"/>
              <a:t>('P = ',P);</a:t>
            </a:r>
            <a:r>
              <a:rPr lang="en-US" sz="2400" smtClean="0"/>
              <a:t>	         {</a:t>
            </a:r>
            <a:r>
              <a:rPr lang="ru-RU" sz="2400" smtClean="0"/>
              <a:t>выводим на экран значение </a:t>
            </a:r>
            <a:r>
              <a:rPr lang="en-US" sz="2400" smtClean="0"/>
              <a:t>P}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/>
              <a:t>end</a:t>
            </a:r>
            <a:r>
              <a:rPr lang="ru-RU" sz="2400" smtClean="0"/>
              <a:t>.</a:t>
            </a:r>
            <a:r>
              <a:rPr lang="en-US" sz="2400" smtClean="0"/>
              <a:t>					        {</a:t>
            </a:r>
            <a:r>
              <a:rPr lang="ru-RU" sz="2400" smtClean="0"/>
              <a:t>конец программы</a:t>
            </a:r>
            <a:r>
              <a:rPr lang="en-US" sz="2400" smtClean="0"/>
              <a:t>}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147050" cy="5113338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990033"/>
                </a:solidFill>
              </a:rPr>
              <a:t>Программа  в своей работе имеет дело с данными.</a:t>
            </a:r>
            <a:r>
              <a:rPr lang="ru-RU" sz="2800" smtClean="0">
                <a:solidFill>
                  <a:srgbClr val="990033"/>
                </a:solidFill>
              </a:rPr>
              <a:t> </a:t>
            </a:r>
            <a:br>
              <a:rPr lang="ru-RU" sz="2800" smtClean="0">
                <a:solidFill>
                  <a:srgbClr val="990033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>Некоторые данные устанавливаются еще до того, как программа  начнет  выполняться,  а после ее запуска сохраняют свои значения неизменными на всем протяжении работы </a:t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>программы. Это </a:t>
            </a:r>
            <a:r>
              <a:rPr lang="ru-RU" sz="2800" b="1" i="1" smtClean="0">
                <a:solidFill>
                  <a:schemeClr val="tx1"/>
                </a:solidFill>
              </a:rPr>
              <a:t>константы</a:t>
            </a:r>
            <a:r>
              <a:rPr lang="ru-RU" sz="2800" smtClean="0">
                <a:solidFill>
                  <a:schemeClr val="tx1"/>
                </a:solidFill>
              </a:rPr>
              <a:t>. </a:t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>Другие данные могут  изменяться  во  время  выполнения программы. Они называются </a:t>
            </a:r>
            <a:r>
              <a:rPr lang="ru-RU" sz="2800" b="1" i="1" smtClean="0">
                <a:solidFill>
                  <a:schemeClr val="tx1"/>
                </a:solidFill>
              </a:rPr>
              <a:t>переменными</a:t>
            </a:r>
            <a:r>
              <a:rPr lang="ru-RU" sz="280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931150" cy="21875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smtClean="0"/>
              <a:t>Различие между </a:t>
            </a:r>
            <a:r>
              <a:rPr lang="ru-RU" sz="2800" b="1" i="1" smtClean="0"/>
              <a:t>переменной</a:t>
            </a:r>
            <a:r>
              <a:rPr lang="ru-RU" sz="2800" smtClean="0"/>
              <a:t> и </a:t>
            </a:r>
            <a:r>
              <a:rPr lang="ru-RU" sz="2800" b="1" i="1" smtClean="0"/>
              <a:t>константой</a:t>
            </a:r>
            <a:r>
              <a:rPr lang="ru-RU" sz="2800" smtClean="0"/>
              <a:t> довольно очевидно: во время выполнения программы значение переменной  может быть изменено, а значение константы нет.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492375" y="5156200"/>
            <a:ext cx="1905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переменные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778375" y="5156200"/>
            <a:ext cx="1905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константы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3254375" y="4775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FF0F26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3406775" y="4775200"/>
            <a:ext cx="2362200" cy="76200"/>
          </a:xfrm>
          <a:prstGeom prst="rect">
            <a:avLst/>
          </a:prstGeom>
          <a:solidFill>
            <a:srgbClr val="FF0F26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8"/>
          <p:cNvSpPr>
            <a:spLocks noChangeArrowheads="1"/>
          </p:cNvSpPr>
          <p:nvPr/>
        </p:nvSpPr>
        <p:spPr bwMode="auto">
          <a:xfrm>
            <a:off x="5616575" y="4775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FF0F26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4625975" y="4470400"/>
            <a:ext cx="76200" cy="304800"/>
          </a:xfrm>
          <a:prstGeom prst="rect">
            <a:avLst/>
          </a:prstGeom>
          <a:solidFill>
            <a:srgbClr val="FF0F26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3635375" y="3860800"/>
            <a:ext cx="1905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данные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80400" cy="4094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Под   переменной   мы   будем   понимать ячейку («коробку»), куда компьютер может записывать («складывать») данные.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Под ячейкой мы в действительности подразумеваем «кусочек памяти» в котором хранится информация.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Чтобы   воспользоваться   информацией, хранящейся в ячейке, нужно, чтобы каждая ячейка имела свое </a:t>
            </a:r>
            <a:r>
              <a:rPr lang="ru-RU" sz="2400" b="1" i="1" smtClean="0"/>
              <a:t>имя</a:t>
            </a:r>
            <a:r>
              <a:rPr lang="ru-RU" sz="2400" smtClean="0"/>
              <a:t> или, как часто говорят, - </a:t>
            </a:r>
            <a:r>
              <a:rPr lang="ru-RU" sz="2400" b="1" i="1" smtClean="0"/>
              <a:t>идентификатор</a:t>
            </a:r>
            <a:r>
              <a:rPr lang="ru-RU" sz="2400" smtClean="0"/>
              <a:t>.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84213" y="1412875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  a           b       sum</a:t>
            </a:r>
          </a:p>
        </p:txBody>
      </p:sp>
      <p:grpSp>
        <p:nvGrpSpPr>
          <p:cNvPr id="14340" name="Group 22"/>
          <p:cNvGrpSpPr>
            <a:grpSpLocks noChangeAspect="1"/>
          </p:cNvGrpSpPr>
          <p:nvPr/>
        </p:nvGrpSpPr>
        <p:grpSpPr bwMode="auto">
          <a:xfrm>
            <a:off x="684213" y="476250"/>
            <a:ext cx="3354387" cy="990600"/>
            <a:chOff x="2274" y="9021"/>
            <a:chExt cx="4142" cy="1208"/>
          </a:xfrm>
        </p:grpSpPr>
        <p:sp>
          <p:nvSpPr>
            <p:cNvPr id="14341" name="AutoShape 23"/>
            <p:cNvSpPr>
              <a:spLocks noChangeAspect="1" noChangeArrowheads="1"/>
            </p:cNvSpPr>
            <p:nvPr/>
          </p:nvSpPr>
          <p:spPr bwMode="auto">
            <a:xfrm>
              <a:off x="2274" y="9021"/>
              <a:ext cx="4142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Rectangle 24"/>
            <p:cNvSpPr>
              <a:spLocks noChangeArrowheads="1"/>
            </p:cNvSpPr>
            <p:nvPr/>
          </p:nvSpPr>
          <p:spPr bwMode="auto">
            <a:xfrm>
              <a:off x="2274" y="9207"/>
              <a:ext cx="1318" cy="1022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BE0E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ru-RU" sz="2800">
                  <a:solidFill>
                    <a:srgbClr val="FFFFFF"/>
                  </a:solidFill>
                </a:rPr>
                <a:t>5</a:t>
              </a:r>
              <a:endParaRPr lang="ru-RU"/>
            </a:p>
          </p:txBody>
        </p:sp>
        <p:sp>
          <p:nvSpPr>
            <p:cNvPr id="14343" name="Rectangle 25"/>
            <p:cNvSpPr>
              <a:spLocks noChangeArrowheads="1"/>
            </p:cNvSpPr>
            <p:nvPr/>
          </p:nvSpPr>
          <p:spPr bwMode="auto">
            <a:xfrm>
              <a:off x="3592" y="9207"/>
              <a:ext cx="1318" cy="1022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BE0E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ru-RU" sz="2800">
                  <a:solidFill>
                    <a:srgbClr val="FFFFFF"/>
                  </a:solidFill>
                </a:rPr>
                <a:t>3</a:t>
              </a:r>
              <a:endParaRPr lang="ru-RU"/>
            </a:p>
          </p:txBody>
        </p:sp>
        <p:sp>
          <p:nvSpPr>
            <p:cNvPr id="14344" name="Rectangle 26"/>
            <p:cNvSpPr>
              <a:spLocks noChangeArrowheads="1"/>
            </p:cNvSpPr>
            <p:nvPr/>
          </p:nvSpPr>
          <p:spPr bwMode="auto">
            <a:xfrm>
              <a:off x="4910" y="9207"/>
              <a:ext cx="1318" cy="1022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BE0E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ru-RU" sz="2800">
                  <a:solidFill>
                    <a:srgbClr val="FFFFFF"/>
                  </a:solidFill>
                </a:rPr>
                <a:t>8</a:t>
              </a:r>
              <a:endParaRPr lang="ru-RU"/>
            </a:p>
          </p:txBody>
        </p:sp>
        <p:sp>
          <p:nvSpPr>
            <p:cNvPr id="14345" name="Line 27"/>
            <p:cNvSpPr>
              <a:spLocks noChangeShapeType="1"/>
            </p:cNvSpPr>
            <p:nvPr/>
          </p:nvSpPr>
          <p:spPr bwMode="auto">
            <a:xfrm flipV="1">
              <a:off x="6228" y="10043"/>
              <a:ext cx="188" cy="1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46" name="Line 28"/>
            <p:cNvSpPr>
              <a:spLocks noChangeShapeType="1"/>
            </p:cNvSpPr>
            <p:nvPr/>
          </p:nvSpPr>
          <p:spPr bwMode="auto">
            <a:xfrm flipV="1">
              <a:off x="6228" y="9021"/>
              <a:ext cx="188" cy="1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47" name="Line 29"/>
            <p:cNvSpPr>
              <a:spLocks noChangeShapeType="1"/>
            </p:cNvSpPr>
            <p:nvPr/>
          </p:nvSpPr>
          <p:spPr bwMode="auto">
            <a:xfrm flipV="1">
              <a:off x="2274" y="9021"/>
              <a:ext cx="188" cy="1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48" name="Line 30"/>
            <p:cNvSpPr>
              <a:spLocks noChangeShapeType="1"/>
            </p:cNvSpPr>
            <p:nvPr/>
          </p:nvSpPr>
          <p:spPr bwMode="auto">
            <a:xfrm>
              <a:off x="2462" y="9021"/>
              <a:ext cx="395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49" name="Line 31"/>
            <p:cNvSpPr>
              <a:spLocks noChangeShapeType="1"/>
            </p:cNvSpPr>
            <p:nvPr/>
          </p:nvSpPr>
          <p:spPr bwMode="auto">
            <a:xfrm flipV="1">
              <a:off x="3592" y="9021"/>
              <a:ext cx="188" cy="1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50" name="Line 32"/>
            <p:cNvSpPr>
              <a:spLocks noChangeShapeType="1"/>
            </p:cNvSpPr>
            <p:nvPr/>
          </p:nvSpPr>
          <p:spPr bwMode="auto">
            <a:xfrm flipV="1">
              <a:off x="4910" y="9021"/>
              <a:ext cx="188" cy="1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51" name="Line 33"/>
            <p:cNvSpPr>
              <a:spLocks noChangeShapeType="1"/>
            </p:cNvSpPr>
            <p:nvPr/>
          </p:nvSpPr>
          <p:spPr bwMode="auto">
            <a:xfrm>
              <a:off x="6416" y="9021"/>
              <a:ext cx="0" cy="102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52" name="Line 34"/>
            <p:cNvSpPr>
              <a:spLocks noChangeShapeType="1"/>
            </p:cNvSpPr>
            <p:nvPr/>
          </p:nvSpPr>
          <p:spPr bwMode="auto">
            <a:xfrm>
              <a:off x="4910" y="9207"/>
              <a:ext cx="0" cy="102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53" name="Line 35"/>
            <p:cNvSpPr>
              <a:spLocks noChangeShapeType="1"/>
            </p:cNvSpPr>
            <p:nvPr/>
          </p:nvSpPr>
          <p:spPr bwMode="auto">
            <a:xfrm>
              <a:off x="3592" y="9207"/>
              <a:ext cx="0" cy="102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>Идентификаторы.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b="1" i="1" smtClean="0"/>
              <a:t>Именами</a:t>
            </a:r>
            <a:r>
              <a:rPr lang="ru-RU" smtClean="0"/>
              <a:t> (</a:t>
            </a:r>
            <a:r>
              <a:rPr lang="ru-RU" i="1" smtClean="0"/>
              <a:t>идентификаторами</a:t>
            </a:r>
            <a:r>
              <a:rPr lang="ru-RU" smtClean="0"/>
              <a:t>) называют элементы языка - константы, метки, типы, переменные, процедуры, функции, модули, объекты.</a:t>
            </a:r>
            <a:endParaRPr lang="ru-RU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b="1" smtClean="0"/>
              <a:t>Идентификатором</a:t>
            </a:r>
            <a:r>
              <a:rPr lang="ru-RU" smtClean="0"/>
              <a:t> является последовательность букв, цифр и знаков подчеркивания, которая начинается с буквы или символа подчеркивания и не содержит пробелов.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Имя может содержать произвольное количество символов, но значащими являются 63 символа.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Не разрешается  в  языке ПАСКАЛЬ использовать в качестве имен </a:t>
            </a:r>
            <a:r>
              <a:rPr lang="ru-RU" sz="2800" b="1" i="1" smtClean="0"/>
              <a:t>служебные</a:t>
            </a:r>
            <a:r>
              <a:rPr lang="ru-RU" sz="2800" smtClean="0"/>
              <a:t> </a:t>
            </a:r>
            <a:r>
              <a:rPr lang="ru-RU" sz="2800" b="1" i="1" smtClean="0"/>
              <a:t>слова</a:t>
            </a:r>
            <a:r>
              <a:rPr lang="ru-RU" sz="2800" smtClean="0"/>
              <a:t> и </a:t>
            </a:r>
            <a:r>
              <a:rPr lang="ru-RU" sz="2800" b="1" i="1" smtClean="0"/>
              <a:t>стандартные имена</a:t>
            </a:r>
            <a:r>
              <a:rPr lang="ru-RU" sz="2800" smtClean="0"/>
              <a:t>,  которыми названы стандартные константы, типы, процедуры, функции и файлы.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Примеры имен языка ПАСКАЛЬ: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A    b12    r1m    SIGMA    gamma    I80_86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28775"/>
            <a:ext cx="8229600" cy="1728788"/>
          </a:xfrm>
        </p:spPr>
        <p:txBody>
          <a:bodyPr/>
          <a:lstStyle/>
          <a:p>
            <a:pPr algn="l" eaLnBrk="1" hangingPunct="1"/>
            <a:r>
              <a:rPr lang="ru-RU" sz="2800" smtClean="0"/>
              <a:t>В Паскале разница между строчными и</a:t>
            </a:r>
            <a:br>
              <a:rPr lang="ru-RU" sz="2800" smtClean="0"/>
            </a:br>
            <a:r>
              <a:rPr lang="ru-RU" sz="2800" smtClean="0"/>
              <a:t>прописными буквами игнорируется, поэтому имена </a:t>
            </a:r>
            <a:r>
              <a:rPr lang="ru-RU" sz="2800" b="1" smtClean="0"/>
              <a:t>NaMe</a:t>
            </a:r>
            <a:r>
              <a:rPr lang="ru-RU" sz="2800" smtClean="0"/>
              <a:t> и </a:t>
            </a:r>
            <a:r>
              <a:rPr lang="ru-RU" sz="2800" b="1" smtClean="0"/>
              <a:t>name</a:t>
            </a:r>
            <a:r>
              <a:rPr lang="ru-RU" sz="2800" smtClean="0"/>
              <a:t> одинаковы.</a:t>
            </a:r>
            <a:r>
              <a:rPr lang="ru-RU" sz="2800" smtClean="0">
                <a:solidFill>
                  <a:srgbClr val="FFFF00"/>
                </a:solidFill>
              </a:rPr>
              <a:t/>
            </a:r>
            <a:br>
              <a:rPr lang="ru-RU" sz="2800" smtClean="0">
                <a:solidFill>
                  <a:srgbClr val="FFFF00"/>
                </a:solidFill>
              </a:rPr>
            </a:br>
            <a:endParaRPr lang="ru-RU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Служебное</a:t>
            </a:r>
            <a:r>
              <a:rPr lang="ru-RU" smtClean="0"/>
              <a:t> </a:t>
            </a:r>
            <a:r>
              <a:rPr lang="ru-RU" b="1" i="1" smtClean="0"/>
              <a:t>слово</a:t>
            </a:r>
            <a:r>
              <a:rPr lang="ru-RU" smtClean="0"/>
              <a:t> – это слово, которое в языке ПАСКАЛЬ имеет определенное смысловое значение, которое не может быть изменено. Иногда его называют ключевым словом.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Служебные (зарезервированные) слова: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41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ABSOLUTE      	EXPORTS           	LIBRARY       	SET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ASSEMBLER    	EXTERNAL        	MOD               	SHL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AND               	FAR               	NAME             	SHR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ARRAY            	FILE              	NIL               	STRING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ASM              	FOR               	NEAR             	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ASSEMBLER         	FORWARD           	NOT               	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BEGIN             	FUNCTION          	OBJECT         	TYPE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CASE              	GOTO              	OF                	UNIT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CONST             	IF                	OR                	UNTIL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CONSTRUCTOR     IMPLEMENTATION  PACKED   	USES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DESTRUCTOR        IN                	PRIVATE           	VAR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DIV               	INDEX             	PROCEDURE         	VIRTUAL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DO                	INHERITED         	PROGRAM           	WHILE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DOWNTO            	INLINE            	PUBLIC            	WITH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ELSE              	INTERFACE         	RECORD            	XOR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END               	INTERRUPT         	REPEAT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EXPORT</a:t>
            </a:r>
            <a:r>
              <a:rPr lang="ru-RU" sz="1600" b="1" smtClean="0"/>
              <a:t>            	</a:t>
            </a:r>
            <a:r>
              <a:rPr lang="en-US" sz="1600" b="1" smtClean="0"/>
              <a:t>LABEL</a:t>
            </a:r>
            <a:r>
              <a:rPr lang="ru-RU" sz="1600" b="1" smtClean="0"/>
              <a:t>             	</a:t>
            </a:r>
            <a:r>
              <a:rPr lang="en-US" sz="1600" b="1" smtClean="0"/>
              <a:t>RESIDENT</a:t>
            </a:r>
            <a:endParaRPr lang="ru-RU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246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	</a:t>
            </a:r>
            <a:r>
              <a:rPr lang="ru-RU" sz="2800" b="1" i="1" smtClean="0"/>
              <a:t>Пробелы</a:t>
            </a:r>
            <a:r>
              <a:rPr lang="ru-RU" sz="2800" smtClean="0"/>
              <a:t> нельзя использовать внутри сдвоенных символов и  зарезервированных слов.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	</a:t>
            </a:r>
            <a:r>
              <a:rPr lang="ru-RU" sz="2800" b="1" i="1" smtClean="0"/>
              <a:t>Существуют имена которые называются стандартными.</a:t>
            </a:r>
            <a:endParaRPr lang="en-US" sz="2800" b="1" i="1" smtClean="0"/>
          </a:p>
          <a:p>
            <a:pPr eaLnBrk="1" hangingPunct="1">
              <a:buFontTx/>
              <a:buNone/>
            </a:pPr>
            <a:r>
              <a:rPr lang="ru-RU" sz="2800" smtClean="0"/>
              <a:t>	</a:t>
            </a:r>
            <a:r>
              <a:rPr lang="en-US" sz="2800" smtClean="0"/>
              <a:t>sin</a:t>
            </a:r>
            <a:r>
              <a:rPr lang="ru-RU" sz="2800" smtClean="0"/>
              <a:t> 	</a:t>
            </a:r>
            <a:r>
              <a:rPr lang="en-US" sz="2800" smtClean="0"/>
              <a:t>cos</a:t>
            </a:r>
            <a:r>
              <a:rPr lang="ru-RU" sz="2800" smtClean="0"/>
              <a:t> 	</a:t>
            </a:r>
            <a:r>
              <a:rPr lang="en-US" sz="2800" smtClean="0"/>
              <a:t>real</a:t>
            </a:r>
            <a:r>
              <a:rPr lang="ru-RU" sz="2800" smtClean="0"/>
              <a:t> 	</a:t>
            </a:r>
            <a:r>
              <a:rPr lang="en-US" sz="2800" smtClean="0"/>
              <a:t>true</a:t>
            </a:r>
            <a:r>
              <a:rPr lang="ru-RU" sz="2800" smtClean="0"/>
              <a:t> 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	В отличие от служебных  слов смысл стандартных имен </a:t>
            </a:r>
            <a:r>
              <a:rPr lang="ru-RU" sz="2800" b="1" i="1" smtClean="0"/>
              <a:t>может быть переопределен</a:t>
            </a:r>
            <a:r>
              <a:rPr lang="ru-RU" sz="2800" smtClean="0"/>
              <a:t> программистом.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549275"/>
            <a:ext cx="5614988" cy="72231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990033"/>
                </a:solidFill>
              </a:rPr>
              <a:t>Pascal</a:t>
            </a:r>
            <a:endParaRPr lang="ru-RU" sz="4000" smtClean="0">
              <a:solidFill>
                <a:srgbClr val="9900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484313"/>
            <a:ext cx="7920038" cy="36734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2500" smtClean="0"/>
              <a:t>Паскаль был разработан швейцарским ученым Никлаусом Виртом. Паскаль считается важнейшим инструментом для обучения методам структурного программирования и с 1983 г. введен в учебные курсы  в  школах для учащихся, которые специализируются в области информатики.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500" smtClean="0"/>
              <a:t>    </a:t>
            </a:r>
            <a:endParaRPr lang="en-US" sz="2500" smtClean="0"/>
          </a:p>
          <a:p>
            <a:pPr algn="l" eaLnBrk="1" hangingPunct="1">
              <a:lnSpc>
                <a:spcPct val="90000"/>
              </a:lnSpc>
            </a:pPr>
            <a:r>
              <a:rPr lang="ru-RU" sz="2500" smtClean="0"/>
              <a:t>В дальнейшем язык Паскаль совершенствовался и приобрел новые свойства, отличные от авторского варианта.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02625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i="1" smtClean="0"/>
              <a:t>Это указание компилятору, сколько памяти необходимо зарезервировать для переменных нашей программы.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8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i="1" smtClean="0"/>
              <a:t>В откомпилированной программе для всех переменных отведено место в памяти, и всем переменным присвоены нулевые значения.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8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solidFill>
                  <a:srgbClr val="0066FF"/>
                </a:solidFill>
              </a:rPr>
              <a:t>Все переменные, используемые в программе необходимо объявить</a:t>
            </a:r>
            <a:r>
              <a:rPr lang="ru-RU" sz="2800" b="1" i="1" smtClean="0">
                <a:solidFill>
                  <a:srgbClr val="0066FF"/>
                </a:solidFill>
              </a:rPr>
              <a:t> </a:t>
            </a:r>
            <a:r>
              <a:rPr lang="ru-RU" sz="2800" i="1" smtClean="0">
                <a:solidFill>
                  <a:srgbClr val="0066FF"/>
                </a:solidFill>
              </a:rPr>
              <a:t>в</a:t>
            </a:r>
            <a:r>
              <a:rPr lang="ru-RU" sz="2800" b="1" i="1" smtClean="0">
                <a:solidFill>
                  <a:srgbClr val="0066FF"/>
                </a:solidFill>
              </a:rPr>
              <a:t> </a:t>
            </a:r>
            <a:r>
              <a:rPr lang="ru-RU" sz="2800" i="1" smtClean="0">
                <a:solidFill>
                  <a:srgbClr val="0066FF"/>
                </a:solidFill>
              </a:rPr>
              <a:t>разделе описания переменных после зарезервированного слова</a:t>
            </a:r>
            <a:r>
              <a:rPr lang="ru-RU" sz="2800" i="1" smtClean="0"/>
              <a:t> </a:t>
            </a:r>
            <a:r>
              <a:rPr lang="ru-RU" sz="2800" b="1" i="1" smtClean="0">
                <a:solidFill>
                  <a:srgbClr val="990033"/>
                </a:solidFill>
              </a:rPr>
              <a:t>var</a:t>
            </a:r>
            <a:r>
              <a:rPr lang="ru-RU" sz="2800" i="1" smtClean="0"/>
              <a:t>.</a:t>
            </a:r>
            <a:endParaRPr lang="en-US" sz="28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800" b="1" i="1" smtClean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/>
              <a:t>Объявление переменных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Данные бывают различных типов...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Типы данных</a:t>
            </a:r>
            <a:endParaRPr lang="ru-RU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Имена </a:t>
            </a:r>
            <a:r>
              <a:rPr lang="ru-RU" sz="2800" i="1" smtClean="0"/>
              <a:t>стандартных</a:t>
            </a:r>
            <a:r>
              <a:rPr lang="ru-RU" sz="2800" smtClean="0"/>
              <a:t> типов являются предопределенными идентификаторами и действуют в любой точке программы. Они описаны в стандартном модуле </a:t>
            </a:r>
            <a:r>
              <a:rPr lang="en-US" sz="2800" smtClean="0"/>
              <a:t>System</a:t>
            </a:r>
            <a:r>
              <a:rPr lang="ru-RU" sz="2800" smtClean="0"/>
              <a:t>, который по умолчанию подключается в список используемых модулей.</a:t>
            </a:r>
            <a:endParaRPr lang="ru-RU" sz="2800" i="1" smtClean="0"/>
          </a:p>
          <a:p>
            <a:pPr eaLnBrk="1" hangingPunct="1"/>
            <a:r>
              <a:rPr lang="ru-RU" sz="2800" i="1" smtClean="0"/>
              <a:t>Пользовательские</a:t>
            </a:r>
            <a:r>
              <a:rPr lang="ru-RU" sz="2800" smtClean="0"/>
              <a:t> типы – это дополнительные типы (простые и структурированные) описанные пользователем.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Стандартные типы данных</a:t>
            </a: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группа</a:t>
            </a:r>
            <a:r>
              <a:rPr lang="en-US" sz="2800" smtClean="0"/>
              <a:t> </a:t>
            </a:r>
            <a:r>
              <a:rPr lang="ru-RU" sz="2800" smtClean="0"/>
              <a:t>целых</a:t>
            </a:r>
            <a:r>
              <a:rPr lang="en-US" sz="2800" smtClean="0"/>
              <a:t> </a:t>
            </a:r>
            <a:r>
              <a:rPr lang="ru-RU" sz="2800" smtClean="0"/>
              <a:t>типов</a:t>
            </a:r>
            <a:r>
              <a:rPr lang="en-US" sz="2800" smtClean="0"/>
              <a:t> (Shortint,  Integer,   Longint, Byte, Word);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группа</a:t>
            </a:r>
            <a:r>
              <a:rPr lang="en-US" sz="2800" smtClean="0"/>
              <a:t> </a:t>
            </a:r>
            <a:r>
              <a:rPr lang="ru-RU" sz="2800" smtClean="0"/>
              <a:t>действительных</a:t>
            </a:r>
            <a:r>
              <a:rPr lang="en-US" sz="2800" smtClean="0"/>
              <a:t> </a:t>
            </a:r>
            <a:r>
              <a:rPr lang="ru-RU" sz="2800" smtClean="0"/>
              <a:t>типов</a:t>
            </a:r>
            <a:r>
              <a:rPr lang="en-US" sz="2800" smtClean="0"/>
              <a:t>(Single,  Real,  Double, Extended, Comp);  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логические</a:t>
            </a:r>
            <a:r>
              <a:rPr lang="en-US" sz="2800" smtClean="0"/>
              <a:t> (</a:t>
            </a:r>
            <a:r>
              <a:rPr lang="ru-RU" sz="2800" smtClean="0"/>
              <a:t>булевские</a:t>
            </a:r>
            <a:r>
              <a:rPr lang="en-US" sz="2800" smtClean="0"/>
              <a:t> </a:t>
            </a:r>
            <a:r>
              <a:rPr lang="ru-RU" sz="2800" smtClean="0"/>
              <a:t>типы</a:t>
            </a:r>
            <a:r>
              <a:rPr lang="en-US" sz="2800" smtClean="0"/>
              <a:t>)(Boolean, ByteBool, WordBool, LongBool);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символьный</a:t>
            </a:r>
            <a:r>
              <a:rPr lang="en-US" sz="2800" smtClean="0"/>
              <a:t>(Char); 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строковый (</a:t>
            </a:r>
            <a:r>
              <a:rPr lang="en-US" sz="2800" smtClean="0"/>
              <a:t>String);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указательный</a:t>
            </a:r>
            <a:r>
              <a:rPr lang="en-US" sz="2800" smtClean="0"/>
              <a:t> (Pointer);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smtClean="0"/>
              <a:t>текстовый тип (</a:t>
            </a:r>
            <a:r>
              <a:rPr lang="en-US" sz="2800" smtClean="0"/>
              <a:t>Text).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tx1"/>
                </a:solidFill>
              </a:rPr>
              <a:t>Группа целых типов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533525" y="20145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i="1">
                <a:cs typeface="Times New Roman" pitchFamily="18" charset="0"/>
              </a:rPr>
              <a:t> </a:t>
            </a:r>
            <a:endParaRPr lang="ru-RU" sz="2400"/>
          </a:p>
        </p:txBody>
      </p:sp>
      <p:graphicFrame>
        <p:nvGraphicFramePr>
          <p:cNvPr id="91296" name="Group 160"/>
          <p:cNvGraphicFramePr>
            <a:graphicFrameLocks noGrp="1"/>
          </p:cNvGraphicFramePr>
          <p:nvPr/>
        </p:nvGraphicFramePr>
        <p:xfrm>
          <a:off x="611188" y="1412875"/>
          <a:ext cx="8135937" cy="5170488"/>
        </p:xfrm>
        <a:graphic>
          <a:graphicData uri="http://schemas.openxmlformats.org/drawingml/2006/table">
            <a:tbl>
              <a:tblPr/>
              <a:tblGrid>
                <a:gridCol w="2033587"/>
                <a:gridCol w="1270000"/>
                <a:gridCol w="2798763"/>
                <a:gridCol w="2033587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типа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        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значений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требуемая память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Короткое целое со знаком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Shortint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-128 .. 127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байт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Целое со знаком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-32768 .. 32767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байта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Длинное целое со знаком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Longint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-2147483648 .. 2147483647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байта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Короткое целое без знака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Byte    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0 .. 255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байт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Целое без знака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Word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0 .. 65535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байта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91512" cy="1223962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smtClean="0"/>
              <a:t>Var </a:t>
            </a:r>
            <a:r>
              <a:rPr lang="ru-RU" b="1" smtClean="0"/>
              <a:t>	</a:t>
            </a:r>
            <a:r>
              <a:rPr lang="en-US" b="1" smtClean="0"/>
              <a:t>b : byte; </a:t>
            </a:r>
            <a:endParaRPr lang="ru-RU" b="1" smtClean="0"/>
          </a:p>
          <a:p>
            <a:pPr marL="609600" indent="-609600" eaLnBrk="1" hangingPunct="1">
              <a:buFontTx/>
              <a:buNone/>
            </a:pPr>
            <a:r>
              <a:rPr lang="ru-RU" b="1" smtClean="0"/>
              <a:t>		</a:t>
            </a:r>
            <a:r>
              <a:rPr lang="en-US" b="1" smtClean="0"/>
              <a:t>summa, count : integer;</a:t>
            </a:r>
            <a:endParaRPr lang="ru-RU" b="1" smtClean="0"/>
          </a:p>
          <a:p>
            <a:pPr marL="609600" indent="-609600" eaLnBrk="1" hangingPunct="1">
              <a:buFontTx/>
              <a:buNone/>
            </a:pPr>
            <a:endParaRPr lang="ru-RU" b="1" smtClean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132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/>
              <a:t>Объявление переменных целого типа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539750" y="4868863"/>
            <a:ext cx="8280400" cy="5826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summa:= -365;</a:t>
            </a:r>
            <a:endParaRPr lang="ru-RU" sz="3200" b="1"/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295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/>
              <a:t>Испозование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99147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/>
              <a:t>Числа </a:t>
            </a:r>
            <a:r>
              <a:rPr lang="ru-RU" sz="2800"/>
              <a:t>в языке ПАСКАЛЬ обычно  записываются  в  десятичной  системе счисления. 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 </a:t>
            </a:r>
            <a:r>
              <a:rPr lang="ru-RU" sz="2800"/>
              <a:t>Положительный знак числа может быть опущен. </a:t>
            </a:r>
          </a:p>
          <a:p>
            <a:pPr eaLnBrk="1" hangingPunct="1"/>
            <a:endParaRPr lang="ru-RU" sz="2800"/>
          </a:p>
          <a:p>
            <a:pPr eaLnBrk="1" hangingPunct="1"/>
            <a:r>
              <a:rPr lang="ru-RU" sz="2800" b="1" i="1"/>
              <a:t>Целые</a:t>
            </a:r>
            <a:r>
              <a:rPr lang="ru-RU" sz="2800"/>
              <a:t> числа записываются в  форме  без десятичной точки, например:</a:t>
            </a:r>
            <a:r>
              <a:rPr lang="ru-RU" sz="2800" b="1"/>
              <a:t/>
            </a:r>
            <a:br>
              <a:rPr lang="ru-RU" sz="2800" b="1"/>
            </a:b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/>
            </a:r>
            <a:br>
              <a:rPr lang="en-US" sz="2800" b="1"/>
            </a:br>
            <a:r>
              <a:rPr lang="ru-RU" sz="2800" b="1"/>
              <a:t>     217    -45     8954   +483</a:t>
            </a:r>
          </a:p>
          <a:p>
            <a:pPr eaLnBrk="1" hangingPunct="1"/>
            <a:endParaRPr lang="ru-RU" sz="2800" b="1"/>
          </a:p>
          <a:p>
            <a:pPr eaLnBrk="1" hangingPunct="1"/>
            <a:r>
              <a:rPr lang="en-US" sz="2800" b="1"/>
              <a:t>		</a:t>
            </a:r>
            <a:endParaRPr lang="ru-RU" sz="2800" b="1"/>
          </a:p>
          <a:p>
            <a:pPr eaLnBrk="1" hangingPunct="1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39750" y="836613"/>
            <a:ext cx="8229600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4000" i="1">
                <a:solidFill>
                  <a:schemeClr val="tx2"/>
                </a:solidFill>
              </a:rPr>
              <a:t>Группа </a:t>
            </a:r>
            <a:r>
              <a:rPr lang="ru-RU" sz="4000" b="1" i="1">
                <a:solidFill>
                  <a:schemeClr val="tx2"/>
                </a:solidFill>
              </a:rPr>
              <a:t>вещественных типов</a:t>
            </a:r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en-US" sz="3600">
                <a:solidFill>
                  <a:schemeClr val="tx2"/>
                </a:solidFill>
              </a:rPr>
              <a:t/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/>
            </a:r>
            <a:br>
              <a:rPr lang="en-US" sz="36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определяет  те  данные,   которые реализуются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подмножеством действительных чисел.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11188" y="3500438"/>
            <a:ext cx="7993062" cy="2651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Var A: real;</a:t>
            </a:r>
          </a:p>
          <a:p>
            <a:pPr eaLnBrk="1" hangingPunct="1"/>
            <a:endParaRPr lang="ru-RU" sz="2400" b="1"/>
          </a:p>
          <a:p>
            <a:pPr eaLnBrk="1" hangingPunct="1"/>
            <a:r>
              <a:rPr lang="en-US" sz="2400" b="1"/>
              <a:t>begin</a:t>
            </a:r>
            <a:endParaRPr lang="ru-RU" sz="2400" b="1"/>
          </a:p>
          <a:p>
            <a:pPr eaLnBrk="1" hangingPunct="1"/>
            <a:r>
              <a:rPr lang="en-US" sz="2400" b="1"/>
              <a:t>	</a:t>
            </a:r>
            <a:r>
              <a:rPr lang="ru-RU" sz="2400" b="1"/>
              <a:t>...</a:t>
            </a:r>
          </a:p>
          <a:p>
            <a:pPr eaLnBrk="1" hangingPunct="1"/>
            <a:r>
              <a:rPr lang="en-US" sz="2400" b="1"/>
              <a:t>	A:=0.65;</a:t>
            </a:r>
          </a:p>
          <a:p>
            <a:pPr eaLnBrk="1" hangingPunct="1"/>
            <a:r>
              <a:rPr lang="en-US" sz="2400" b="1"/>
              <a:t>	…</a:t>
            </a:r>
            <a:endParaRPr lang="ru-RU" sz="2400" b="1"/>
          </a:p>
          <a:p>
            <a:pPr eaLnBrk="1" hangingPunct="1"/>
            <a:r>
              <a:rPr lang="en-US" sz="2400" b="1"/>
              <a:t>End.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78" name="Group 418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18488" cy="6491287"/>
        </p:xfrm>
        <a:graphic>
          <a:graphicData uri="http://schemas.openxmlformats.org/drawingml/2006/table">
            <a:tbl>
              <a:tblPr/>
              <a:tblGrid>
                <a:gridCol w="2259013"/>
                <a:gridCol w="1135062"/>
                <a:gridCol w="1960563"/>
                <a:gridCol w="1712912"/>
                <a:gridCol w="1150938"/>
              </a:tblGrid>
              <a:tr h="12795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типа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значений              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цифр мантиссы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(байт)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Вещественное число одинарной точности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2.9e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Вещественное число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-45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 3.4e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Вещественное число двойной точности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Double 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 1.7e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Вещественное число повышенной точности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Extended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-4932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 1.1e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+4932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  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Целое число в формате вещественного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  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-9.2e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 9.2e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81708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/>
              <a:t>Действительные числа</a:t>
            </a:r>
            <a:r>
              <a:rPr lang="ru-RU" sz="2800"/>
              <a:t>  записываются в форме с десятичной </a:t>
            </a:r>
            <a:r>
              <a:rPr lang="ru-RU" sz="2800" b="1"/>
              <a:t>точкой</a:t>
            </a:r>
            <a:r>
              <a:rPr lang="ru-RU" sz="2800"/>
              <a:t> или в форме с использованием  десятичного порядка,  который  изображается буквой Е: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ru-RU" sz="2800"/>
          </a:p>
          <a:p>
            <a:pPr algn="ctr" eaLnBrk="1" hangingPunct="1"/>
            <a:r>
              <a:rPr lang="ru-RU" sz="2800"/>
              <a:t> </a:t>
            </a:r>
            <a:r>
              <a:rPr lang="ru-RU" sz="2800" b="1"/>
              <a:t>28.6    </a:t>
            </a:r>
            <a:r>
              <a:rPr lang="en-US" sz="2800" b="1"/>
              <a:t>  </a:t>
            </a:r>
            <a:r>
              <a:rPr lang="ru-RU" sz="2800" b="1"/>
              <a:t> 0.65    </a:t>
            </a:r>
            <a:r>
              <a:rPr lang="en-US" sz="2800" b="1"/>
              <a:t>  </a:t>
            </a:r>
            <a:r>
              <a:rPr lang="ru-RU" sz="2800" b="1"/>
              <a:t> -0.018 </a:t>
            </a:r>
            <a:r>
              <a:rPr lang="en-US" sz="2800" b="1"/>
              <a:t>  </a:t>
            </a:r>
            <a:r>
              <a:rPr lang="ru-RU" sz="2800" b="1"/>
              <a:t>  4.0  </a:t>
            </a:r>
            <a:endParaRPr lang="en-US" sz="2800" b="1"/>
          </a:p>
          <a:p>
            <a:pPr algn="ctr" eaLnBrk="1" hangingPunct="1"/>
            <a:endParaRPr lang="en-US" sz="2800" b="1"/>
          </a:p>
          <a:p>
            <a:pPr algn="ctr" eaLnBrk="1" hangingPunct="1"/>
            <a:r>
              <a:rPr lang="ru-RU" sz="2800" b="1"/>
              <a:t> 5Е12  </a:t>
            </a:r>
            <a:r>
              <a:rPr lang="en-US" sz="2800" b="1"/>
              <a:t>   </a:t>
            </a:r>
            <a:r>
              <a:rPr lang="ru-RU" sz="2800" b="1"/>
              <a:t> -1.72Е9 </a:t>
            </a:r>
            <a:r>
              <a:rPr lang="en-US" sz="2800" b="1"/>
              <a:t>   </a:t>
            </a:r>
            <a:r>
              <a:rPr lang="ru-RU" sz="2800" b="1"/>
              <a:t>  73.1Е-16</a:t>
            </a:r>
            <a:endParaRPr lang="en-US" sz="2800" b="1"/>
          </a:p>
          <a:p>
            <a:pPr algn="ctr" eaLnBrk="1" hangingPunct="1"/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Язык Паскаль относительно прост в изучении, довольно ясен и логичен  и, будучи первым изучаемым языком  программирования, приучает к хорошему стилю.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468313" y="692150"/>
            <a:ext cx="806450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3200" b="1" i="1"/>
              <a:t>Булевскому</a:t>
            </a:r>
            <a:r>
              <a:rPr lang="ru-RU" sz="2800"/>
              <a:t> типу данных соответствует идентификатор </a:t>
            </a:r>
            <a:r>
              <a:rPr lang="en-US" sz="2800" b="1"/>
              <a:t>Boolean</a:t>
            </a:r>
            <a:r>
              <a:rPr lang="ru-RU" sz="2800"/>
              <a:t>. Переменные булевского типа имеют размер </a:t>
            </a:r>
            <a:r>
              <a:rPr lang="ru-RU" sz="2800" b="1"/>
              <a:t>1 байт</a:t>
            </a:r>
            <a:r>
              <a:rPr lang="ru-RU" sz="2800"/>
              <a:t> и могут содержать значения </a:t>
            </a:r>
            <a:r>
              <a:rPr lang="en-US" sz="2800" b="1" i="1"/>
              <a:t>TRUE</a:t>
            </a:r>
            <a:r>
              <a:rPr lang="en-US" sz="2800"/>
              <a:t> </a:t>
            </a:r>
            <a:r>
              <a:rPr lang="ru-RU" sz="2800"/>
              <a:t>или </a:t>
            </a:r>
            <a:r>
              <a:rPr lang="en-US" sz="2800" b="1" i="1"/>
              <a:t>FALSE</a:t>
            </a:r>
            <a:r>
              <a:rPr lang="ru-RU" sz="2800"/>
              <a:t>. </a:t>
            </a:r>
            <a:endParaRPr lang="en-US" sz="2800"/>
          </a:p>
          <a:p>
            <a:endParaRPr lang="en-US" sz="2800"/>
          </a:p>
          <a:p>
            <a:r>
              <a:rPr lang="ru-RU" sz="2800"/>
              <a:t>Значению </a:t>
            </a:r>
            <a:r>
              <a:rPr lang="en-US" sz="2800"/>
              <a:t>FALSE</a:t>
            </a:r>
            <a:r>
              <a:rPr lang="ru-RU" sz="2800"/>
              <a:t> соответствует 0, любое число отличное от нуля считается </a:t>
            </a:r>
            <a:r>
              <a:rPr lang="en-US" sz="2800"/>
              <a:t>TRUE</a:t>
            </a:r>
            <a:r>
              <a:rPr lang="ru-RU" sz="2800"/>
              <a:t>.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5183187" cy="18049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Var knopka, flag : boolean;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Begin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	knopka:=true;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08963" cy="3168650"/>
          </a:xfrm>
        </p:spPr>
        <p:txBody>
          <a:bodyPr/>
          <a:lstStyle/>
          <a:p>
            <a:pPr algn="l" eaLnBrk="1" hangingPunct="1"/>
            <a:r>
              <a:rPr lang="ru-RU" sz="3200" b="1" i="1" smtClean="0"/>
              <a:t>Символьному</a:t>
            </a:r>
            <a:r>
              <a:rPr lang="ru-RU" sz="3200" smtClean="0"/>
              <a:t> типу соответствует стандартный идентификатор </a:t>
            </a:r>
            <a:r>
              <a:rPr lang="en-US" sz="3200" b="1" smtClean="0"/>
              <a:t>Char</a:t>
            </a:r>
            <a:r>
              <a:rPr lang="ru-RU" sz="3200" b="1" smtClean="0"/>
              <a:t>.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ru-RU" sz="3200" smtClean="0"/>
              <a:t>Переменные и константы символьного типа могут принимать значения из множества символов кода </a:t>
            </a:r>
            <a:r>
              <a:rPr lang="en-US" sz="3200" smtClean="0"/>
              <a:t>ASCII</a:t>
            </a:r>
            <a:r>
              <a:rPr lang="ru-RU" sz="3200" smtClean="0"/>
              <a:t>.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684213" y="5013325"/>
            <a:ext cx="5070475" cy="5222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/>
              <a:t>Var    simvol, bukva, z : char;</a:t>
            </a:r>
            <a:endParaRPr lang="ru-RU" sz="2800" b="1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84213" y="4365625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/>
              <a:t>Объявление символьных переменных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Строковому</a:t>
            </a:r>
            <a:r>
              <a:rPr lang="ru-RU" smtClean="0"/>
              <a:t> типу соответствует стандартный идентификатор </a:t>
            </a:r>
            <a:r>
              <a:rPr lang="en-US" b="1" smtClean="0"/>
              <a:t>String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Var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b="1" smtClean="0"/>
              <a:t>S</a:t>
            </a:r>
            <a:r>
              <a:rPr lang="ru-RU" b="1" smtClean="0"/>
              <a:t> : </a:t>
            </a:r>
            <a:r>
              <a:rPr lang="en-US" b="1" smtClean="0"/>
              <a:t>String</a:t>
            </a:r>
            <a:r>
              <a:rPr lang="ru-RU" b="1" smtClean="0"/>
              <a:t>;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{строка от 0 до 255 символов}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b="1" smtClean="0"/>
              <a:t>S</a:t>
            </a:r>
            <a:r>
              <a:rPr lang="ru-RU" b="1" smtClean="0"/>
              <a:t>2: </a:t>
            </a:r>
            <a:r>
              <a:rPr lang="en-US" b="1" smtClean="0"/>
              <a:t>String</a:t>
            </a:r>
            <a:r>
              <a:rPr lang="ru-RU" b="1" smtClean="0"/>
              <a:t>[5];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{стока из 5-ти символов}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/>
              <a:t>Строка</a:t>
            </a:r>
            <a:r>
              <a:rPr lang="ru-RU" sz="2800" smtClean="0"/>
              <a:t> </a:t>
            </a:r>
            <a:r>
              <a:rPr lang="ru-RU" sz="2800" b="1" i="1" smtClean="0"/>
              <a:t>символов</a:t>
            </a:r>
            <a:r>
              <a:rPr lang="ru-RU" sz="2800" smtClean="0"/>
              <a:t> представляет собой последовательность символов из набора символов кода </a:t>
            </a:r>
            <a:r>
              <a:rPr lang="en-US" sz="2800" smtClean="0"/>
              <a:t>ASCII</a:t>
            </a:r>
            <a:r>
              <a:rPr lang="ru-RU" sz="2800" smtClean="0"/>
              <a:t>, заключенную в одиночные кавычки.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i="1" smtClean="0"/>
              <a:t>Строки</a:t>
            </a:r>
            <a:r>
              <a:rPr lang="ru-RU" sz="2800" smtClean="0"/>
              <a:t> в языке ПАСКАЛЬ - это последовательность символов, записанная между апострофами.  Если в строке в качестве содержательного символа необходимо употребить сам апостроф,   то  следует  записать  два апострофа.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Примеры строк: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'СТРОКА'   'STRING'    'АД''ЮТАНТ'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Символьный тип, а также целые и булевские типы относят к, так называемым, </a:t>
            </a:r>
            <a:r>
              <a:rPr lang="ru-RU" b="1" i="1" smtClean="0"/>
              <a:t>порядковым</a:t>
            </a:r>
            <a:r>
              <a:rPr lang="ru-RU" smtClean="0"/>
              <a:t> типам.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 Множество допустимых значений любого порядкового типа представляет собой упорядоченную последовательность, каждый элемент которой имеет свой порядковый номер (начиная с 0).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Функция </a:t>
            </a:r>
            <a:r>
              <a:rPr lang="en-US" smtClean="0"/>
              <a:t>Ord</a:t>
            </a:r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возвращает порядковый номер этого значения в описании типа.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Ord(2)=2, Ord(‘0’)=48</a:t>
            </a: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Writeln(ord(‘e’));</a:t>
            </a:r>
          </a:p>
          <a:p>
            <a:pPr eaLnBrk="1" hangingPunct="1">
              <a:buFontTx/>
              <a:buNone/>
            </a:pPr>
            <a:r>
              <a:rPr lang="en-US" smtClean="0"/>
              <a:t>Writeln(ord(‘9’));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Таблица</a:t>
            </a:r>
            <a:r>
              <a:rPr lang="en-US" b="1" i="1" smtClean="0"/>
              <a:t> </a:t>
            </a:r>
            <a:r>
              <a:rPr lang="ru-RU" b="1" i="1" smtClean="0"/>
              <a:t>кодировки</a:t>
            </a:r>
            <a:r>
              <a:rPr lang="en-US" b="1" i="1" smtClean="0"/>
              <a:t> ASCII </a:t>
            </a:r>
            <a:endParaRPr lang="ru-RU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ASCII</a:t>
            </a:r>
            <a:r>
              <a:rPr lang="en-US" smtClean="0"/>
              <a:t> (</a:t>
            </a:r>
            <a:r>
              <a:rPr lang="en-US" i="1" smtClean="0"/>
              <a:t>American Standard Code for Information Interchange</a:t>
            </a:r>
            <a:r>
              <a:rPr lang="en-US" smtClean="0"/>
              <a:t>; </a:t>
            </a:r>
            <a:r>
              <a:rPr lang="ru-RU" smtClean="0"/>
              <a:t>произносится</a:t>
            </a:r>
            <a:r>
              <a:rPr lang="en-US" smtClean="0"/>
              <a:t> «</a:t>
            </a:r>
            <a:r>
              <a:rPr lang="ru-RU" smtClean="0"/>
              <a:t>а</a:t>
            </a:r>
            <a:r>
              <a:rPr lang="en-US" smtClean="0"/>
              <a:t>́</a:t>
            </a:r>
            <a:r>
              <a:rPr lang="ru-RU" smtClean="0"/>
              <a:t>ски</a:t>
            </a:r>
            <a:r>
              <a:rPr lang="en-US" smtClean="0"/>
              <a:t>») —</a:t>
            </a:r>
            <a:r>
              <a:rPr lang="ru-RU" smtClean="0"/>
              <a:t>компьютерная</a:t>
            </a:r>
            <a:r>
              <a:rPr lang="en-US" smtClean="0"/>
              <a:t> </a:t>
            </a:r>
            <a:r>
              <a:rPr lang="ru-RU" smtClean="0"/>
              <a:t>кодировка</a:t>
            </a:r>
            <a:r>
              <a:rPr lang="en-US" smtClean="0"/>
              <a:t> </a:t>
            </a:r>
            <a:r>
              <a:rPr lang="ru-RU" smtClean="0"/>
              <a:t>для</a:t>
            </a:r>
            <a:r>
              <a:rPr lang="en-US" smtClean="0"/>
              <a:t> </a:t>
            </a:r>
            <a:r>
              <a:rPr lang="ru-RU" smtClean="0"/>
              <a:t>представления</a:t>
            </a:r>
            <a:r>
              <a:rPr lang="en-US" smtClean="0"/>
              <a:t> </a:t>
            </a:r>
            <a:r>
              <a:rPr lang="ru-RU" smtClean="0">
                <a:hlinkClick r:id="rId2" tooltip="Латинский алфавит"/>
              </a:rPr>
              <a:t>латинского</a:t>
            </a:r>
            <a:r>
              <a:rPr lang="en-US" smtClean="0">
                <a:hlinkClick r:id="rId2" tooltip="Латинский алфавит"/>
              </a:rPr>
              <a:t> </a:t>
            </a:r>
            <a:r>
              <a:rPr lang="ru-RU" smtClean="0">
                <a:hlinkClick r:id="rId2" tooltip="Латинский алфавит"/>
              </a:rPr>
              <a:t>алфавита</a:t>
            </a:r>
            <a:r>
              <a:rPr lang="en-US" smtClean="0"/>
              <a:t>, </a:t>
            </a:r>
            <a:r>
              <a:rPr lang="ru-RU" smtClean="0"/>
              <a:t>арабских</a:t>
            </a:r>
            <a:r>
              <a:rPr lang="en-US" smtClean="0"/>
              <a:t> </a:t>
            </a:r>
            <a:r>
              <a:rPr lang="ru-RU" smtClean="0"/>
              <a:t>цифр</a:t>
            </a:r>
            <a:r>
              <a:rPr lang="en-US" smtClean="0"/>
              <a:t>, </a:t>
            </a:r>
            <a:r>
              <a:rPr lang="ru-RU" smtClean="0"/>
              <a:t>некоторых</a:t>
            </a:r>
            <a:r>
              <a:rPr lang="en-US" smtClean="0"/>
              <a:t> </a:t>
            </a:r>
            <a:r>
              <a:rPr lang="ru-RU" smtClean="0"/>
              <a:t>знаков</a:t>
            </a:r>
            <a:r>
              <a:rPr lang="en-US" smtClean="0"/>
              <a:t> </a:t>
            </a:r>
            <a:r>
              <a:rPr lang="ru-RU" smtClean="0"/>
              <a:t>пунктуации</a:t>
            </a:r>
            <a:r>
              <a:rPr lang="en-US" smtClean="0"/>
              <a:t> </a:t>
            </a:r>
            <a:r>
              <a:rPr lang="ru-RU" smtClean="0"/>
              <a:t>и</a:t>
            </a:r>
            <a:r>
              <a:rPr lang="en-US" smtClean="0"/>
              <a:t> </a:t>
            </a:r>
            <a:r>
              <a:rPr lang="ru-RU" smtClean="0"/>
              <a:t>управляющих</a:t>
            </a:r>
            <a:r>
              <a:rPr lang="en-US" smtClean="0"/>
              <a:t> </a:t>
            </a:r>
            <a:r>
              <a:rPr lang="ru-RU" smtClean="0"/>
              <a:t>символов</a:t>
            </a:r>
            <a:r>
              <a:rPr lang="en-US" smtClean="0"/>
              <a:t>. </a:t>
            </a:r>
          </a:p>
          <a:p>
            <a:pPr eaLnBrk="1" hangingPunct="1"/>
            <a:r>
              <a:rPr lang="ru-RU" smtClean="0"/>
              <a:t>Ее ввел американский институт стандартизации ANSI.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58" name="Group 201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table">
            <a:tbl>
              <a:tblPr/>
              <a:tblGrid>
                <a:gridCol w="658813"/>
                <a:gridCol w="1398587"/>
                <a:gridCol w="658813"/>
                <a:gridCol w="1398587"/>
                <a:gridCol w="658813"/>
                <a:gridCol w="1398587"/>
                <a:gridCol w="658813"/>
                <a:gridCol w="1398587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пробел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@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215" name="Group 695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table">
            <a:tbl>
              <a:tblPr/>
              <a:tblGrid>
                <a:gridCol w="658813"/>
                <a:gridCol w="1398587"/>
                <a:gridCol w="658813"/>
                <a:gridCol w="1398587"/>
                <a:gridCol w="658813"/>
                <a:gridCol w="1398587"/>
                <a:gridCol w="658813"/>
                <a:gridCol w="1398587"/>
              </a:tblGrid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\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^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`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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Стандартный  ввод и вывод</a:t>
            </a:r>
            <a:endParaRPr lang="ru-RU" sz="40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mtClean="0"/>
              <a:t>Осуществляется встроенными процедурами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i="1" smtClean="0"/>
              <a:t>Read</a:t>
            </a:r>
            <a:r>
              <a:rPr lang="ru-RU" smtClean="0"/>
              <a:t>(список переменных); – чтение значений, введенных с клавиатуры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i="1" smtClean="0"/>
              <a:t>Readln</a:t>
            </a:r>
            <a:r>
              <a:rPr lang="ru-RU" smtClean="0"/>
              <a:t>(список переменных); - </a:t>
            </a:r>
            <a:r>
              <a:rPr lang="en-US" smtClean="0"/>
              <a:t>ln </a:t>
            </a:r>
            <a:r>
              <a:rPr lang="ru-RU" smtClean="0"/>
              <a:t>в конце означает переход на новую строку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i="1" smtClean="0"/>
              <a:t>Write</a:t>
            </a:r>
            <a:r>
              <a:rPr lang="ru-RU" smtClean="0"/>
              <a:t>(список переменных); - вывод на экран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i="1" smtClean="0"/>
              <a:t>Writeln</a:t>
            </a:r>
            <a:r>
              <a:rPr lang="ru-RU" smtClean="0"/>
              <a:t>(список переменных);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eaLnBrk="1" hangingPunct="1"/>
            <a:r>
              <a:rPr lang="ru-RU" i="1" smtClean="0"/>
              <a:t>Как  и  естественные языки, каждый  язык   программирования  имеет  свой  стиль  и  свои правила. </a:t>
            </a:r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r>
              <a:rPr lang="ru-RU" b="1" i="1" smtClean="0">
                <a:solidFill>
                  <a:srgbClr val="990033"/>
                </a:solidFill>
              </a:rPr>
              <a:t>Синтаксис</a:t>
            </a:r>
            <a:r>
              <a:rPr lang="ru-RU" smtClean="0"/>
              <a:t> языка программирования – это набор правил, которые определяют способы построения правильных программ из символов алфавита.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Program primer;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Uses crt;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Var a,b,summa:integer;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clrscr;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write(‘</a:t>
            </a:r>
            <a:r>
              <a:rPr lang="ru-RU" sz="2800" smtClean="0"/>
              <a:t>Введите 2 целых числа: </a:t>
            </a:r>
            <a:r>
              <a:rPr lang="en-US" sz="2800" smtClean="0"/>
              <a:t>’);</a:t>
            </a: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</a:t>
            </a:r>
            <a:r>
              <a:rPr lang="en-US" sz="2800" smtClean="0"/>
              <a:t>readln(a,b);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Summa:=a+b;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write(‘</a:t>
            </a:r>
            <a:r>
              <a:rPr lang="ru-RU" sz="2800" smtClean="0"/>
              <a:t>Сумма = </a:t>
            </a:r>
            <a:r>
              <a:rPr lang="en-US" sz="2800" smtClean="0"/>
              <a:t>’,summa);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End.</a:t>
            </a:r>
            <a:endParaRPr lang="ru-RU" sz="28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Вводить можно переменные </a:t>
            </a:r>
            <a:r>
              <a:rPr lang="ru-RU" i="1" smtClean="0"/>
              <a:t>целых, вещественных, символьного и строкового</a:t>
            </a:r>
            <a:r>
              <a:rPr lang="ru-RU" smtClean="0"/>
              <a:t> типов.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Допускается вывод значений </a:t>
            </a:r>
            <a:r>
              <a:rPr lang="ru-RU" i="1" smtClean="0"/>
              <a:t>целых, вещественных, символьного, строкового и булевских </a:t>
            </a:r>
            <a:r>
              <a:rPr lang="ru-RU" smtClean="0"/>
              <a:t>типов</a:t>
            </a:r>
            <a:r>
              <a:rPr lang="ru-RU" i="1" smtClean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b="1" i="1" smtClean="0"/>
              <a:t>Операции и выражения</a:t>
            </a:r>
            <a:endParaRPr lang="ru-RU" b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/>
              <a:t>Выражение </a:t>
            </a:r>
            <a:endParaRPr lang="ru-RU" sz="28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800" smtClean="0"/>
              <a:t>в программировании служит для определения действий.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800" smtClean="0"/>
              <a:t>Выражения состоят из операций и операндов.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800" smtClean="0"/>
              <a:t> По количеству операндов выражения делятся на унарные (один операнд с символом операции: -5, -(-6), </a:t>
            </a:r>
            <a:r>
              <a:rPr lang="en-US" sz="2800" smtClean="0"/>
              <a:t>not False</a:t>
            </a:r>
            <a:r>
              <a:rPr lang="ru-RU" sz="2800" smtClean="0"/>
              <a:t>) и бинарные (два операнда, между которыми ставится символ операции: 5+7, (4-2)*5+10, </a:t>
            </a:r>
            <a:r>
              <a:rPr lang="en-US" sz="2800" i="1" smtClean="0"/>
              <a:t>True or False</a:t>
            </a:r>
            <a:r>
              <a:rPr lang="ru-RU" sz="2800" smtClean="0"/>
              <a:t> - истина или ложь).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576263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Классификация операций</a:t>
            </a:r>
            <a:endParaRPr lang="ru-RU" sz="28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2800" smtClean="0"/>
              <a:t>арифметические операции:</a:t>
            </a:r>
          </a:p>
          <a:p>
            <a:pPr marL="533400" indent="-533400" eaLnBrk="1" hangingPunct="1"/>
            <a:r>
              <a:rPr lang="ru-RU" sz="2800" smtClean="0"/>
              <a:t>унарные: +, -</a:t>
            </a:r>
          </a:p>
          <a:p>
            <a:pPr marL="533400" indent="-533400" eaLnBrk="1" hangingPunct="1"/>
            <a:r>
              <a:rPr lang="ru-RU" sz="2800" smtClean="0"/>
              <a:t>бинарные: +, -, *, /, </a:t>
            </a:r>
            <a:r>
              <a:rPr lang="en-US" sz="2800" smtClean="0"/>
              <a:t>div, mod</a:t>
            </a:r>
            <a:endParaRPr lang="ru-RU" sz="2800" smtClean="0"/>
          </a:p>
          <a:p>
            <a:pPr marL="533400" indent="-533400" eaLnBrk="1" hangingPunct="1">
              <a:buFontTx/>
              <a:buNone/>
            </a:pPr>
            <a:r>
              <a:rPr lang="ru-RU" sz="2800" smtClean="0"/>
              <a:t>2.  операции отношения: =, </a:t>
            </a:r>
            <a:r>
              <a:rPr lang="en-US" sz="2800" smtClean="0"/>
              <a:t>&lt;&gt;, &lt;, &gt;, &lt;=, &gt;=</a:t>
            </a:r>
            <a:endParaRPr lang="ru-RU" sz="2800" smtClean="0"/>
          </a:p>
          <a:p>
            <a:pPr marL="533400" indent="-533400" eaLnBrk="1" hangingPunct="1">
              <a:buFontTx/>
              <a:buNone/>
            </a:pPr>
            <a:r>
              <a:rPr lang="ru-RU" sz="2800" smtClean="0"/>
              <a:t>3.  булевские (логические) операции</a:t>
            </a:r>
            <a:r>
              <a:rPr lang="en-US" sz="2800" smtClean="0"/>
              <a:t>:</a:t>
            </a:r>
            <a:endParaRPr lang="ru-RU" sz="2800" smtClean="0"/>
          </a:p>
          <a:p>
            <a:pPr marL="533400" indent="-533400" eaLnBrk="1" hangingPunct="1">
              <a:buFontTx/>
              <a:buNone/>
            </a:pPr>
            <a:r>
              <a:rPr lang="ru-RU" sz="2800" b="1" smtClean="0"/>
              <a:t>     </a:t>
            </a:r>
            <a:r>
              <a:rPr lang="en-US" sz="2800" b="1" smtClean="0"/>
              <a:t>not</a:t>
            </a:r>
            <a:r>
              <a:rPr lang="en-US" sz="2800" smtClean="0"/>
              <a:t> </a:t>
            </a:r>
            <a:r>
              <a:rPr lang="ru-RU" sz="2800" smtClean="0"/>
              <a:t>(логическое отрицание), </a:t>
            </a:r>
            <a:r>
              <a:rPr lang="en-US" sz="2800" b="1" smtClean="0"/>
              <a:t>and</a:t>
            </a:r>
            <a:r>
              <a:rPr lang="ru-RU" sz="2800" smtClean="0"/>
              <a:t> (лог. И), </a:t>
            </a:r>
            <a:r>
              <a:rPr lang="en-US" sz="2800" b="1" smtClean="0"/>
              <a:t>or</a:t>
            </a:r>
            <a:r>
              <a:rPr lang="ru-RU" sz="2800" smtClean="0"/>
              <a:t> (лог. ИЛИ), </a:t>
            </a:r>
            <a:r>
              <a:rPr lang="en-US" sz="2800" b="1" smtClean="0"/>
              <a:t>xor</a:t>
            </a:r>
            <a:r>
              <a:rPr lang="ru-RU" sz="2800" smtClean="0"/>
              <a:t> (исключающее ИЛИ)</a:t>
            </a:r>
          </a:p>
          <a:p>
            <a:pPr marL="533400" indent="-533400" eaLnBrk="1" hangingPunct="1">
              <a:buFontTx/>
              <a:buNone/>
            </a:pPr>
            <a:r>
              <a:rPr lang="ru-RU" sz="2800" smtClean="0"/>
              <a:t>4.  строковая операция (конкатенация) +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div</a:t>
            </a:r>
            <a:r>
              <a:rPr lang="ru-RU" smtClean="0"/>
              <a:t> – частное от деления	</a:t>
            </a:r>
          </a:p>
          <a:p>
            <a:pPr eaLnBrk="1" hangingPunct="1">
              <a:buFontTx/>
              <a:buNone/>
            </a:pPr>
            <a:r>
              <a:rPr lang="ru-RU" smtClean="0"/>
              <a:t>	7 </a:t>
            </a:r>
            <a:r>
              <a:rPr lang="en-US" smtClean="0"/>
              <a:t>div</a:t>
            </a:r>
            <a:r>
              <a:rPr lang="ru-RU" smtClean="0"/>
              <a:t> 3 = 2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b="1" i="1" smtClean="0"/>
              <a:t>A:=10 div 3;</a:t>
            </a:r>
            <a:endParaRPr lang="ru-RU" b="1" i="1" smtClean="0"/>
          </a:p>
          <a:p>
            <a:pPr eaLnBrk="1" hangingPunct="1">
              <a:buFontTx/>
              <a:buNone/>
            </a:pPr>
            <a:endParaRPr lang="en-US" b="1" i="1" smtClean="0"/>
          </a:p>
          <a:p>
            <a:pPr eaLnBrk="1" hangingPunct="1">
              <a:buFontTx/>
              <a:buNone/>
            </a:pPr>
            <a:r>
              <a:rPr lang="en-US" b="1" smtClean="0"/>
              <a:t>mod</a:t>
            </a:r>
            <a:r>
              <a:rPr lang="ru-RU" smtClean="0"/>
              <a:t> – остаток от деления 	</a:t>
            </a:r>
          </a:p>
          <a:p>
            <a:pPr eaLnBrk="1" hangingPunct="1">
              <a:buFontTx/>
              <a:buNone/>
            </a:pPr>
            <a:r>
              <a:rPr lang="ru-RU" smtClean="0"/>
              <a:t>	7 </a:t>
            </a:r>
            <a:r>
              <a:rPr lang="en-US" smtClean="0"/>
              <a:t>mod</a:t>
            </a:r>
            <a:r>
              <a:rPr lang="ru-RU" smtClean="0"/>
              <a:t> 3 = 1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b="1" i="1" smtClean="0"/>
              <a:t>A:=25 mod 10;</a:t>
            </a:r>
            <a:endParaRPr lang="ru-RU" b="1" i="1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2867025"/>
          </a:xfrm>
        </p:spPr>
        <p:txBody>
          <a:bodyPr/>
          <a:lstStyle/>
          <a:p>
            <a:pPr algn="l" eaLnBrk="1" hangingPunct="1"/>
            <a:r>
              <a:rPr lang="ru-RU" sz="4000" b="1" i="1" smtClean="0"/>
              <a:t>Операторы </a:t>
            </a: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smtClean="0"/>
              <a:t>предназначены для описания действий, которые будут выполняться при реализации алгоритма.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i="1" smtClean="0"/>
              <a:t>Простые операторы</a:t>
            </a:r>
            <a:r>
              <a:rPr lang="ru-RU" sz="3200" smtClean="0"/>
              <a:t> не содержат в себе других операторов.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10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1. Оператор </a:t>
            </a:r>
            <a:r>
              <a:rPr lang="ru-RU" sz="2800" i="1" smtClean="0"/>
              <a:t>присваивания</a:t>
            </a:r>
            <a:r>
              <a:rPr lang="ru-RU" sz="2800" smtClean="0"/>
              <a:t> 	</a:t>
            </a:r>
            <a:r>
              <a:rPr lang="ru-RU" sz="2800" b="1" smtClean="0">
                <a:solidFill>
                  <a:schemeClr val="accent2"/>
                </a:solidFill>
              </a:rPr>
              <a:t>:=</a:t>
            </a:r>
            <a:endParaRPr lang="ru-RU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/>
              <a:t>2. Оператор </a:t>
            </a:r>
            <a:r>
              <a:rPr lang="ru-RU" sz="2800" i="1" smtClean="0"/>
              <a:t>процедуры</a:t>
            </a:r>
            <a:r>
              <a:rPr lang="ru-RU" sz="2800" smtClean="0"/>
              <a:t> состоит из имени, за которым в круглых скобках может располагаться список фактических параметров.</a:t>
            </a:r>
            <a:r>
              <a:rPr lang="ru-RU" sz="2800" b="1" smtClean="0"/>
              <a:t>	</a:t>
            </a:r>
            <a:r>
              <a:rPr lang="en-US" sz="2800" b="1" smtClean="0">
                <a:solidFill>
                  <a:schemeClr val="accent2"/>
                </a:solidFill>
              </a:rPr>
              <a:t>Swap</a:t>
            </a:r>
            <a:r>
              <a:rPr lang="ru-RU" sz="2800" b="1" smtClean="0">
                <a:solidFill>
                  <a:schemeClr val="accent2"/>
                </a:solidFill>
              </a:rPr>
              <a:t>(</a:t>
            </a:r>
            <a:r>
              <a:rPr lang="en-US" sz="2800" b="1" smtClean="0">
                <a:solidFill>
                  <a:schemeClr val="accent2"/>
                </a:solidFill>
              </a:rPr>
              <a:t>x</a:t>
            </a:r>
            <a:r>
              <a:rPr lang="ru-RU" sz="2800" b="1" smtClean="0">
                <a:solidFill>
                  <a:schemeClr val="accent2"/>
                </a:solidFill>
              </a:rPr>
              <a:t>, </a:t>
            </a:r>
            <a:r>
              <a:rPr lang="en-US" sz="2800" b="1" smtClean="0">
                <a:solidFill>
                  <a:schemeClr val="accent2"/>
                </a:solidFill>
              </a:rPr>
              <a:t>y</a:t>
            </a:r>
            <a:r>
              <a:rPr lang="ru-RU" sz="2800" b="1" smtClean="0">
                <a:solidFill>
                  <a:schemeClr val="accent2"/>
                </a:solidFill>
              </a:rPr>
              <a:t>).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3. Оператор </a:t>
            </a:r>
            <a:r>
              <a:rPr lang="ru-RU" sz="2800" i="1" smtClean="0"/>
              <a:t>перехода</a:t>
            </a:r>
            <a:r>
              <a:rPr lang="ru-RU" sz="2800" smtClean="0"/>
              <a:t> 	</a:t>
            </a:r>
            <a:r>
              <a:rPr lang="en-US" sz="2800" b="1" smtClean="0">
                <a:solidFill>
                  <a:schemeClr val="accent2"/>
                </a:solidFill>
              </a:rPr>
              <a:t>GoTo</a:t>
            </a:r>
            <a:endParaRPr lang="ru-RU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b="1" i="1" smtClean="0"/>
              <a:t>Структурные операторы</a:t>
            </a:r>
            <a:r>
              <a:rPr lang="ru-RU" sz="3200" smtClean="0"/>
              <a:t> включают в себя другие операторы.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ru-RU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ru-RU" smtClean="0"/>
              <a:t>Составной оператор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ru-RU" smtClean="0"/>
              <a:t>Условные операторы (</a:t>
            </a:r>
            <a:r>
              <a:rPr lang="en-US" i="1" smtClean="0"/>
              <a:t>if</a:t>
            </a:r>
            <a:r>
              <a:rPr lang="ru-RU" i="1" smtClean="0"/>
              <a:t>, </a:t>
            </a:r>
            <a:r>
              <a:rPr lang="en-US" i="1" smtClean="0"/>
              <a:t>case</a:t>
            </a:r>
            <a:r>
              <a:rPr lang="ru-RU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ru-RU" smtClean="0"/>
              <a:t>Операторы цикла (</a:t>
            </a:r>
            <a:r>
              <a:rPr lang="en-US" i="1" smtClean="0"/>
              <a:t>while, repeat, for</a:t>
            </a:r>
            <a:r>
              <a:rPr lang="en-US" smtClean="0"/>
              <a:t>)</a:t>
            </a:r>
            <a:endParaRPr lang="ru-RU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ru-RU" smtClean="0"/>
              <a:t>Оператор присоединения </a:t>
            </a:r>
            <a:r>
              <a:rPr lang="en-US" i="1" smtClean="0"/>
              <a:t>with</a:t>
            </a:r>
            <a:endParaRPr lang="ru-RU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eaLnBrk="1" hangingPunct="1"/>
            <a:r>
              <a:rPr lang="ru-RU" sz="4000" i="1" smtClean="0">
                <a:solidFill>
                  <a:srgbClr val="990033"/>
                </a:solidFill>
              </a:rPr>
              <a:t>Алфавит языка Паскаль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26 латинских строчных и 26 латинских прописных букв:</a:t>
            </a:r>
            <a:r>
              <a:rPr lang="ru-RU" sz="20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990033"/>
                </a:solidFill>
              </a:rPr>
              <a:t>A B C D E F G H I J K L M N O P Q R S T U V W X Y Z</a:t>
            </a:r>
            <a:endParaRPr lang="ru-RU" sz="2000" b="1" smtClean="0">
              <a:solidFill>
                <a:srgbClr val="9900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990033"/>
                </a:solidFill>
              </a:rPr>
              <a:t>a b c d e f g h i j k l m n o p q r s t u v w x y z</a:t>
            </a:r>
            <a:endParaRPr lang="ru-RU" sz="2000" b="1" smtClean="0">
              <a:solidFill>
                <a:srgbClr val="9900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solidFill>
                <a:srgbClr val="9900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подчеркивание </a:t>
            </a:r>
            <a:r>
              <a:rPr lang="ru-RU" sz="2000" b="1" smtClean="0">
                <a:solidFill>
                  <a:srgbClr val="990033"/>
                </a:solidFill>
              </a:rPr>
              <a:t>_ </a:t>
            </a:r>
            <a:endParaRPr lang="ru-RU" sz="2000" b="1" i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10 цифр: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990033"/>
                </a:solidFill>
              </a:rPr>
              <a:t>0 1 2 3 4 5 6 7 8 9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solidFill>
                <a:srgbClr val="9900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знаки операций: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990033"/>
                </a:solidFill>
              </a:rPr>
              <a:t>+   -   *   /   =   &lt;&gt;   &lt;   &gt;   &lt;=   &gt;=   :=  @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ограничители (разделители):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990033"/>
                </a:solidFill>
              </a:rPr>
              <a:t>.   ,   '   (   )   [   ]   (.  .)   {  }  (*  *)   ..   :   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спецификаторы: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990033"/>
                </a:solidFill>
              </a:rPr>
              <a:t>^  #  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6437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990033"/>
                </a:solidFill>
              </a:rPr>
              <a:t>Структура программы</a:t>
            </a:r>
            <a:endParaRPr lang="ru-RU" sz="4000" smtClean="0">
              <a:solidFill>
                <a:srgbClr val="990033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052513"/>
            <a:ext cx="5627688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i="1" smtClean="0"/>
              <a:t>{1. заголовок программы}</a:t>
            </a:r>
            <a:endParaRPr lang="et-EE" sz="1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program</a:t>
            </a:r>
            <a:r>
              <a:rPr lang="et-EE" sz="1800" b="1" smtClean="0">
                <a:solidFill>
                  <a:srgbClr val="990033"/>
                </a:solidFill>
              </a:rPr>
              <a:t> </a:t>
            </a:r>
            <a:r>
              <a:rPr lang="ru-RU" sz="1800" b="1" smtClean="0"/>
              <a:t>	Имя_Программы;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i="1" smtClean="0"/>
              <a:t>{</a:t>
            </a:r>
            <a:r>
              <a:rPr lang="ru-RU" sz="1800" b="1" i="1" smtClean="0"/>
              <a:t>2. раздел указания используемых модулей</a:t>
            </a:r>
            <a:r>
              <a:rPr lang="et-EE" sz="18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uses</a:t>
            </a:r>
            <a:r>
              <a:rPr lang="et-EE" sz="1800" b="1" smtClean="0"/>
              <a:t> </a:t>
            </a:r>
            <a:r>
              <a:rPr lang="ru-RU" sz="1800" b="1" smtClean="0"/>
              <a:t>	Список_Используемых_Модулей;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i="1" smtClean="0"/>
              <a:t>{</a:t>
            </a:r>
            <a:r>
              <a:rPr lang="ru-RU" sz="1800" b="1" i="1" smtClean="0"/>
              <a:t>3. Раздел описаний</a:t>
            </a:r>
            <a:r>
              <a:rPr lang="et-EE" sz="18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label</a:t>
            </a:r>
            <a:r>
              <a:rPr lang="et-EE" sz="1800" b="1" smtClean="0"/>
              <a:t> </a:t>
            </a:r>
            <a:r>
              <a:rPr lang="ru-RU" sz="1800" b="1" smtClean="0"/>
              <a:t>	Описания_меток;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const</a:t>
            </a:r>
            <a:r>
              <a:rPr lang="et-EE" sz="1800" b="1" smtClean="0"/>
              <a:t> </a:t>
            </a:r>
            <a:r>
              <a:rPr lang="ru-RU" sz="1800" b="1" smtClean="0"/>
              <a:t>	Описания_Констант;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type</a:t>
            </a:r>
            <a:r>
              <a:rPr lang="et-EE" sz="1800" b="1" smtClean="0"/>
              <a:t> </a:t>
            </a:r>
            <a:r>
              <a:rPr lang="ru-RU" sz="1800" b="1" smtClean="0"/>
              <a:t>	Описания_Типов;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var</a:t>
            </a:r>
            <a:r>
              <a:rPr lang="et-EE" sz="1800" b="1" smtClean="0"/>
              <a:t> </a:t>
            </a:r>
            <a:r>
              <a:rPr lang="ru-RU" sz="1800" b="1" smtClean="0"/>
              <a:t>	Описания_Переменных;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procedure</a:t>
            </a:r>
            <a:r>
              <a:rPr lang="et-EE" sz="1800" b="1" smtClean="0"/>
              <a:t> </a:t>
            </a:r>
            <a:r>
              <a:rPr lang="ru-RU" sz="1800" b="1" smtClean="0"/>
              <a:t>Описания_Процедур_и_функций;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exports</a:t>
            </a:r>
            <a:r>
              <a:rPr lang="et-EE" sz="1800" b="1" smtClean="0"/>
              <a:t> </a:t>
            </a:r>
            <a:r>
              <a:rPr lang="ru-RU" sz="1800" b="1" smtClean="0"/>
              <a:t>Описания_Экспортируемых_Имен;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i="1" smtClean="0"/>
              <a:t>{</a:t>
            </a:r>
            <a:r>
              <a:rPr lang="ru-RU" sz="1800" b="1" i="1" smtClean="0"/>
              <a:t>4. Раздел операторов</a:t>
            </a:r>
            <a:r>
              <a:rPr lang="et-EE" sz="18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b="1" smtClean="0">
                <a:solidFill>
                  <a:schemeClr val="accent2"/>
                </a:solidFill>
              </a:rPr>
              <a:t>begin</a:t>
            </a:r>
            <a:endParaRPr lang="ru-RU" sz="1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	Операторы</a:t>
            </a:r>
            <a:endParaRPr lang="et-EE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chemeClr val="accent2"/>
                </a:solidFill>
              </a:rPr>
              <a:t>e</a:t>
            </a:r>
            <a:r>
              <a:rPr lang="et-EE" sz="1800" b="1" smtClean="0">
                <a:solidFill>
                  <a:schemeClr val="accent2"/>
                </a:solidFill>
              </a:rPr>
              <a:t>nd</a:t>
            </a:r>
            <a:r>
              <a:rPr lang="et-EE" sz="1800" b="1" smtClean="0"/>
              <a:t>.</a:t>
            </a:r>
            <a:endParaRPr lang="ru-RU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chemeClr val="accent2"/>
                </a:solidFill>
              </a:rPr>
              <a:t>Упрощенная структура программы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557338"/>
            <a:ext cx="597693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{1. заголовок программы}</a:t>
            </a:r>
            <a:endParaRPr lang="et-EE" sz="20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smtClean="0">
                <a:solidFill>
                  <a:schemeClr val="accent2"/>
                </a:solidFill>
              </a:rPr>
              <a:t>program</a:t>
            </a:r>
            <a:r>
              <a:rPr lang="et-EE" sz="2000" b="1" smtClean="0">
                <a:solidFill>
                  <a:srgbClr val="990033"/>
                </a:solidFill>
              </a:rPr>
              <a:t> </a:t>
            </a:r>
            <a:r>
              <a:rPr lang="ru-RU" sz="2000" b="1" smtClean="0"/>
              <a:t>	Имя_Программы;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i="1" smtClean="0"/>
              <a:t>{</a:t>
            </a:r>
            <a:r>
              <a:rPr lang="ru-RU" sz="2000" b="1" i="1" smtClean="0"/>
              <a:t>2. раздел указания используемых модулей</a:t>
            </a:r>
            <a:r>
              <a:rPr lang="et-EE" sz="20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smtClean="0">
                <a:solidFill>
                  <a:schemeClr val="accent2"/>
                </a:solidFill>
              </a:rPr>
              <a:t>uses</a:t>
            </a:r>
            <a:r>
              <a:rPr lang="et-EE" sz="2000" b="1" smtClean="0"/>
              <a:t> </a:t>
            </a:r>
            <a:r>
              <a:rPr lang="ru-RU" sz="2000" b="1" smtClean="0"/>
              <a:t>	Список_Используемых_Модулей;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i="1" smtClean="0"/>
              <a:t>{</a:t>
            </a:r>
            <a:r>
              <a:rPr lang="ru-RU" sz="2000" b="1" i="1" smtClean="0"/>
              <a:t>3. Раздел описаний</a:t>
            </a:r>
            <a:r>
              <a:rPr lang="et-EE" sz="20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smtClean="0">
                <a:solidFill>
                  <a:schemeClr val="accent2"/>
                </a:solidFill>
              </a:rPr>
              <a:t>const</a:t>
            </a:r>
            <a:r>
              <a:rPr lang="et-EE" sz="2000" b="1" smtClean="0"/>
              <a:t> </a:t>
            </a:r>
            <a:r>
              <a:rPr lang="ru-RU" sz="2000" b="1" smtClean="0"/>
              <a:t>	Описания_Констант;</a:t>
            </a: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smtClean="0">
                <a:solidFill>
                  <a:schemeClr val="accent2"/>
                </a:solidFill>
              </a:rPr>
              <a:t>var</a:t>
            </a:r>
            <a:r>
              <a:rPr lang="et-EE" sz="2000" b="1" smtClean="0"/>
              <a:t> </a:t>
            </a:r>
            <a:r>
              <a:rPr lang="ru-RU" sz="2000" b="1" smtClean="0"/>
              <a:t>	Описания_Переменных;</a:t>
            </a: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i="1" smtClean="0"/>
              <a:t>{</a:t>
            </a:r>
            <a:r>
              <a:rPr lang="ru-RU" sz="2000" b="1" i="1" smtClean="0"/>
              <a:t>4. Раздел операторов</a:t>
            </a:r>
            <a:r>
              <a:rPr lang="et-EE" sz="2000" b="1" i="1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smtClean="0">
                <a:solidFill>
                  <a:schemeClr val="accent2"/>
                </a:solidFill>
              </a:rPr>
              <a:t>begin</a:t>
            </a:r>
            <a:endParaRPr lang="ru-RU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	Операторы программы</a:t>
            </a:r>
            <a:endParaRPr lang="et-EE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e</a:t>
            </a:r>
            <a:r>
              <a:rPr lang="et-EE" sz="2000" b="1" smtClean="0">
                <a:solidFill>
                  <a:schemeClr val="accent2"/>
                </a:solidFill>
              </a:rPr>
              <a:t>nd</a:t>
            </a:r>
            <a:r>
              <a:rPr lang="et-EE" sz="2000" b="1" smtClean="0"/>
              <a:t>.</a:t>
            </a: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Команды языка программирования называются операторами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Разделителем операторов в Паскале является  </a:t>
            </a:r>
            <a:r>
              <a:rPr lang="ru-RU" sz="4000" b="1" smtClean="0"/>
              <a:t>;  </a:t>
            </a:r>
            <a:r>
              <a:rPr lang="ru-RU" smtClean="0"/>
              <a:t>(точка с запятой)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771775" y="3933825"/>
            <a:ext cx="360363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147050" cy="2578100"/>
          </a:xfrm>
        </p:spPr>
        <p:txBody>
          <a:bodyPr/>
          <a:lstStyle/>
          <a:p>
            <a:pPr algn="l" eaLnBrk="1" hangingPunct="1"/>
            <a:r>
              <a:rPr lang="ru-RU" sz="3200" b="1" i="1" smtClean="0"/>
              <a:t>Комментарий</a:t>
            </a:r>
            <a:r>
              <a:rPr lang="ru-RU" sz="3200" smtClean="0"/>
              <a:t> представляет собой фрагмент текста программы, ограниченный символами </a:t>
            </a:r>
            <a:r>
              <a:rPr lang="en-US" sz="3200" b="1" i="1" smtClean="0"/>
              <a:t>{ }.</a:t>
            </a:r>
            <a:r>
              <a:rPr lang="en-US" sz="3200" smtClean="0"/>
              <a:t> </a:t>
            </a:r>
            <a:r>
              <a:rPr lang="ru-RU" sz="3200" smtClean="0"/>
              <a:t>Комменнтарии в программе выполняют информационную функцию.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29600" cy="29813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i="1" smtClean="0"/>
              <a:t>{Моя первая программа }</a:t>
            </a: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program first;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begin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writeln(‘Hello, World!’)</a:t>
            </a:r>
            <a:endParaRPr lang="ru-RU" smtClean="0"/>
          </a:p>
          <a:p>
            <a:pPr marL="609600" indent="-609600" eaLnBrk="1" hangingPunct="1">
              <a:buFontTx/>
              <a:buNone/>
            </a:pPr>
            <a:r>
              <a:rPr lang="ru-RU" smtClean="0"/>
              <a:t>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1594</Words>
  <Application>Microsoft Office PowerPoint</Application>
  <PresentationFormat>Экран (4:3)</PresentationFormat>
  <Paragraphs>518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Calibri</vt:lpstr>
      <vt:lpstr>Wingdings</vt:lpstr>
      <vt:lpstr>Times New Roman</vt:lpstr>
      <vt:lpstr>Default Design</vt:lpstr>
      <vt:lpstr>Язык программирования Pascal</vt:lpstr>
      <vt:lpstr>Pascal</vt:lpstr>
      <vt:lpstr>Презентация PowerPoint</vt:lpstr>
      <vt:lpstr>Презентация PowerPoint</vt:lpstr>
      <vt:lpstr>Алфавит языка Паскаль</vt:lpstr>
      <vt:lpstr>Структура программы</vt:lpstr>
      <vt:lpstr>Упрощенная структура программы</vt:lpstr>
      <vt:lpstr>Презентация PowerPoint</vt:lpstr>
      <vt:lpstr>Комментарий представляет собой фрагмент текста программы, ограниченный символами { }. Комменнтарии в программе выполняют информационную функцию.</vt:lpstr>
      <vt:lpstr>Пример: периметр прямоугольника</vt:lpstr>
      <vt:lpstr>Программа  в своей работе имеет дело с данными.   Некоторые данные устанавливаются еще до того, как программа  начнет  выполняться,  а после ее запуска сохраняют свои значения неизменными на всем протяжении работы  программы. Это константы.   Другие данные могут  изменяться  во  время  выполнения программы. Они называются переменными.</vt:lpstr>
      <vt:lpstr>Презентация PowerPoint</vt:lpstr>
      <vt:lpstr>Презентация PowerPoint</vt:lpstr>
      <vt:lpstr>Идентификаторы.</vt:lpstr>
      <vt:lpstr>Презентация PowerPoint</vt:lpstr>
      <vt:lpstr>В Паскале разница между строчными и прописными буквами игнорируется, поэтому имена NaMe и name одинаковы. </vt:lpstr>
      <vt:lpstr>Презентация PowerPoint</vt:lpstr>
      <vt:lpstr>Служебные (зарезервированные) слова:</vt:lpstr>
      <vt:lpstr>Презентация PowerPoint</vt:lpstr>
      <vt:lpstr>Презентация PowerPoint</vt:lpstr>
      <vt:lpstr>Данные бывают различных типов...</vt:lpstr>
      <vt:lpstr>Типы данных</vt:lpstr>
      <vt:lpstr>Стандартные типы данных</vt:lpstr>
      <vt:lpstr>Группа целых типов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Символьному типу соответствует стандартный идентификатор Char.   Переменные и константы символьного типа могут принимать значения из множества символов кода ASCII.</vt:lpstr>
      <vt:lpstr>Презентация PowerPoint</vt:lpstr>
      <vt:lpstr>Презентация PowerPoint</vt:lpstr>
      <vt:lpstr>Презентация PowerPoint</vt:lpstr>
      <vt:lpstr>Функция Ord</vt:lpstr>
      <vt:lpstr>Таблица кодировки ASCII </vt:lpstr>
      <vt:lpstr>Презентация PowerPoint</vt:lpstr>
      <vt:lpstr>Презентация PowerPoint</vt:lpstr>
      <vt:lpstr>Стандартный  ввод и вывод</vt:lpstr>
      <vt:lpstr>Пример</vt:lpstr>
      <vt:lpstr>Презентация PowerPoint</vt:lpstr>
      <vt:lpstr>Операции и выражения</vt:lpstr>
      <vt:lpstr>Классификация операций</vt:lpstr>
      <vt:lpstr>Презентация PowerPoint</vt:lpstr>
      <vt:lpstr>Операторы  предназначены для описания действий, которые будут выполняться при реализации алгоритма.</vt:lpstr>
      <vt:lpstr>Простые операторы не содержат в себе других операторов.</vt:lpstr>
      <vt:lpstr>Структурные операторы включают в себя другие операторы.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</dc:title>
  <dc:creator>jeva</dc:creator>
  <cp:lastModifiedBy>Certified Windows</cp:lastModifiedBy>
  <cp:revision>36</cp:revision>
  <dcterms:created xsi:type="dcterms:W3CDTF">2005-03-20T17:08:16Z</dcterms:created>
  <dcterms:modified xsi:type="dcterms:W3CDTF">2019-04-01T06:11:44Z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0008004c03000000000001024140</vt:lpwstr>
  </property>
</Properties>
</file>