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8"/>
  </p:notesMasterIdLst>
  <p:sldIdLst>
    <p:sldId id="256" r:id="rId2"/>
    <p:sldId id="257" r:id="rId3"/>
    <p:sldId id="269" r:id="rId4"/>
    <p:sldId id="270" r:id="rId5"/>
    <p:sldId id="258" r:id="rId6"/>
    <p:sldId id="276" r:id="rId7"/>
    <p:sldId id="277" r:id="rId8"/>
    <p:sldId id="278" r:id="rId9"/>
    <p:sldId id="280" r:id="rId10"/>
    <p:sldId id="281" r:id="rId11"/>
    <p:sldId id="279" r:id="rId12"/>
    <p:sldId id="259" r:id="rId13"/>
    <p:sldId id="282" r:id="rId14"/>
    <p:sldId id="267" r:id="rId15"/>
    <p:sldId id="262" r:id="rId16"/>
    <p:sldId id="275" r:id="rId17"/>
    <p:sldId id="273" r:id="rId18"/>
    <p:sldId id="260" r:id="rId19"/>
    <p:sldId id="261" r:id="rId20"/>
    <p:sldId id="271" r:id="rId21"/>
    <p:sldId id="268" r:id="rId22"/>
    <p:sldId id="283" r:id="rId23"/>
    <p:sldId id="272" r:id="rId24"/>
    <p:sldId id="284" r:id="rId25"/>
    <p:sldId id="264" r:id="rId26"/>
    <p:sldId id="274" r:id="rId2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85435" autoAdjust="0"/>
  </p:normalViewPr>
  <p:slideViewPr>
    <p:cSldViewPr>
      <p:cViewPr>
        <p:scale>
          <a:sx n="76" d="100"/>
          <a:sy n="76" d="100"/>
        </p:scale>
        <p:origin x="-1206" y="42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A3AD238-4EE8-431E-93C7-515228E63120}" type="datetimeFigureOut">
              <a:rPr lang="ru-RU" smtClean="0"/>
              <a:t>01.04.2024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287926-FCA5-4B5B-B089-5E18C070ABE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47998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Какие вы скажите могут быть разговоры с дошкольниками о важном?! Но как показывает практика. встречи с интересными людьми, беседы и тесный контакт приносит отличный результат. В этом году мы пригласили в гости </a:t>
            </a:r>
            <a:r>
              <a:rPr lang="ru-RU" dirty="0" err="1" smtClean="0"/>
              <a:t>Зенюк</a:t>
            </a:r>
            <a:r>
              <a:rPr lang="ru-RU" dirty="0" smtClean="0"/>
              <a:t> Виктора Ивановича - дедушку нашего воспитанника. 25 лет Виктор Иванович посвятил служению Отечеству. Он служил на северном флоте. Служба проходила на подводных лодках и надводных кораблях. Ребята перебивая друг друга расспрашивали Виктора Ивановича о его службе: «Как стать военным? Как в море вы понимаете куда плыть? А вы видели кита или акулу? На все вопросы Виктор Иванович нашёл ответ. А сколько было радости и восхищения когда Виктор Иванович предложил поближе рассмотреть награды, кортик, китель. Для каждого Виктор Иванович сегодня был немного дедушкой, с которым можно поговорить, присесть на коленки и услышать добрые слова. «Разговор с внуками» - так можно назвать эту встречу.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7926-FCA5-4B5B-B089-5E18C070ABED}" type="slidenum">
              <a:rPr lang="ru-RU" smtClean="0"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163472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Что значит для человека Родина? Что он считает своей Родиной? Страну, в которой родился? Дом, в котором живет? Березку у родного порога? Или место, где жили его предки?</a:t>
            </a:r>
          </a:p>
          <a:p>
            <a:r>
              <a:rPr lang="ru-RU" dirty="0" smtClean="0"/>
              <a:t>На эти вопросы и отвечали участники конкурса чтецов,</a:t>
            </a:r>
            <a:r>
              <a:rPr lang="ru-RU" baseline="0" dirty="0" smtClean="0"/>
              <a:t> который традиционно прошел в нашем детском саду.</a:t>
            </a:r>
            <a:r>
              <a:rPr lang="ru-RU" dirty="0" smtClean="0"/>
              <a:t> Прозвучали стихи : «Я узнал, что у меня есть огромная семья» Владимира Орлова, «Здравствуй, Родина моя!» Владимира Орлова, «Лихославль» Станислава Тарасова, «Мир не победим» Людмилы Кузнецовой, «Лучшая на свете» </a:t>
            </a:r>
            <a:r>
              <a:rPr lang="ru-RU" dirty="0" err="1" smtClean="0"/>
              <a:t>Н.Забила</a:t>
            </a:r>
            <a:r>
              <a:rPr lang="ru-RU" dirty="0" smtClean="0"/>
              <a:t>, «Патриоты России» Ирины </a:t>
            </a:r>
            <a:r>
              <a:rPr lang="ru-RU" dirty="0" err="1" smtClean="0"/>
              <a:t>Бутминовой</a:t>
            </a:r>
            <a:r>
              <a:rPr lang="ru-RU" dirty="0" smtClean="0"/>
              <a:t> и другие.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7926-FCA5-4B5B-B089-5E18C070ABED}" type="slidenum">
              <a:rPr lang="ru-RU" smtClean="0"/>
              <a:t>16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80052445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Цели данного направления: </a:t>
            </a:r>
          </a:p>
          <a:p>
            <a:r>
              <a:rPr lang="ru-RU" dirty="0" smtClean="0"/>
              <a:t>-содействовать формированию позитивного образа семьи;</a:t>
            </a:r>
          </a:p>
          <a:p>
            <a:r>
              <a:rPr lang="ru-RU" dirty="0" smtClean="0"/>
              <a:t>- способствовать развитию нравственных и духовных ценностей участников образовательного процесса.</a:t>
            </a:r>
          </a:p>
          <a:p>
            <a:r>
              <a:rPr lang="ru-RU" dirty="0" smtClean="0"/>
              <a:t>- формировать представление о семье, как о людях, которые живут вместе, любят друг друга, заботятся друг о друге.</a:t>
            </a:r>
          </a:p>
          <a:p>
            <a:r>
              <a:rPr lang="ru-RU" dirty="0" smtClean="0"/>
              <a:t>- приучать детей к вежливости, заботе о близких людях.</a:t>
            </a:r>
          </a:p>
          <a:p>
            <a:r>
              <a:rPr lang="ru-RU" dirty="0" smtClean="0"/>
              <a:t>- развивать наблюдательность, внимание, память, умение слушать.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воспитывать у детей уважение к своей семье.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В нашем детском саду дети отметили День семьи, любви и верности веселыми играми, конкурсами, беседами о том, что семья – это дом, семья - это мир, семья – это родные люди, которые любят друг друга и заботятся.</a:t>
            </a:r>
          </a:p>
          <a:p>
            <a:pPr marL="171450" indent="-171450">
              <a:buFontTx/>
              <a:buChar char="-"/>
            </a:pPr>
            <a:r>
              <a:rPr lang="ru-RU" dirty="0" smtClean="0"/>
              <a:t>Педагоги поставили целью данного праздника воспитывать у детей любовь к своей семье и своим родственникам, уважение к ним; воспитывать желание заботиться о близких людях; формировать у детей представление о семье, как о людях, которые живут вместе, любят друг друга, заботятся друг о друге.</a:t>
            </a:r>
          </a:p>
          <a:p>
            <a:pPr marL="171450" indent="-171450">
              <a:buFontTx/>
              <a:buChar char="-"/>
            </a:pPr>
            <a:endParaRPr lang="ru-RU" dirty="0" smtClean="0"/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7926-FCA5-4B5B-B089-5E18C070ABED}" type="slidenum">
              <a:rPr lang="ru-RU" smtClean="0"/>
              <a:t>18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4916265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Решение задач патриотического воспитания во многом зависит от воспитателя и родителей. Важнейшим условием эффективности работы по воспитанию патриотизма у дошкольников является понимание родителей необходимости патриотического воспитания, их помощь педагогам в этой работе. </a:t>
            </a:r>
          </a:p>
          <a:p>
            <a:r>
              <a:rPr lang="ru-RU" dirty="0" smtClean="0"/>
              <a:t>Проводилась работа с родителями по патриотическому воспитанию  проводилась анкетирование, раздавались буклеты и листовки. Проводились родительские собрания по теме «Как воспитать патриота в семье» и другие мероприятия по информации родителей. Патриотическое воспитание невозможно без тесного взаимодействия детского сада с семьёй. Для включения семьи в совместную работу мы</a:t>
            </a:r>
          </a:p>
          <a:p>
            <a:r>
              <a:rPr lang="ru-RU" dirty="0" smtClean="0"/>
              <a:t>используем разнообразные формы взаимодействия - это наглядно - текстовая информация; выставка методической литературы по воспитанию нравственных качеств у дошкольников: рекомендации для родителей по данной проблеме; рубрика «Читаем детям», родительское собрание,</a:t>
            </a:r>
            <a:r>
              <a:rPr lang="ru-RU" baseline="0" dirty="0" smtClean="0"/>
              <a:t> </a:t>
            </a:r>
            <a:r>
              <a:rPr lang="ru-RU" dirty="0" smtClean="0"/>
              <a:t>индивидуальные консультации, беседы. Родители принимают участие в составлении семейных альбомов и газет. Всё это побуждает родителей самостоятельно продолжать работу, начатую в детском саду, с ребёнком дома. Совместно с родителями отмечаются общественные праздники: День матери, День Защитника Отечества, идет подготовка к Международному женскому дню. 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7926-FCA5-4B5B-B089-5E18C070ABED}" type="slidenum">
              <a:rPr lang="ru-RU" smtClean="0"/>
              <a:t>19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441757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рамках запланированных мероприятий года, объявленным президентом РФ Путиным В.В. годом семьи, в январе в группе «</a:t>
            </a:r>
            <a:r>
              <a:rPr lang="ru-RU" dirty="0" err="1" smtClean="0"/>
              <a:t>Знайки</a:t>
            </a:r>
            <a:r>
              <a:rPr lang="ru-RU" dirty="0" smtClean="0"/>
              <a:t>» прошел мастер – класс по вышивке. Знаменательно и ценно то, что провела мастер-класс мама одной из воспитанниц </a:t>
            </a:r>
            <a:r>
              <a:rPr lang="ru-RU" dirty="0" err="1" smtClean="0"/>
              <a:t>Самолетова</a:t>
            </a:r>
            <a:r>
              <a:rPr lang="ru-RU" dirty="0" smtClean="0"/>
              <a:t> Анастасия Александровна.</a:t>
            </a:r>
          </a:p>
          <a:p>
            <a:r>
              <a:rPr lang="ru-RU" dirty="0" smtClean="0"/>
              <a:t>Вышивание – один из самих древних распространенных видов декоративно – прикладного творчества, она помогает приобщать ребенка к народной культуре края, развивает художественно – творческие способности. Все, что запечатлено в народной вышивке имеет свое предназначение и свое название.</a:t>
            </a:r>
          </a:p>
          <a:p>
            <a:r>
              <a:rPr lang="ru-RU" dirty="0" smtClean="0"/>
              <a:t>Много тайн могут раскрыть древние орнаменты. Разгадывая их, мы начинаем понимать язык символов предков. Сегодня внимание к традиционным видам творчества особенно велико, люди все больше интересуются историей своей культуры, дети с удовольствием приобщаются к родным корням. Нужно стремиться к сохранению этого прекрасного наследия, удивительных достижений. Вышивание доступно детям дошкольного возраста, конечно с использованием простых швов. Процесс вышивания очень увлекателен для дошкольников. Вместе с мамой </a:t>
            </a:r>
            <a:r>
              <a:rPr lang="ru-RU" dirty="0" err="1" smtClean="0"/>
              <a:t>Ульяны</a:t>
            </a:r>
            <a:r>
              <a:rPr lang="ru-RU" dirty="0" smtClean="0"/>
              <a:t> дети попробовали себя в вышивании «вперед иголкой» с использование безопасных пластиковых иголок, у всех получились замечательные разноцветные рыбки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7926-FCA5-4B5B-B089-5E18C070ABED}" type="slidenum">
              <a:rPr lang="ru-RU" smtClean="0"/>
              <a:t>22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27775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27 марта весь мир чествовал великое искусство, имя которому ТЕАТР. И в нашем детском саду были организованы различные мероприятия, направленные на развитие интереса детей к театрализованной деятельности, проведены беседы: «Волшебный мир театра», «Как вести себя в театре», «Жанры театрального искусства». А 29 марта воспитанники старшей группы «</a:t>
            </a:r>
            <a:r>
              <a:rPr lang="ru-RU" dirty="0" err="1" smtClean="0"/>
              <a:t>Знайки</a:t>
            </a:r>
            <a:r>
              <a:rPr lang="ru-RU" dirty="0" smtClean="0"/>
              <a:t>» показали небольшой мюзикл «Кто сказал мяу?» Дети то смеялись, то грустили вместе с персонажами сказки. Всем зрителям очень понравилось! В завершении показа дети одарили артистов аплодисментами, а самые маленькие ребята из группы «Капельки» станцевали вместе с артистами!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7926-FCA5-4B5B-B089-5E18C070ABED}" type="slidenum">
              <a:rPr lang="ru-RU" smtClean="0"/>
              <a:t>23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85811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b="0" i="0" dirty="0" smtClean="0">
                <a:solidFill>
                  <a:srgbClr val="000000"/>
                </a:solidFill>
                <a:effectLst/>
                <a:latin typeface="-apple-system"/>
              </a:rPr>
              <a:t>С целью закладывания у детей основ духовно-нравственной личности, воспитания патриотических чувств к православным традициям русского народа, мы совершили экскурсию в Храм Успения Пресвятой Богородицы. Здесь ребята узнали о храме, об иконах, находящихся в нем, о правилах поведения в церкви и православных праздниках. Ребята узнали много нового и интересного. Экскурсия оставила незабываемые впечатления от прикосновения к таинственному и святому.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7926-FCA5-4B5B-B089-5E18C070ABED}" type="slidenum">
              <a:rPr lang="ru-RU" smtClean="0"/>
              <a:t>24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43183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«Детском саду» Ладушки» традиционно проводится тематическая неделя, посвящённая празднику «День защитника Отечества». Коллективом детского сада была проведена большая творческая работа. Воспитанники, совместно с воспитателями, готовили коллективные работы на конкурс среди групп детского сада. Каждая группа держала в секрете проект и идею работы. Наша группа не исключение. Родители</a:t>
            </a:r>
            <a:r>
              <a:rPr lang="ru-RU" baseline="0" dirty="0" smtClean="0"/>
              <a:t> готовили работы дома (истребитель, танк), а воспитатели в детьми готовили паровоз и один из вагонов с солдатами из пластилина. В итоге получился «Военный эшелон», который по достоинству занял первое место среди групп детского сада.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7926-FCA5-4B5B-B089-5E18C070ABED}" type="slidenum">
              <a:rPr lang="ru-RU" smtClean="0"/>
              <a:t>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0885348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Не остались без внимания и работы других ребят, выполненных совместно с родителями. Эти работы не такие масштабные, но это не уменьшает их значимость.</a:t>
            </a:r>
            <a:r>
              <a:rPr lang="ru-RU" baseline="0" dirty="0" smtClean="0"/>
              <a:t> Все работы были отправлены на дистанционные конкурсы и отмечены дипломами 1 степени.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7926-FCA5-4B5B-B089-5E18C070ABED}" type="slidenum">
              <a:rPr lang="ru-RU" smtClean="0"/>
              <a:t>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2462464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dirty="0" smtClean="0"/>
              <a:t> </a:t>
            </a:r>
            <a:r>
              <a:rPr kumimoji="0" lang="ru-RU" sz="12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День защитника Отечества в детском саду – хороший повод для воспитания у дошкольников чувства патриотизма, сопричастности к лучшим традициям своей Родины, формирования у детей гордости за славных защитников Отечества. Это праздник всех людей, которые стоят на страже нашей Родины. Это праздник настоящих мужчин — смелых и отважных, ловких и надёжных, а также праздник мальчиков, которые вырастут и станут защитниками Отечества, а пока мы знакомим детей и рассказываем, что такое армия, почему 23 февраля - День Защитника Отечества. Воспитываем уважительное отношение к военному человеку, человеку в форме, прививаем любовь к Родине, и развиваем патриотические чувства.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sz="12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7926-FCA5-4B5B-B089-5E18C070ABED}" type="slidenum">
              <a:rPr lang="ru-RU" smtClean="0"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546852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преддверии празднования Дня Победы в целях патриотического воспитания дошкольников, любви к своей Родине и уважения к людям, которые ковали Победу, формирования положительного эмоционального подъема в детском саду тоже была проведена большая работа.</a:t>
            </a:r>
          </a:p>
          <a:p>
            <a:r>
              <a:rPr lang="ru-RU" dirty="0" smtClean="0"/>
              <a:t>Для создания праздничного настроения оформлена развивающая среда, педагоги и родители оформили стенд «Мы помним , мы гордимся». Со старых фотографий на нас смотрели деды и прадеды наших воспитанников. С гордостью ребята рассказывали об их подвигах. В каждой группе были проведены тематические занятия, беседы, показаны отрывки фильмов о войне.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7926-FCA5-4B5B-B089-5E18C070ABED}" type="slidenum">
              <a:rPr lang="ru-RU" smtClean="0"/>
              <a:t>10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1551958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4 мая в нашем ДОУ прошел праздник посвященный "Дню Победы". Дети читали стихи, исполняли песни ну и конечно же танцевали. Завершился праздник общим танцем под замечательную песню "Катюша". В конце праздника под восторженные крики «Ура» ребята запустили в небо белые шары в память о подвигах людей , в память о том что они сделали во имя будущего, для нас, их потомков.</a:t>
            </a:r>
          </a:p>
          <a:p>
            <a:r>
              <a:rPr lang="ru-RU" dirty="0" smtClean="0"/>
              <a:t>Проделанная нами работа способствовала формированию чувства патриотизма, уважения к героическому прошлому нашей Родине.</a:t>
            </a: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7926-FCA5-4B5B-B089-5E18C070ABED}" type="slidenum">
              <a:rPr lang="ru-RU" smtClean="0"/>
              <a:t>11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8423998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Формирование у детей социально-патриотических взглядов и убеждений, любви к Родине и ее истории</a:t>
            </a:r>
          </a:p>
          <a:p>
            <a:r>
              <a:rPr lang="ru-RU" dirty="0" smtClean="0"/>
              <a:t>Развитие уважительного отношения к народным традициям и культуре России</a:t>
            </a:r>
          </a:p>
          <a:p>
            <a:r>
              <a:rPr lang="ru-RU" dirty="0" smtClean="0"/>
              <a:t>Обеспечение полноценной социализации подрастающего поколения, активное вовлечение детей в посильное решение социальных, экономических, культурных, экологических и т.д. проблем</a:t>
            </a:r>
          </a:p>
          <a:p>
            <a:r>
              <a:rPr lang="ru-RU" dirty="0" smtClean="0"/>
              <a:t>Воспитание уважительного отношения к нормам, законам и Конституции страны</a:t>
            </a:r>
          </a:p>
          <a:p>
            <a:r>
              <a:rPr lang="ru-RU" dirty="0" smtClean="0"/>
              <a:t>В рамках празднования Дня Российского флага воспитанники детского сада приняли участие в военно-спортивной игре «Зарница»</a:t>
            </a:r>
          </a:p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7926-FCA5-4B5B-B089-5E18C070ABED}" type="slidenum">
              <a:rPr lang="ru-RU" smtClean="0"/>
              <a:t>12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82659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 преддверии Дня народного единства в группе «</a:t>
            </a:r>
            <a:r>
              <a:rPr lang="ru-RU" dirty="0" err="1" smtClean="0"/>
              <a:t>Знайки</a:t>
            </a:r>
            <a:r>
              <a:rPr lang="ru-RU" dirty="0" smtClean="0"/>
              <a:t>» прошёл познавательный досуг« Мы едины», на котором дети просмотрели презентацию об истории праздника, разгадывали загадки на тему истории народного единства, посмотрели иллюстрации костюмов народов нашей большой страны, вспомнили символы России. В конце все вместе выполнили коллективную аппликацию «В единстве наша сила».</a:t>
            </a:r>
          </a:p>
          <a:p>
            <a:r>
              <a:rPr lang="ru-RU" dirty="0" smtClean="0"/>
              <a:t>Проведение мероприятий патриотической направленности приобщают детей к культуре и традициям народов, населяющих нашу страну, являются важным компонентом воспитания подрастающего поколения.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7926-FCA5-4B5B-B089-5E18C070ABED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20125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ru-RU" dirty="0" smtClean="0"/>
              <a:t>Включение детей в практическую деятельность по применению полученных знаний способствовало формированию у детей определенных навыков и умений: умение отразить накопленные знания в игре, художественной и трудовой деятельности, умение принять участие в общественно направленном труде, умение бережно относится к природе, результатам труда других, умение отразить знания в речи, общении со взрослыми и сверстниками.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6287926-FCA5-4B5B-B089-5E18C070ABED}" type="slidenum">
              <a:rPr lang="ru-RU" smtClean="0"/>
              <a:t>15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1943211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4992-0D3D-4635-B81F-EF78BF5B8833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61C2-1194-4DC5-AA71-03E6DA66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50337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4992-0D3D-4635-B81F-EF78BF5B8833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61C2-1194-4DC5-AA71-03E6DA66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901857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4992-0D3D-4635-B81F-EF78BF5B8833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61C2-1194-4DC5-AA71-03E6DA66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504995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4992-0D3D-4635-B81F-EF78BF5B8833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61C2-1194-4DC5-AA71-03E6DA66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2465078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4992-0D3D-4635-B81F-EF78BF5B8833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61C2-1194-4DC5-AA71-03E6DA66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09468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4992-0D3D-4635-B81F-EF78BF5B8833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61C2-1194-4DC5-AA71-03E6DA66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86273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4992-0D3D-4635-B81F-EF78BF5B8833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61C2-1194-4DC5-AA71-03E6DA66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927271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4992-0D3D-4635-B81F-EF78BF5B8833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61C2-1194-4DC5-AA71-03E6DA66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542719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4992-0D3D-4635-B81F-EF78BF5B8833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61C2-1194-4DC5-AA71-03E6DA66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62683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4992-0D3D-4635-B81F-EF78BF5B8833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61C2-1194-4DC5-AA71-03E6DA66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90711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184992-0D3D-4635-B81F-EF78BF5B8833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1961C2-1194-4DC5-AA71-03E6DA66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644739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4184992-0D3D-4635-B81F-EF78BF5B8833}" type="datetimeFigureOut">
              <a:rPr lang="ru-RU" smtClean="0"/>
              <a:t>31.03.2024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1961C2-1194-4DC5-AA71-03E6DA6667A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16567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pn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3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5" Type="http://schemas.openxmlformats.org/officeDocument/2006/relationships/image" Target="../media/image40.jpeg"/><Relationship Id="rId4" Type="http://schemas.openxmlformats.org/officeDocument/2006/relationships/image" Target="../media/image3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.png"/><Relationship Id="rId7" Type="http://schemas.openxmlformats.org/officeDocument/2006/relationships/image" Target="../media/image5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2.png"/><Relationship Id="rId5" Type="http://schemas.openxmlformats.org/officeDocument/2006/relationships/image" Target="../media/image51.png"/><Relationship Id="rId4" Type="http://schemas.openxmlformats.org/officeDocument/2006/relationships/image" Target="../media/image50.png"/><Relationship Id="rId9" Type="http://schemas.openxmlformats.org/officeDocument/2006/relationships/image" Target="../media/image55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7" Type="http://schemas.openxmlformats.org/officeDocument/2006/relationships/image" Target="../media/image6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png"/><Relationship Id="rId4" Type="http://schemas.openxmlformats.org/officeDocument/2006/relationships/image" Target="../media/image6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69.png"/><Relationship Id="rId3" Type="http://schemas.openxmlformats.org/officeDocument/2006/relationships/image" Target="../media/image1.jpeg"/><Relationship Id="rId7" Type="http://schemas.openxmlformats.org/officeDocument/2006/relationships/image" Target="../media/image68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png"/><Relationship Id="rId5" Type="http://schemas.openxmlformats.org/officeDocument/2006/relationships/image" Target="../media/image66.png"/><Relationship Id="rId4" Type="http://schemas.openxmlformats.org/officeDocument/2006/relationships/image" Target="../media/image65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image" Target="../media/image7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7.png"/><Relationship Id="rId5" Type="http://schemas.openxmlformats.org/officeDocument/2006/relationships/image" Target="../media/image76.png"/><Relationship Id="rId4" Type="http://schemas.openxmlformats.org/officeDocument/2006/relationships/image" Target="../media/image7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7" Type="http://schemas.openxmlformats.org/officeDocument/2006/relationships/image" Target="../media/image8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5" Type="http://schemas.openxmlformats.org/officeDocument/2006/relationships/image" Target="../media/image79.png"/><Relationship Id="rId4" Type="http://schemas.openxmlformats.org/officeDocument/2006/relationships/image" Target="../media/image78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png"/><Relationship Id="rId7" Type="http://schemas.openxmlformats.org/officeDocument/2006/relationships/image" Target="../media/image9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9.png"/><Relationship Id="rId5" Type="http://schemas.openxmlformats.org/officeDocument/2006/relationships/image" Target="../media/image88.png"/><Relationship Id="rId4" Type="http://schemas.openxmlformats.org/officeDocument/2006/relationships/image" Target="../media/image87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4.png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png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5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Relationship Id="rId9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7" Type="http://schemas.openxmlformats.org/officeDocument/2006/relationships/image" Target="../media/image2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 descr="https://avatars.mds.yandex.net/get-pdb/163339/5a556043-b138-44ad-85c4-1340039daf72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2536" y="-99392"/>
            <a:ext cx="9396536" cy="6957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971600" y="1700808"/>
            <a:ext cx="669674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latin typeface="Times New Roman" pitchFamily="18" charset="0"/>
                <a:cs typeface="Times New Roman" pitchFamily="18" charset="0"/>
              </a:rPr>
              <a:t>Опыт работы «Патриотическое воспитание и гражданское становление  старших дошкольников»</a:t>
            </a:r>
            <a:endParaRPr lang="ru-RU" sz="28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860032" y="4149080"/>
            <a:ext cx="36724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Подготовила: </a:t>
            </a:r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воспитатель  </a:t>
            </a:r>
            <a:r>
              <a:rPr lang="ru-RU" b="1" dirty="0" err="1" smtClean="0">
                <a:latin typeface="Times New Roman" pitchFamily="18" charset="0"/>
                <a:cs typeface="Times New Roman" pitchFamily="18" charset="0"/>
              </a:rPr>
              <a:t>Елина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b="1" dirty="0" smtClean="0">
                <a:latin typeface="Times New Roman" pitchFamily="18" charset="0"/>
                <a:cs typeface="Times New Roman" pitchFamily="18" charset="0"/>
              </a:rPr>
              <a:t>А.А.</a:t>
            </a:r>
          </a:p>
          <a:p>
            <a:pPr algn="r"/>
            <a:endParaRPr lang="ru-RU" b="1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b="1" dirty="0" smtClean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835696" y="5991478"/>
            <a:ext cx="45725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г</a:t>
            </a:r>
            <a:r>
              <a:rPr lang="ru-RU" b="1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.Лихославль</a:t>
            </a:r>
            <a:endParaRPr lang="ru-RU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0483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6538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4583760"/>
            <a:ext cx="3263829" cy="24478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1406" y="2132856"/>
            <a:ext cx="3795186" cy="28463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081411"/>
            <a:ext cx="3240360" cy="243027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064246"/>
            <a:ext cx="2391672" cy="179375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484784"/>
            <a:ext cx="8352928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Военно-патриотическое направление: 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«Мы помним – мы гордимся»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849188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97" y="-56801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552" y="1622786"/>
            <a:ext cx="3371384" cy="22414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95536" y="908720"/>
            <a:ext cx="806489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Военно-патриотическое </a:t>
            </a:r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праздник, посвященный празднованию 9 мая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5875" y="1622786"/>
            <a:ext cx="3863752" cy="2565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101" y="4077072"/>
            <a:ext cx="3393859" cy="22563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24504" y="4293096"/>
            <a:ext cx="3535928" cy="23508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647948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163339/5a556043-b138-44ad-85c4-1340039daf72/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395536" y="1196752"/>
            <a:ext cx="864096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Гражданско-патриотическое направление: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«День российского флага»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2012091"/>
            <a:ext cx="345638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1603" y="1796267"/>
            <a:ext cx="3744149" cy="28081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6" name="Picture 4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966" y="4653136"/>
            <a:ext cx="3604591" cy="20275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197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4849067"/>
            <a:ext cx="3503712" cy="19708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380001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35613"/>
            <a:ext cx="1984310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1" y="1124744"/>
            <a:ext cx="839008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Гражданско-патриотическое направление:</a:t>
            </a:r>
          </a:p>
          <a:p>
            <a:pPr lvl="0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народного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единства»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25184" y="1675335"/>
            <a:ext cx="3791994" cy="28439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4293096"/>
            <a:ext cx="4141615" cy="230425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640" y="4342634"/>
            <a:ext cx="2232252" cy="22680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32713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163339/5a556043-b138-44ad-85c4-1340039daf72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83568" y="1556792"/>
            <a:ext cx="54006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smtClean="0"/>
              <a:t> </a:t>
            </a:r>
            <a:endParaRPr lang="ru-RU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683568" y="1124744"/>
            <a:ext cx="576064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Применение полученных знаний в самостоятельной деятельности и в ходе НОД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0533" y="1741458"/>
            <a:ext cx="3912096" cy="2934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1" name="Picture 3"/>
          <p:cNvPicPr>
            <a:picLocks noChangeAspect="1" noChangeArrowheads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843" t="7850" r="7074" b="8366"/>
          <a:stretch/>
        </p:blipFill>
        <p:spPr bwMode="auto">
          <a:xfrm rot="10800000">
            <a:off x="899592" y="4595904"/>
            <a:ext cx="2895600" cy="221672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80" t="7452" r="5099" b="10955"/>
          <a:stretch/>
        </p:blipFill>
        <p:spPr bwMode="auto">
          <a:xfrm rot="10800000">
            <a:off x="5066164" y="4005065"/>
            <a:ext cx="3491448" cy="24384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50" r="11225"/>
          <a:stretch/>
        </p:blipFill>
        <p:spPr bwMode="auto">
          <a:xfrm>
            <a:off x="4878034" y="1556792"/>
            <a:ext cx="3132347" cy="238298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646319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https://avatars.mds.yandex.net/get-pdb/163339/5a556043-b138-44ad-85c4-1340039daf72/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64088" y="975329"/>
            <a:ext cx="3236913" cy="2432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0032" y="3675473"/>
            <a:ext cx="3455987" cy="2590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3837866"/>
            <a:ext cx="3017837" cy="2378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1268760"/>
            <a:ext cx="3672408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Гражданско-патриотическое направление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закрепление знаний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67804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636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196752"/>
            <a:ext cx="7847013" cy="530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803177"/>
            <a:ext cx="4754563" cy="2889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1708752"/>
            <a:ext cx="2798763" cy="2895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4166" y="3283385"/>
            <a:ext cx="2378075" cy="31638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6714" y="4221087"/>
            <a:ext cx="3133278" cy="234995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7" name="Picture 3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413" b="44717"/>
          <a:stretch/>
        </p:blipFill>
        <p:spPr bwMode="auto">
          <a:xfrm>
            <a:off x="6889314" y="4604352"/>
            <a:ext cx="1678855" cy="183098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9980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971600" y="1340768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Открытое занятие: </a:t>
            </a:r>
            <a:r>
              <a:rPr lang="ru-RU" b="1" dirty="0" err="1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Квест</a:t>
            </a:r>
            <a:r>
              <a:rPr lang="ru-RU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«Моя Родина – Россия»</a:t>
            </a:r>
            <a:endParaRPr lang="ru-RU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2001326"/>
            <a:ext cx="3840163" cy="2157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9149" y="4293096"/>
            <a:ext cx="3663950" cy="20605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580" y="1887044"/>
            <a:ext cx="3996444" cy="224800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4762241" y="4293096"/>
            <a:ext cx="3666238" cy="2062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406086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https://avatars.mds.yandex.net/get-pdb/163339/5a556043-b138-44ad-85c4-1340039daf72/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755576" y="1268760"/>
            <a:ext cx="756084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Социально-патриотическое направления: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«День семьи, любви и верности»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556" y="2099757"/>
            <a:ext cx="3968440" cy="22322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5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4008" y="4637384"/>
            <a:ext cx="3143672" cy="176831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6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252" y="4077072"/>
            <a:ext cx="3312368" cy="25426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47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7015" y="2096759"/>
            <a:ext cx="2809401" cy="25032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28400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s://avatars.mds.yandex.net/get-pdb/163339/5a556043-b138-44ad-85c4-1340039daf72/ori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79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052736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Социально-патриотическое направления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работа с родителями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798" y="1906053"/>
            <a:ext cx="2781920" cy="41332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4956" y="4014452"/>
            <a:ext cx="3402013" cy="50657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3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84657" y="1468234"/>
            <a:ext cx="2698885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4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88224" y="3781706"/>
            <a:ext cx="2092077" cy="27841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2295" name="Picture 7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979542"/>
            <a:ext cx="189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400956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avatars.mds.yandex.net/get-pdb/163339/5a556043-b138-44ad-85c4-1340039daf72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27584" y="1340768"/>
            <a:ext cx="7416824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 воспитания у детей любви к Родине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была актуальной всегда, но особую значимость она приобрела в настоящее время.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Родина? Отечество? Что чувствует и как понимает эти слова ребенок? Конечно, близкие каждому образы: мать и отец, родители, те, кто дает жизнь новому существу. Воспитание чувства патриотизма у дошкольников процесс сложный и длительный. Любовь к близким людям, к детскому саду, к родному городу и родной стране играют огромную роль в становлении личности ребенка. И хотя многие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впечатления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еще не осознаны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ими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глубоко, но пропущенные через детское восприятие они играют огромную роль в становлении личности патриота.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Современные дети мало знают о родном городе, стране, особенностях народных традиций, часто равнодушны к близким людям, в том числе к товарищам по группе, редко сострадают чужому горю. Явно недостаточной является работа с родителями по проблеме нравственно-патриотического воспитания в семье.</a:t>
            </a:r>
          </a:p>
        </p:txBody>
      </p:sp>
    </p:spTree>
    <p:extLst>
      <p:ext uri="{BB962C8B-B14F-4D97-AF65-F5344CB8AC3E}">
        <p14:creationId xmlns:p14="http://schemas.microsoft.com/office/powerpoint/2010/main" val="950898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683568" y="980728"/>
            <a:ext cx="727280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Родительское собрание в нетрадиционной форме </a:t>
            </a:r>
          </a:p>
          <a:p>
            <a:pPr lvl="0"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«Цветок здоровья»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0093" y="1811725"/>
            <a:ext cx="3822700" cy="2859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39" y="1713301"/>
            <a:ext cx="3932237" cy="29575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4670813"/>
            <a:ext cx="4797425" cy="1963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3999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s://avatars.mds.yandex.net/get-pdb/163339/5a556043-b138-44ad-85c4-1340039daf72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827584" y="980728"/>
            <a:ext cx="741682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Деловая игра «Я – патриот, а это значит…» </a:t>
            </a:r>
          </a:p>
        </p:txBody>
      </p:sp>
      <p:pic>
        <p:nvPicPr>
          <p:cNvPr id="1331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442393"/>
            <a:ext cx="3902075" cy="24939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95" y="1308757"/>
            <a:ext cx="3876675" cy="2706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1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187" y="4010690"/>
            <a:ext cx="4468813" cy="26336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3320" name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67504" y="3886044"/>
            <a:ext cx="3840163" cy="28829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11416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7617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4" name="Picture 4" descr="https://sun9-69.userapi.com/impg/QatY3JLlzSeHwDtJB9KWlnTi2fQpGCitHbxPVw/lAEMJA8-LZ8.jpg?size=1280x960&amp;quality=95&amp;sign=73d3ed00b11668b88cfeadc505c5413e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4221907"/>
            <a:ext cx="3384376" cy="2538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6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1988840"/>
            <a:ext cx="3265455" cy="244909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7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1953385"/>
            <a:ext cx="336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365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02957" y="3933056"/>
            <a:ext cx="3528392" cy="264629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115616" y="1376232"/>
            <a:ext cx="53515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Мастер –класс от </a:t>
            </a:r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родителей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3398083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3338" y="0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7544" y="1340768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 направление: театральная деятельность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633" y="2223802"/>
            <a:ext cx="3203848" cy="241039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39" name="Picture 3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894811"/>
            <a:ext cx="3528392" cy="265456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0" name="Picture 4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25"/>
          <a:stretch/>
        </p:blipFill>
        <p:spPr bwMode="auto">
          <a:xfrm>
            <a:off x="931773" y="4498173"/>
            <a:ext cx="3136171" cy="206692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341" name="Picture 5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330043"/>
            <a:ext cx="2961891" cy="222836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65477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965"/>
            <a:ext cx="9212263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63687" y="1790514"/>
            <a:ext cx="5570561" cy="313344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8" name="Picture 4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83968" y="4077072"/>
            <a:ext cx="4367808" cy="245689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89" name="Picture 5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4617513"/>
            <a:ext cx="3215680" cy="180882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6390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8012" y="1182283"/>
            <a:ext cx="5456237" cy="6397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7980306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s://avatars.mds.yandex.net/get-pdb/163339/5a556043-b138-44ad-85c4-1340039daf72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7156"/>
            <a:ext cx="9210456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Прямоугольник 1"/>
          <p:cNvSpPr/>
          <p:nvPr/>
        </p:nvSpPr>
        <p:spPr>
          <a:xfrm rot="10800000" flipV="1">
            <a:off x="539550" y="1119228"/>
            <a:ext cx="795121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Историко-краеведческое направление:</a:t>
            </a:r>
          </a:p>
          <a:p>
            <a:pPr lvl="0" algn="ctr">
              <a:defRPr/>
            </a:pP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Лихославль </a:t>
            </a:r>
            <a:r>
              <a:rPr kumimoji="0" lang="ru-RU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– частица Родины</a:t>
            </a:r>
            <a:endParaRPr kumimoji="0" lang="ru-RU" sz="24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pic>
        <p:nvPicPr>
          <p:cNvPr id="17412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945" y="4796663"/>
            <a:ext cx="3271685" cy="18403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1876989"/>
            <a:ext cx="336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894" y="2060848"/>
            <a:ext cx="3360000" cy="252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5976" y="4044698"/>
            <a:ext cx="3456384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047705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323528" y="1268760"/>
            <a:ext cx="8352928" cy="53245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Вывод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Подводя итоги о проделанной работе, можно сказать, что Патриотизм – это естественное чувство, которое заставляет человека любить свою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Родину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быть готовым жертвовать ради неё собственными интересами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 Становление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личности ребёнка происходит через осознание своей сопричастности семье, детскому саду,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городу,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народу, своей Родине. Чувство сопричастности и есть основа будущего патриотизма. Опыт моей работы позволил сделать вывод, что в процессе совместной деятельности педагогов, детей и родителей можно успешно решать задачи по воспитанию у детей любви и привязанности к семье, родному дому, детскому саду, родной улице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; воспитанию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чувства ответственности и гордости за достижения </a:t>
            </a:r>
            <a:r>
              <a:rPr lang="ru-RU" sz="20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Родины. Так мы формируем </a:t>
            </a:r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гражданскую позицию, патриотические чувства и любовь к прошлому, настоящему и будущему, на основе изучения традиций, литературы, культурного наследия.</a:t>
            </a:r>
          </a:p>
          <a:p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39761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83568" y="1124744"/>
            <a:ext cx="8136904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Патриотическое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воспитание дошкольников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это не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только воспитание любви к родному дому, детскому саду, городу,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природе, культурному достоянию своего народа, своей нации,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толерантного отношения к представителям других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н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ациональностей, </a:t>
            </a:r>
            <a:r>
              <a:rPr lang="ru-RU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но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воспитание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уважительного отношения к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труженику и результатам его труда, родной земле, защитникам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Отечества, государственной символике, традициям государства и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общенародным праздникам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ru-RU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Любовь к родному краю  родной культуре, родной речи начинается с малого-с любви к своей семье, к своему жилищу , к своему детскому саду. Постепенно расширяясь, эта любовь переходит в любовь к Родине, её истории, прошлому и настоящему, ко всему человечеству.» </a:t>
            </a:r>
          </a:p>
          <a:p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Д. С. Лихачёв.</a:t>
            </a:r>
          </a:p>
          <a:p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74715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707621" y="1700808"/>
            <a:ext cx="6032732" cy="39087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Основные направления</a:t>
            </a:r>
          </a:p>
          <a:p>
            <a:pPr algn="ctr"/>
            <a:r>
              <a:rPr lang="ru-RU" sz="2400" b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патриотического воспитания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Гражданско-патриотическое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Социально-патриотическое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Духовно-нравственное</a:t>
            </a:r>
          </a:p>
          <a:p>
            <a:pPr marL="342900" indent="-342900">
              <a:buFont typeface="Arial" panose="020B0604020202020204" pitchFamily="34" charset="0"/>
              <a:buChar char="•"/>
            </a:pPr>
            <a:endParaRPr lang="ru-RU" sz="2000" b="1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Историко-краеведческое</a:t>
            </a:r>
            <a:endParaRPr lang="ru-RU" sz="2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3241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s://avatars.mds.yandex.net/get-pdb/163339/5a556043-b138-44ad-85c4-1340039daf72/ori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4000" cy="6926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467544" y="1283569"/>
            <a:ext cx="68407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Военно-патриотическое направление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2710" y="2564904"/>
            <a:ext cx="2867162" cy="38271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1844824"/>
            <a:ext cx="338437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Мини-музей «Я часть России»</a:t>
            </a:r>
            <a:endParaRPr lang="ru-RU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716016" y="3463444"/>
            <a:ext cx="136815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ФОТо</a:t>
            </a:r>
            <a:r>
              <a:rPr lang="ru-RU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методическая литература</a:t>
            </a:r>
            <a:endParaRPr lang="ru-RU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58357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1721"/>
            <a:ext cx="9144000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4147511"/>
            <a:ext cx="3122196" cy="234164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3889"/>
          <a:stretch/>
        </p:blipFill>
        <p:spPr bwMode="auto">
          <a:xfrm>
            <a:off x="811002" y="1862941"/>
            <a:ext cx="2464854" cy="21727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6530" y="1823621"/>
            <a:ext cx="3359449" cy="25195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467544" y="1124744"/>
            <a:ext cx="86764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Военно-патриотическое 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направление: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Встречи с интересными людьми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992882"/>
            <a:ext cx="1872208" cy="24962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4090023"/>
            <a:ext cx="1881136" cy="2508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55022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14338"/>
            <a:ext cx="9144000" cy="69262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6" name="Picture 4" descr="https://sun9-78.userapi.com/impg/Bs-YYzY4vH-MDCZK3zSae_AGepFGH-s0J9LWIw/cYeMCd6WK2w.jpg?size=1280x960&amp;quality=95&amp;sign=44a1ba479872645a62843835a5d49ef1&amp;type=album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5459" y="4797152"/>
            <a:ext cx="3168352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11" t="34444" r="11370" b="36378"/>
          <a:stretch/>
        </p:blipFill>
        <p:spPr bwMode="auto">
          <a:xfrm>
            <a:off x="899592" y="2276872"/>
            <a:ext cx="7524528" cy="19786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681" y="4444553"/>
            <a:ext cx="2092002" cy="27893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519917"/>
            <a:ext cx="7524528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Военно-патриотическое направление</a:t>
            </a:r>
            <a:r>
              <a:rPr lang="ru-RU" sz="20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продуктивная деятельность и ее результаты </a:t>
            </a:r>
            <a:endParaRPr lang="ru-RU" sz="20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5965" y="4777747"/>
            <a:ext cx="2564604" cy="19294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710899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1625"/>
            <a:ext cx="9144000" cy="69262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539552" y="1484785"/>
            <a:ext cx="820891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Военно-патриотическое направление: продуктивная деятельность и ее результаты </a:t>
            </a:r>
          </a:p>
        </p:txBody>
      </p:sp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850" y="2420888"/>
            <a:ext cx="3120145" cy="21602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50604" y="2297210"/>
            <a:ext cx="3672408" cy="25897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4539652"/>
            <a:ext cx="2664296" cy="19557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114" t="18592" r="26775" b="14456"/>
          <a:stretch/>
        </p:blipFill>
        <p:spPr bwMode="auto">
          <a:xfrm>
            <a:off x="799850" y="4293096"/>
            <a:ext cx="1828800" cy="2448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4" name="Picture 8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77" t="17466" r="25390" b="12842"/>
          <a:stretch/>
        </p:blipFill>
        <p:spPr bwMode="auto">
          <a:xfrm>
            <a:off x="7236296" y="4568217"/>
            <a:ext cx="1708333" cy="22897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931" t="17466" r="25293" b="14041"/>
          <a:stretch/>
        </p:blipFill>
        <p:spPr bwMode="auto">
          <a:xfrm>
            <a:off x="5548528" y="4886925"/>
            <a:ext cx="1499981" cy="2007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5408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93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899592" y="1067544"/>
            <a:ext cx="777686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Военно-патриотическое направление</a:t>
            </a:r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Праздник «23февраля» 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7025" y="832529"/>
            <a:ext cx="2700000" cy="36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0642" y="3869238"/>
            <a:ext cx="3456383" cy="2592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1883083"/>
            <a:ext cx="3505066" cy="262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77647" y="3924767"/>
            <a:ext cx="1860923" cy="24812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21540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1836</TotalTime>
  <Words>1700</Words>
  <Application>Microsoft Office PowerPoint</Application>
  <PresentationFormat>Экран (4:3)</PresentationFormat>
  <Paragraphs>114</Paragraphs>
  <Slides>26</Slides>
  <Notes>15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26</vt:i4>
      </vt:variant>
    </vt:vector>
  </HeadingPairs>
  <TitlesOfParts>
    <vt:vector size="2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Пользователь</cp:lastModifiedBy>
  <cp:revision>82</cp:revision>
  <dcterms:created xsi:type="dcterms:W3CDTF">2019-10-26T11:34:11Z</dcterms:created>
  <dcterms:modified xsi:type="dcterms:W3CDTF">2024-04-01T18:01:12Z</dcterms:modified>
</cp:coreProperties>
</file>