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Мультисенсорное пособие «</a:t>
            </a:r>
            <a:r>
              <a:rPr lang="ru-RU" sz="4000" dirty="0" err="1" smtClean="0"/>
              <a:t>Нумикон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026" name="Picture 2" descr="https://shop.relod.ru/upload/iblock/207/9780198486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68" y="1916832"/>
            <a:ext cx="5403480" cy="35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8052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Учитель ГОУ ТО «ТОЦО»</a:t>
            </a:r>
          </a:p>
          <a:p>
            <a:r>
              <a:rPr lang="ru-RU" sz="1200" dirty="0" smtClean="0"/>
              <a:t>Сиротинская Е.А.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0383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38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Разноцветные </a:t>
            </a:r>
            <a:r>
              <a:rPr lang="ru-RU" dirty="0" smtClean="0"/>
              <a:t>штырьки (бочонки)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Их можно </a:t>
            </a:r>
            <a:r>
              <a:rPr lang="ru-RU" dirty="0"/>
              <a:t>использовать как счётный материал и вставлять в отверстия </a:t>
            </a:r>
            <a:r>
              <a:rPr lang="ru-RU" dirty="0" smtClean="0"/>
              <a:t>форм-шаблонов.</a:t>
            </a:r>
            <a:endParaRPr lang="ru-RU" dirty="0"/>
          </a:p>
        </p:txBody>
      </p:sp>
      <p:pic>
        <p:nvPicPr>
          <p:cNvPr id="6146" name="Picture 2" descr="C:\Users\Олег\Desktop\Презентация\2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76" y="2276872"/>
            <a:ext cx="5472608" cy="36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1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720080"/>
          </a:xfrm>
        </p:spPr>
        <p:txBody>
          <a:bodyPr/>
          <a:lstStyle/>
          <a:p>
            <a:pPr algn="ctr"/>
            <a:r>
              <a:rPr lang="ru-RU" dirty="0" smtClean="0"/>
              <a:t>Белые </a:t>
            </a:r>
            <a:r>
              <a:rPr lang="ru-RU" dirty="0"/>
              <a:t>доски с пупырышками</a:t>
            </a:r>
          </a:p>
        </p:txBody>
      </p:sp>
      <p:pic>
        <p:nvPicPr>
          <p:cNvPr id="7170" name="Picture 2" descr="C:\Users\Олег\Desktop\Презентация\6765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73" y="1340768"/>
            <a:ext cx="4057296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ег\Desktop\Презентация\122133976.2687224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711467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35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220" y="332656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Схемы </a:t>
            </a:r>
            <a:r>
              <a:rPr lang="ru-RU" dirty="0"/>
              <a:t>для наложения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помощью схем </a:t>
            </a:r>
            <a:r>
              <a:rPr lang="ru-RU" dirty="0"/>
              <a:t>можно выкладывать из деталей </a:t>
            </a:r>
            <a:r>
              <a:rPr lang="ru-RU" dirty="0" err="1" smtClean="0"/>
              <a:t>Нумикона</a:t>
            </a:r>
            <a:r>
              <a:rPr lang="ru-RU" dirty="0" smtClean="0"/>
              <a:t> картинки.</a:t>
            </a:r>
            <a:endParaRPr lang="ru-RU" dirty="0"/>
          </a:p>
        </p:txBody>
      </p:sp>
      <p:pic>
        <p:nvPicPr>
          <p:cNvPr id="8194" name="Picture 2" descr="C:\Users\Олег\Desktop\Презентация\122133976.2687225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87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778098"/>
          </a:xfrm>
        </p:spPr>
        <p:txBody>
          <a:bodyPr/>
          <a:lstStyle/>
          <a:p>
            <a:pPr algn="ctr"/>
            <a:r>
              <a:rPr lang="ru-RU" dirty="0"/>
              <a:t>«Волшебный мешочек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9735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этом мешочке дети </a:t>
            </a:r>
            <a:r>
              <a:rPr lang="ru-RU" dirty="0"/>
              <a:t>на ощупь находят заданный </a:t>
            </a:r>
            <a:r>
              <a:rPr lang="ru-RU" dirty="0" smtClean="0"/>
              <a:t>им предмет </a:t>
            </a:r>
            <a:r>
              <a:rPr lang="ru-RU" dirty="0"/>
              <a:t>или </a:t>
            </a:r>
            <a:r>
              <a:rPr lang="ru-RU" dirty="0" smtClean="0"/>
              <a:t>форму.</a:t>
            </a:r>
            <a:endParaRPr lang="ru-RU" dirty="0"/>
          </a:p>
        </p:txBody>
      </p:sp>
      <p:pic>
        <p:nvPicPr>
          <p:cNvPr id="9218" name="Picture 2" descr="C:\Users\Олег\Desktop\Презентация\003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348880"/>
            <a:ext cx="4059535" cy="40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0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Числовая </a:t>
            </a:r>
            <a:r>
              <a:rPr lang="ru-RU" dirty="0"/>
              <a:t>прямая и некоторые другие материалы</a:t>
            </a:r>
          </a:p>
        </p:txBody>
      </p:sp>
      <p:pic>
        <p:nvPicPr>
          <p:cNvPr id="10242" name="Picture 2" descr="C:\Users\Олег\Desktop\Презентация\122133976.26872254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91047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ег\Desktop\Презентация\122133976.2687223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27" y="1412776"/>
            <a:ext cx="6587333" cy="24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1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Нумикон</a:t>
            </a:r>
            <a:r>
              <a:rPr lang="ru-RU" dirty="0" smtClean="0"/>
              <a:t> </a:t>
            </a:r>
            <a:r>
              <a:rPr lang="ru-RU" dirty="0"/>
              <a:t>даёт возможность получить представление о составе </a:t>
            </a:r>
            <a:r>
              <a:rPr lang="ru-RU" dirty="0" smtClean="0"/>
              <a:t>числа.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С</a:t>
            </a:r>
            <a:r>
              <a:rPr lang="ru-RU" dirty="0" smtClean="0"/>
              <a:t> </a:t>
            </a:r>
            <a:r>
              <a:rPr lang="ru-RU" dirty="0"/>
              <a:t>помощью </a:t>
            </a:r>
            <a:r>
              <a:rPr lang="ru-RU" dirty="0" err="1" smtClean="0"/>
              <a:t>Нумикона</a:t>
            </a:r>
            <a:r>
              <a:rPr lang="ru-RU" dirty="0" smtClean="0"/>
              <a:t> </a:t>
            </a:r>
            <a:r>
              <a:rPr lang="ru-RU" dirty="0"/>
              <a:t>ребёнок учится считать не единицами, а сразу </a:t>
            </a:r>
            <a:r>
              <a:rPr lang="ru-RU" dirty="0" smtClean="0"/>
              <a:t>шаблонами, </a:t>
            </a:r>
            <a:r>
              <a:rPr lang="ru-RU" dirty="0"/>
              <a:t>что значительно облегчает в дальнейшем для него счётные операции и позволяет производить их быстрее. В то же время </a:t>
            </a:r>
            <a:r>
              <a:rPr lang="ru-RU" dirty="0" err="1" smtClean="0"/>
              <a:t>Нумикон</a:t>
            </a:r>
            <a:r>
              <a:rPr lang="ru-RU" dirty="0" smtClean="0"/>
              <a:t> </a:t>
            </a:r>
            <a:r>
              <a:rPr lang="ru-RU" dirty="0"/>
              <a:t>сам по себе является наглядным и осязаемым счётным пособием, «счётной машинкой», которая позволяет быстро и понятно производить операции сложения и вычитания </a:t>
            </a:r>
            <a:r>
              <a:rPr lang="ru-RU" dirty="0" smtClean="0"/>
              <a:t>обучающемуся.  </a:t>
            </a:r>
            <a:r>
              <a:rPr lang="ru-RU" dirty="0" err="1" smtClean="0"/>
              <a:t>Нумикон</a:t>
            </a:r>
            <a:r>
              <a:rPr lang="ru-RU" dirty="0" smtClean="0"/>
              <a:t> помогает в развитии детям </a:t>
            </a:r>
            <a:r>
              <a:rPr lang="ru-RU" dirty="0"/>
              <a:t>с задержкой развития или интеллектуальной </a:t>
            </a:r>
            <a:r>
              <a:rPr lang="ru-RU" dirty="0" smtClean="0"/>
              <a:t>недостаточностью.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75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61722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12290" name="Picture 2" descr="C:\Users\Олег\Desktop\Презентация\risun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5245"/>
            <a:ext cx="5616624" cy="37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4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Нумикон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266429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/>
              <a:t>Нумикон</a:t>
            </a:r>
            <a:r>
              <a:rPr lang="ru-RU" sz="1800" dirty="0"/>
              <a:t> —  это уникальное пособие для обучения детей математике. С ним легко изучать состав числа, сложение и вычитание, умножение и деление. В отличие от традиционных счетных материалов, набор </a:t>
            </a:r>
            <a:r>
              <a:rPr lang="ru-RU" sz="1800" b="1" dirty="0" err="1"/>
              <a:t>Нумикон</a:t>
            </a:r>
            <a:r>
              <a:rPr lang="ru-RU" sz="1800" dirty="0"/>
              <a:t> дает глобальное, целостное представление о числе.  </a:t>
            </a: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res.cloudinary.com/fleetnation/image/private/c_fit,w_1120/g_south,l_text:style_gothic2:%C2%A9%20Ignasi%20Soler,o_20,y_10/g_center,l_watermark4,o_25,y_50/v1539684095/zyi88vj4wiqooq95lg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93800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15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8229600" cy="32711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Формы </a:t>
            </a:r>
            <a:r>
              <a:rPr lang="ru-RU" dirty="0" err="1"/>
              <a:t>Нумикона</a:t>
            </a:r>
            <a:r>
              <a:rPr lang="ru-RU" dirty="0"/>
              <a:t> устроены так, чтобы дети могли манипулировать ими, учиться распознавать </a:t>
            </a:r>
            <a:r>
              <a:rPr lang="ru-RU" dirty="0" smtClean="0"/>
              <a:t>шаблоны </a:t>
            </a:r>
            <a:r>
              <a:rPr lang="ru-RU" dirty="0"/>
              <a:t>и соотносить их с соответствующими числами. Авторы этой программы убеждены, что важно использовать в учебном процессе как можно больше каналов чувственного восприятия ребенка – и слух, и зрение, и осязание, а также подключать движение и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Олег\Desktop\Презентация\risuno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515855" cy="36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8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Почему формы </a:t>
            </a:r>
            <a:r>
              <a:rPr lang="ru-RU" dirty="0" err="1" smtClean="0"/>
              <a:t>Нумикона</a:t>
            </a:r>
            <a:r>
              <a:rPr lang="ru-RU" dirty="0" smtClean="0"/>
              <a:t> выглядят именно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Дело в том, что структурированные объекты воспринимаются нами гораздо лучше, чем расположенные хаотично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Например, если вы увидели группу кругов, разбросанных как попало, можете ли вы, не пересчитывая, сказать, сколько их? А если круги расположены в системе, вы сразу видите, что их восемь.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7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Презентация\nomicon_8_krugov_10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36003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г\Desktop\Презентация\numicon_ris_3_vosem_100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700808"/>
            <a:ext cx="1892979" cy="37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93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системе </a:t>
            </a:r>
            <a:r>
              <a:rPr lang="ru-RU" dirty="0" err="1"/>
              <a:t>Нумикон</a:t>
            </a:r>
            <a:r>
              <a:rPr lang="ru-RU" dirty="0"/>
              <a:t> каждое число имеет зрительный и тактильный образ –  представлено в виде цветной пластмассовой пластинки соответствующего размера и с соответствующим количеством отверстий, диаметр которых чуть больше толщины пальца ребёнка.</a:t>
            </a:r>
          </a:p>
          <a:p>
            <a:endParaRPr lang="ru-RU" dirty="0"/>
          </a:p>
        </p:txBody>
      </p:sp>
      <p:pic>
        <p:nvPicPr>
          <p:cNvPr id="1029" name="Picture 5" descr="C:\Users\Олег\Desktop\Презентация\Z3c7Lq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2636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80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 формами </a:t>
            </a:r>
            <a:r>
              <a:rPr lang="ru-RU" dirty="0" err="1"/>
              <a:t>Нумикона</a:t>
            </a:r>
            <a:r>
              <a:rPr lang="ru-RU" dirty="0"/>
              <a:t>  можно увлекательно играть.  Ребёнок может доставать  их из воды, из песка, из «волшебного мешочка», обрисовывать, раскрашивать через отверстия,  отпечатывать на глине или тесте, взвешивать на весах.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downsideup.org/upload/medialibrary/529/6e2bc9796530346b3de3692b48c3ef1c1a24b9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47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6624736" cy="189436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Из чего состоит «</a:t>
            </a:r>
            <a:r>
              <a:rPr lang="ru-RU" sz="4800" dirty="0" err="1" smtClean="0"/>
              <a:t>Нумикон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9021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64096"/>
          </a:xfrm>
        </p:spPr>
        <p:txBody>
          <a:bodyPr/>
          <a:lstStyle/>
          <a:p>
            <a:pPr algn="ctr"/>
            <a:r>
              <a:rPr lang="ru-RU" dirty="0" smtClean="0"/>
              <a:t>Шаблоны (паттерны)</a:t>
            </a:r>
            <a:endParaRPr lang="ru-RU" dirty="0"/>
          </a:p>
        </p:txBody>
      </p:sp>
      <p:pic>
        <p:nvPicPr>
          <p:cNvPr id="5122" name="Picture 2" descr="C:\Users\Олег\Desktop\Презентация\8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178" y="2924944"/>
            <a:ext cx="52076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26876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Нумикон</a:t>
            </a:r>
            <a:r>
              <a:rPr lang="ru-RU" dirty="0"/>
              <a:t> создан таким образом, чтобы задействовать сильные стороны обучающихся — способность обучаться на практике. В </a:t>
            </a:r>
            <a:r>
              <a:rPr lang="ru-RU" dirty="0" err="1"/>
              <a:t>Нумиконе</a:t>
            </a:r>
            <a:r>
              <a:rPr lang="ru-RU" dirty="0"/>
              <a:t> числа от 1 до 10 представлены деревянными формами-шаблонами разного цвета, благодаря чему числа становятся более доступными для зрительного и тактильного восприятия.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686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280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Мультисенсорное пособие «Нумикон»</vt:lpstr>
      <vt:lpstr>Что такое Нумикон?</vt:lpstr>
      <vt:lpstr>Презентация PowerPoint</vt:lpstr>
      <vt:lpstr>Почему формы Нумикона выглядят именно так?</vt:lpstr>
      <vt:lpstr>Презентация PowerPoint</vt:lpstr>
      <vt:lpstr>Презентация PowerPoint</vt:lpstr>
      <vt:lpstr>Презентация PowerPoint</vt:lpstr>
      <vt:lpstr>Из чего состоит «Нумикон»</vt:lpstr>
      <vt:lpstr>Шаблоны (паттерны)</vt:lpstr>
      <vt:lpstr>Разноцветные штырьки (бочонки)</vt:lpstr>
      <vt:lpstr>Белые доски с пупырышками</vt:lpstr>
      <vt:lpstr>Схемы для наложения</vt:lpstr>
      <vt:lpstr>«Волшебный мешочек»</vt:lpstr>
      <vt:lpstr>Числовая прямая и некоторые другие материалы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Рахиля</dc:creator>
  <cp:lastModifiedBy>79038</cp:lastModifiedBy>
  <cp:revision>16</cp:revision>
  <dcterms:created xsi:type="dcterms:W3CDTF">2015-03-22T01:30:29Z</dcterms:created>
  <dcterms:modified xsi:type="dcterms:W3CDTF">2023-02-25T15:41:28Z</dcterms:modified>
</cp:coreProperties>
</file>