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1" r:id="rId4"/>
    <p:sldId id="291" r:id="rId5"/>
    <p:sldId id="282" r:id="rId6"/>
    <p:sldId id="258" r:id="rId7"/>
    <p:sldId id="294" r:id="rId8"/>
    <p:sldId id="292" r:id="rId9"/>
    <p:sldId id="293" r:id="rId10"/>
    <p:sldId id="296" r:id="rId11"/>
    <p:sldId id="262" r:id="rId12"/>
    <p:sldId id="264" r:id="rId13"/>
    <p:sldId id="266" r:id="rId14"/>
    <p:sldId id="269" r:id="rId15"/>
    <p:sldId id="268" r:id="rId16"/>
    <p:sldId id="284" r:id="rId17"/>
    <p:sldId id="271" r:id="rId18"/>
    <p:sldId id="273" r:id="rId19"/>
    <p:sldId id="279" r:id="rId20"/>
    <p:sldId id="267" r:id="rId21"/>
    <p:sldId id="278" r:id="rId22"/>
    <p:sldId id="280" r:id="rId23"/>
    <p:sldId id="286" r:id="rId24"/>
    <p:sldId id="287" r:id="rId25"/>
    <p:sldId id="288" r:id="rId26"/>
    <p:sldId id="289" r:id="rId27"/>
    <p:sldId id="290" r:id="rId28"/>
    <p:sldId id="270" r:id="rId29"/>
    <p:sldId id="272" r:id="rId30"/>
    <p:sldId id="295" r:id="rId31"/>
    <p:sldId id="297" r:id="rId32"/>
    <p:sldId id="274" r:id="rId33"/>
    <p:sldId id="275" r:id="rId34"/>
    <p:sldId id="27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06E7A-67DD-4AC7-A932-AD29226F4D4D}" type="doc">
      <dgm:prSet loTypeId="urn:microsoft.com/office/officeart/2005/8/layout/radial1" loCatId="cycle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7CDE046-5AAF-4F8E-BAE6-EE5EDF43FD4E}">
      <dgm:prSet phldrT="[Текст]" custT="1"/>
      <dgm:spPr>
        <a:xfrm>
          <a:off x="3160507" y="1752733"/>
          <a:ext cx="1798000" cy="1741016"/>
        </a:xfrm>
        <a:gradFill rotWithShape="0">
          <a:gsLst>
            <a:gs pos="0">
              <a:srgbClr val="C1EC76">
                <a:hueOff val="0"/>
                <a:satOff val="0"/>
                <a:lumOff val="0"/>
                <a:alphaOff val="0"/>
                <a:tint val="70000"/>
                <a:satMod val="130000"/>
              </a:srgbClr>
            </a:gs>
            <a:gs pos="43000">
              <a:srgbClr val="C1EC76">
                <a:hueOff val="0"/>
                <a:satOff val="0"/>
                <a:lumOff val="0"/>
                <a:alphaOff val="0"/>
                <a:tint val="44000"/>
                <a:satMod val="165000"/>
              </a:srgbClr>
            </a:gs>
            <a:gs pos="93000">
              <a:srgbClr val="C1EC76">
                <a:hueOff val="0"/>
                <a:satOff val="0"/>
                <a:lumOff val="0"/>
                <a:alphaOff val="0"/>
                <a:tint val="15000"/>
                <a:satMod val="165000"/>
              </a:srgbClr>
            </a:gs>
            <a:gs pos="100000">
              <a:srgbClr val="C1EC76">
                <a:hueOff val="0"/>
                <a:satOff val="0"/>
                <a:lumOff val="0"/>
                <a:alphaOff val="0"/>
                <a:tint val="5000"/>
                <a:satMod val="2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C1EC7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000" b="1" i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Участники проекта</a:t>
          </a:r>
          <a:endParaRPr lang="ru-RU" sz="2000" b="1" i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346722D-141A-43E1-BA2D-C1FEAF1287BB}" cxnId="{E5293899-DA19-48A4-A339-4E8A9E0ACC63}" type="parTrans">
      <dgm:prSet/>
      <dgm:spPr/>
      <dgm:t>
        <a:bodyPr/>
        <a:lstStyle/>
        <a:p>
          <a:endParaRPr lang="ru-RU"/>
        </a:p>
      </dgm:t>
    </dgm:pt>
    <dgm:pt modelId="{54F5F4E9-D50E-4A30-A70F-66973D215B64}" cxnId="{E5293899-DA19-48A4-A339-4E8A9E0ACC63}" type="sibTrans">
      <dgm:prSet/>
      <dgm:spPr/>
      <dgm:t>
        <a:bodyPr/>
        <a:lstStyle/>
        <a:p>
          <a:endParaRPr lang="ru-RU"/>
        </a:p>
      </dgm:t>
    </dgm:pt>
    <dgm:pt modelId="{DB31CA59-79D2-4522-9B14-A0BB8975E1F1}">
      <dgm:prSet phldrT="[Текст]" custT="1"/>
      <dgm:spPr>
        <a:xfrm>
          <a:off x="3348537" y="-42160"/>
          <a:ext cx="1389056" cy="1349128"/>
        </a:xfrm>
        <a:gradFill rotWithShape="0">
          <a:gsLst>
            <a:gs pos="0">
              <a:srgbClr val="C1EC76">
                <a:hueOff val="0"/>
                <a:satOff val="0"/>
                <a:lumOff val="0"/>
                <a:alphaOff val="0"/>
                <a:tint val="70000"/>
                <a:satMod val="130000"/>
              </a:srgbClr>
            </a:gs>
            <a:gs pos="43000">
              <a:srgbClr val="C1EC76">
                <a:hueOff val="0"/>
                <a:satOff val="0"/>
                <a:lumOff val="0"/>
                <a:alphaOff val="0"/>
                <a:tint val="44000"/>
                <a:satMod val="165000"/>
              </a:srgbClr>
            </a:gs>
            <a:gs pos="93000">
              <a:srgbClr val="C1EC76">
                <a:hueOff val="0"/>
                <a:satOff val="0"/>
                <a:lumOff val="0"/>
                <a:alphaOff val="0"/>
                <a:tint val="15000"/>
                <a:satMod val="165000"/>
              </a:srgbClr>
            </a:gs>
            <a:gs pos="100000">
              <a:srgbClr val="C1EC76">
                <a:hueOff val="0"/>
                <a:satOff val="0"/>
                <a:lumOff val="0"/>
                <a:alphaOff val="0"/>
                <a:tint val="5000"/>
                <a:satMod val="2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C1EC7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000" b="1" i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Дети</a:t>
          </a:r>
          <a:r>
            <a:rPr lang="ru-RU" sz="20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20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B794BA7-2AD2-4AA9-BDF5-B1171296B28F}" cxnId="{A92B2545-B05E-4560-8505-0B05700B8625}" type="parTrans">
      <dgm:prSet/>
      <dgm:spPr>
        <a:xfrm rot="16171609">
          <a:off x="3827562" y="1513110"/>
          <a:ext cx="445831" cy="33486"/>
        </a:xfr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/>
            <a:ea typeface="+mn-ea"/>
            <a:cs typeface="+mn-cs"/>
          </a:endParaRPr>
        </a:p>
      </dgm:t>
    </dgm:pt>
    <dgm:pt modelId="{D9E41973-8848-4790-94D5-930C7CFAA160}" cxnId="{A92B2545-B05E-4560-8505-0B05700B8625}" type="sibTrans">
      <dgm:prSet/>
      <dgm:spPr/>
      <dgm:t>
        <a:bodyPr/>
        <a:lstStyle/>
        <a:p>
          <a:endParaRPr lang="ru-RU"/>
        </a:p>
      </dgm:t>
    </dgm:pt>
    <dgm:pt modelId="{08D335C6-30AC-451F-BDF5-BE7D06A63B01}">
      <dgm:prSet phldrT="[Текст]" custT="1"/>
      <dgm:spPr>
        <a:xfrm>
          <a:off x="4779721" y="2669199"/>
          <a:ext cx="2023531" cy="1898923"/>
        </a:xfrm>
        <a:gradFill rotWithShape="0">
          <a:gsLst>
            <a:gs pos="0">
              <a:srgbClr val="C1EC76">
                <a:hueOff val="0"/>
                <a:satOff val="0"/>
                <a:lumOff val="0"/>
                <a:alphaOff val="0"/>
                <a:tint val="70000"/>
                <a:satMod val="130000"/>
              </a:srgbClr>
            </a:gs>
            <a:gs pos="43000">
              <a:srgbClr val="C1EC76">
                <a:hueOff val="0"/>
                <a:satOff val="0"/>
                <a:lumOff val="0"/>
                <a:alphaOff val="0"/>
                <a:tint val="44000"/>
                <a:satMod val="165000"/>
              </a:srgbClr>
            </a:gs>
            <a:gs pos="93000">
              <a:srgbClr val="C1EC76">
                <a:hueOff val="0"/>
                <a:satOff val="0"/>
                <a:lumOff val="0"/>
                <a:alphaOff val="0"/>
                <a:tint val="15000"/>
                <a:satMod val="165000"/>
              </a:srgbClr>
            </a:gs>
            <a:gs pos="100000">
              <a:srgbClr val="C1EC76">
                <a:hueOff val="0"/>
                <a:satOff val="0"/>
                <a:lumOff val="0"/>
                <a:alphaOff val="0"/>
                <a:tint val="5000"/>
                <a:satMod val="2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C1EC7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000" b="1" i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Воспитатель</a:t>
          </a:r>
          <a:endParaRPr lang="ru-RU" sz="2000" b="1" i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F4554BE-9552-4576-A420-A184881B314A}" cxnId="{EF7B5A61-2C90-4E51-A36F-8CDD6A81E474}" type="parTrans">
      <dgm:prSet/>
      <dgm:spPr>
        <a:xfrm rot="1793235">
          <a:off x="4825219" y="3078424"/>
          <a:ext cx="110827" cy="33486"/>
        </a:xfr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/>
            <a:ea typeface="+mn-ea"/>
            <a:cs typeface="+mn-cs"/>
          </a:endParaRPr>
        </a:p>
      </dgm:t>
    </dgm:pt>
    <dgm:pt modelId="{14651D8B-72EA-480D-BC3C-E26BFCDDA8E4}" cxnId="{EF7B5A61-2C90-4E51-A36F-8CDD6A81E474}" type="sibTrans">
      <dgm:prSet/>
      <dgm:spPr/>
      <dgm:t>
        <a:bodyPr/>
        <a:lstStyle/>
        <a:p>
          <a:endParaRPr lang="ru-RU"/>
        </a:p>
      </dgm:t>
    </dgm:pt>
    <dgm:pt modelId="{44E6B10B-6D47-4712-B4A8-770C8EB89E11}">
      <dgm:prSet phldrT="[Текст]" custT="1"/>
      <dgm:spPr>
        <a:xfrm>
          <a:off x="1392016" y="2811576"/>
          <a:ext cx="1802363" cy="1667728"/>
        </a:xfrm>
        <a:gradFill rotWithShape="0">
          <a:gsLst>
            <a:gs pos="0">
              <a:srgbClr val="C1EC76">
                <a:hueOff val="0"/>
                <a:satOff val="0"/>
                <a:lumOff val="0"/>
                <a:alphaOff val="0"/>
                <a:tint val="70000"/>
                <a:satMod val="130000"/>
              </a:srgbClr>
            </a:gs>
            <a:gs pos="43000">
              <a:srgbClr val="C1EC76">
                <a:hueOff val="0"/>
                <a:satOff val="0"/>
                <a:lumOff val="0"/>
                <a:alphaOff val="0"/>
                <a:tint val="44000"/>
                <a:satMod val="165000"/>
              </a:srgbClr>
            </a:gs>
            <a:gs pos="93000">
              <a:srgbClr val="C1EC76">
                <a:hueOff val="0"/>
                <a:satOff val="0"/>
                <a:lumOff val="0"/>
                <a:alphaOff val="0"/>
                <a:tint val="15000"/>
                <a:satMod val="165000"/>
              </a:srgbClr>
            </a:gs>
            <a:gs pos="100000">
              <a:srgbClr val="C1EC76">
                <a:hueOff val="0"/>
                <a:satOff val="0"/>
                <a:lumOff val="0"/>
                <a:alphaOff val="0"/>
                <a:tint val="5000"/>
                <a:satMod val="2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C1EC7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ru-RU" sz="2000" b="1" i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Родители</a:t>
          </a:r>
          <a:endParaRPr lang="ru-RU" sz="1400" b="1" i="1" dirty="0" smtClean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0F1E362-2EF7-435D-A928-588ABFA5C7FC}" cxnId="{DCA78D4B-77B2-4F2E-AA34-AD85545D7138}" type="parTrans">
      <dgm:prSet/>
      <dgm:spPr>
        <a:xfrm rot="8996472">
          <a:off x="3039333" y="3119806"/>
          <a:ext cx="266407" cy="33486"/>
        </a:xfr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/>
            <a:ea typeface="+mn-ea"/>
            <a:cs typeface="+mn-cs"/>
          </a:endParaRPr>
        </a:p>
      </dgm:t>
    </dgm:pt>
    <dgm:pt modelId="{7FF28B43-C17E-428B-B051-360A2FF829B3}" cxnId="{DCA78D4B-77B2-4F2E-AA34-AD85545D7138}" type="sibTrans">
      <dgm:prSet/>
      <dgm:spPr/>
      <dgm:t>
        <a:bodyPr/>
        <a:lstStyle/>
        <a:p>
          <a:endParaRPr lang="ru-RU"/>
        </a:p>
      </dgm:t>
    </dgm:pt>
    <dgm:pt modelId="{CE349E3A-A1AD-428A-87ED-D36AA2058341}" type="pres">
      <dgm:prSet presAssocID="{3D306E7A-67DD-4AC7-A932-AD29226F4D4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F701FC-4288-41E9-A95A-7DAD48A6E4DB}" type="pres">
      <dgm:prSet presAssocID="{B7CDE046-5AAF-4F8E-BAE6-EE5EDF43FD4E}" presName="centerShape" presStyleLbl="node0" presStyleIdx="0" presStyleCnt="1" custScaleX="117440" custScaleY="113718" custLinFactNeighborX="-17916" custLinFactNeighborY="-7167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A3C9BE0-8F98-483D-96EA-AE9D7619A3FB}" type="pres">
      <dgm:prSet presAssocID="{8B794BA7-2AD2-4AA9-BDF5-B1171296B28F}" presName="Name9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445831" y="16743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C3C4175-3D86-4ED5-AB5C-41D12B7DA175}" type="pres">
      <dgm:prSet presAssocID="{8B794BA7-2AD2-4AA9-BDF5-B1171296B28F}" presName="connTx" presStyleLbl="parChTrans1D2" presStyleIdx="0" presStyleCnt="3"/>
      <dgm:spPr/>
      <dgm:t>
        <a:bodyPr/>
        <a:lstStyle/>
        <a:p>
          <a:endParaRPr lang="ru-RU"/>
        </a:p>
      </dgm:t>
    </dgm:pt>
    <dgm:pt modelId="{DCEB8804-75B8-4F4E-BF95-44B4B9F15CCF}" type="pres">
      <dgm:prSet presAssocID="{DB31CA59-79D2-4522-9B14-A0BB8975E1F1}" presName="node" presStyleLbl="node1" presStyleIdx="0" presStyleCnt="3" custScaleX="90729" custScaleY="88121" custRadScaleRad="62486" custRadScaleInc="23829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6C09E07B-CF58-42C9-ABB2-275146959513}" type="pres">
      <dgm:prSet presAssocID="{2F4554BE-9552-4576-A420-A184881B314A}" presName="Name9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110827" y="16743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5045CE5-1554-4FBB-BD8D-9FE9F8CA0E26}" type="pres">
      <dgm:prSet presAssocID="{2F4554BE-9552-4576-A420-A184881B314A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BEC386C-5CF8-42C1-B034-70EE21B42B85}" type="pres">
      <dgm:prSet presAssocID="{08D335C6-30AC-451F-BDF5-BE7D06A63B01}" presName="node" presStyleLbl="node1" presStyleIdx="1" presStyleCnt="3" custScaleX="132171" custScaleY="124032" custRadScaleRad="82991" custRadScaleInc="-14236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E629753-E9A1-4B3C-830C-2845945C77A7}" type="pres">
      <dgm:prSet presAssocID="{60F1E362-2EF7-435D-A928-588ABFA5C7FC}" presName="Name9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266407" y="16743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DBB80FC7-404B-403F-B493-3C07C0649927}" type="pres">
      <dgm:prSet presAssocID="{60F1E362-2EF7-435D-A928-588ABFA5C7F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FC289BD-9B63-4355-B3AA-4254CE012723}" type="pres">
      <dgm:prSet presAssocID="{44E6B10B-6D47-4712-B4A8-770C8EB89E11}" presName="node" presStyleLbl="node1" presStyleIdx="2" presStyleCnt="3" custScaleX="126108" custScaleY="125788" custRadScaleRad="140080" custRadScaleInc="9813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EF7B5A61-2C90-4E51-A36F-8CDD6A81E474}" srcId="{B7CDE046-5AAF-4F8E-BAE6-EE5EDF43FD4E}" destId="{08D335C6-30AC-451F-BDF5-BE7D06A63B01}" srcOrd="1" destOrd="0" parTransId="{2F4554BE-9552-4576-A420-A184881B314A}" sibTransId="{14651D8B-72EA-480D-BC3C-E26BFCDDA8E4}"/>
    <dgm:cxn modelId="{64412EF7-D175-484A-930D-C1188150E68C}" type="presOf" srcId="{8B794BA7-2AD2-4AA9-BDF5-B1171296B28F}" destId="{8A3C9BE0-8F98-483D-96EA-AE9D7619A3FB}" srcOrd="0" destOrd="0" presId="urn:microsoft.com/office/officeart/2005/8/layout/radial1"/>
    <dgm:cxn modelId="{DBE8DCEB-09C7-4A17-843A-692F548FE303}" type="presOf" srcId="{2F4554BE-9552-4576-A420-A184881B314A}" destId="{35045CE5-1554-4FBB-BD8D-9FE9F8CA0E26}" srcOrd="1" destOrd="0" presId="urn:microsoft.com/office/officeart/2005/8/layout/radial1"/>
    <dgm:cxn modelId="{E5293899-DA19-48A4-A339-4E8A9E0ACC63}" srcId="{3D306E7A-67DD-4AC7-A932-AD29226F4D4D}" destId="{B7CDE046-5AAF-4F8E-BAE6-EE5EDF43FD4E}" srcOrd="0" destOrd="0" parTransId="{D346722D-141A-43E1-BA2D-C1FEAF1287BB}" sibTransId="{54F5F4E9-D50E-4A30-A70F-66973D215B64}"/>
    <dgm:cxn modelId="{4E25AF40-EBD7-4821-B4AE-4B8B3F808205}" type="presOf" srcId="{B7CDE046-5AAF-4F8E-BAE6-EE5EDF43FD4E}" destId="{6EF701FC-4288-41E9-A95A-7DAD48A6E4DB}" srcOrd="0" destOrd="0" presId="urn:microsoft.com/office/officeart/2005/8/layout/radial1"/>
    <dgm:cxn modelId="{A92B2545-B05E-4560-8505-0B05700B8625}" srcId="{B7CDE046-5AAF-4F8E-BAE6-EE5EDF43FD4E}" destId="{DB31CA59-79D2-4522-9B14-A0BB8975E1F1}" srcOrd="0" destOrd="0" parTransId="{8B794BA7-2AD2-4AA9-BDF5-B1171296B28F}" sibTransId="{D9E41973-8848-4790-94D5-930C7CFAA160}"/>
    <dgm:cxn modelId="{BD315FC5-77B6-4CDF-B238-E9F0ABC9F16F}" type="presOf" srcId="{60F1E362-2EF7-435D-A928-588ABFA5C7FC}" destId="{DBB80FC7-404B-403F-B493-3C07C0649927}" srcOrd="1" destOrd="0" presId="urn:microsoft.com/office/officeart/2005/8/layout/radial1"/>
    <dgm:cxn modelId="{2C3B0618-02BE-4BE7-958D-54FAB5759DEA}" type="presOf" srcId="{08D335C6-30AC-451F-BDF5-BE7D06A63B01}" destId="{ABEC386C-5CF8-42C1-B034-70EE21B42B85}" srcOrd="0" destOrd="0" presId="urn:microsoft.com/office/officeart/2005/8/layout/radial1"/>
    <dgm:cxn modelId="{74F50B51-D084-42C7-B6F5-57D8D2121EA5}" type="presOf" srcId="{44E6B10B-6D47-4712-B4A8-770C8EB89E11}" destId="{7FC289BD-9B63-4355-B3AA-4254CE012723}" srcOrd="0" destOrd="0" presId="urn:microsoft.com/office/officeart/2005/8/layout/radial1"/>
    <dgm:cxn modelId="{70247298-4C6E-4992-BCB4-6329D475837B}" type="presOf" srcId="{8B794BA7-2AD2-4AA9-BDF5-B1171296B28F}" destId="{AC3C4175-3D86-4ED5-AB5C-41D12B7DA175}" srcOrd="1" destOrd="0" presId="urn:microsoft.com/office/officeart/2005/8/layout/radial1"/>
    <dgm:cxn modelId="{8FB1465D-E1B4-4C12-917B-26A4907D7438}" type="presOf" srcId="{2F4554BE-9552-4576-A420-A184881B314A}" destId="{6C09E07B-CF58-42C9-ABB2-275146959513}" srcOrd="0" destOrd="0" presId="urn:microsoft.com/office/officeart/2005/8/layout/radial1"/>
    <dgm:cxn modelId="{7F99D3D7-001C-4497-A278-FF932A7273BE}" type="presOf" srcId="{DB31CA59-79D2-4522-9B14-A0BB8975E1F1}" destId="{DCEB8804-75B8-4F4E-BF95-44B4B9F15CCF}" srcOrd="0" destOrd="0" presId="urn:microsoft.com/office/officeart/2005/8/layout/radial1"/>
    <dgm:cxn modelId="{DCA78D4B-77B2-4F2E-AA34-AD85545D7138}" srcId="{B7CDE046-5AAF-4F8E-BAE6-EE5EDF43FD4E}" destId="{44E6B10B-6D47-4712-B4A8-770C8EB89E11}" srcOrd="2" destOrd="0" parTransId="{60F1E362-2EF7-435D-A928-588ABFA5C7FC}" sibTransId="{7FF28B43-C17E-428B-B051-360A2FF829B3}"/>
    <dgm:cxn modelId="{916629B9-35AE-4335-A2F4-09B45937637C}" type="presOf" srcId="{3D306E7A-67DD-4AC7-A932-AD29226F4D4D}" destId="{CE349E3A-A1AD-428A-87ED-D36AA2058341}" srcOrd="0" destOrd="0" presId="urn:microsoft.com/office/officeart/2005/8/layout/radial1"/>
    <dgm:cxn modelId="{1E2B3684-5250-462E-8DA7-929AC3977EB0}" type="presOf" srcId="{60F1E362-2EF7-435D-A928-588ABFA5C7FC}" destId="{4E629753-E9A1-4B3C-830C-2845945C77A7}" srcOrd="0" destOrd="0" presId="urn:microsoft.com/office/officeart/2005/8/layout/radial1"/>
    <dgm:cxn modelId="{A6CA8462-0CB4-4D49-90FB-624E08ABA49F}" type="presParOf" srcId="{CE349E3A-A1AD-428A-87ED-D36AA2058341}" destId="{6EF701FC-4288-41E9-A95A-7DAD48A6E4DB}" srcOrd="0" destOrd="0" presId="urn:microsoft.com/office/officeart/2005/8/layout/radial1"/>
    <dgm:cxn modelId="{28DFEAB2-8263-4553-9C45-590A5EA57907}" type="presParOf" srcId="{CE349E3A-A1AD-428A-87ED-D36AA2058341}" destId="{8A3C9BE0-8F98-483D-96EA-AE9D7619A3FB}" srcOrd="1" destOrd="0" presId="urn:microsoft.com/office/officeart/2005/8/layout/radial1"/>
    <dgm:cxn modelId="{F7A34E9B-1DD3-40AC-B493-472B4A772C5C}" type="presParOf" srcId="{8A3C9BE0-8F98-483D-96EA-AE9D7619A3FB}" destId="{AC3C4175-3D86-4ED5-AB5C-41D12B7DA175}" srcOrd="0" destOrd="0" presId="urn:microsoft.com/office/officeart/2005/8/layout/radial1"/>
    <dgm:cxn modelId="{ADF37ABB-B34F-440A-86E5-634B1045ED95}" type="presParOf" srcId="{CE349E3A-A1AD-428A-87ED-D36AA2058341}" destId="{DCEB8804-75B8-4F4E-BF95-44B4B9F15CCF}" srcOrd="2" destOrd="0" presId="urn:microsoft.com/office/officeart/2005/8/layout/radial1"/>
    <dgm:cxn modelId="{AEF96F3F-72DD-4B31-A93A-FD5D7A7E26B1}" type="presParOf" srcId="{CE349E3A-A1AD-428A-87ED-D36AA2058341}" destId="{6C09E07B-CF58-42C9-ABB2-275146959513}" srcOrd="3" destOrd="0" presId="urn:microsoft.com/office/officeart/2005/8/layout/radial1"/>
    <dgm:cxn modelId="{3ECC63B3-660E-4B1B-AA5C-91E6EC82B994}" type="presParOf" srcId="{6C09E07B-CF58-42C9-ABB2-275146959513}" destId="{35045CE5-1554-4FBB-BD8D-9FE9F8CA0E26}" srcOrd="0" destOrd="0" presId="urn:microsoft.com/office/officeart/2005/8/layout/radial1"/>
    <dgm:cxn modelId="{D8F47704-2249-4B27-B11F-E7FD7C06D841}" type="presParOf" srcId="{CE349E3A-A1AD-428A-87ED-D36AA2058341}" destId="{ABEC386C-5CF8-42C1-B034-70EE21B42B85}" srcOrd="4" destOrd="0" presId="urn:microsoft.com/office/officeart/2005/8/layout/radial1"/>
    <dgm:cxn modelId="{EEE18114-CF07-49B7-9435-2C382989AE0D}" type="presParOf" srcId="{CE349E3A-A1AD-428A-87ED-D36AA2058341}" destId="{4E629753-E9A1-4B3C-830C-2845945C77A7}" srcOrd="5" destOrd="0" presId="urn:microsoft.com/office/officeart/2005/8/layout/radial1"/>
    <dgm:cxn modelId="{821F91E9-B832-434E-AA5C-82DBFCBD5AE3}" type="presParOf" srcId="{4E629753-E9A1-4B3C-830C-2845945C77A7}" destId="{DBB80FC7-404B-403F-B493-3C07C0649927}" srcOrd="0" destOrd="0" presId="urn:microsoft.com/office/officeart/2005/8/layout/radial1"/>
    <dgm:cxn modelId="{5DB14DA1-C235-4847-8FA8-7574D870875E}" type="presParOf" srcId="{CE349E3A-A1AD-428A-87ED-D36AA2058341}" destId="{7FC289BD-9B63-4355-B3AA-4254CE01272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712968" cy="5112568"/>
        <a:chOff x="0" y="0"/>
        <a:chExt cx="8712968" cy="5112568"/>
      </a:xfrm>
    </dsp:grpSpPr>
    <dsp:sp modelId="{6EF701FC-4288-41E9-A95A-7DAD48A6E4DB}">
      <dsp:nvSpPr>
        <dsp:cNvPr id="3" name="Овал 2"/>
        <dsp:cNvSpPr/>
      </dsp:nvSpPr>
      <dsp:spPr bwMode="white">
        <a:xfrm>
          <a:off x="3002056" y="1846716"/>
          <a:ext cx="2035322" cy="1970817"/>
        </a:xfrm>
        <a:prstGeom prst="ellipse">
          <a:avLst/>
        </a:prstGeom>
        <a:gradFill rotWithShape="0">
          <a:gsLst>
            <a:gs pos="0">
              <a:srgbClr val="C1EC76">
                <a:hueOff val="0"/>
                <a:satOff val="0"/>
                <a:lumOff val="0"/>
                <a:alphaOff val="0"/>
                <a:tint val="70000"/>
                <a:satMod val="130000"/>
              </a:srgbClr>
            </a:gs>
            <a:gs pos="43000">
              <a:srgbClr val="C1EC76">
                <a:hueOff val="0"/>
                <a:satOff val="0"/>
                <a:lumOff val="0"/>
                <a:alphaOff val="0"/>
                <a:tint val="44000"/>
                <a:satMod val="165000"/>
              </a:srgbClr>
            </a:gs>
            <a:gs pos="93000">
              <a:srgbClr val="C1EC76">
                <a:hueOff val="0"/>
                <a:satOff val="0"/>
                <a:lumOff val="0"/>
                <a:alphaOff val="0"/>
                <a:tint val="15000"/>
                <a:satMod val="165000"/>
              </a:srgbClr>
            </a:gs>
            <a:gs pos="100000">
              <a:srgbClr val="C1EC76">
                <a:hueOff val="0"/>
                <a:satOff val="0"/>
                <a:lumOff val="0"/>
                <a:alphaOff val="0"/>
                <a:tint val="5000"/>
                <a:satMod val="2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C1EC7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Участники проекта</a:t>
          </a:r>
          <a:endParaRPr lang="ru-RU" sz="2000" b="1" i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002056" y="1846716"/>
        <a:ext cx="2035322" cy="1970817"/>
      </dsp:txXfrm>
    </dsp:sp>
    <dsp:sp modelId="{8A3C9BE0-8F98-483D-96EA-AE9D7619A3FB}">
      <dsp:nvSpPr>
        <dsp:cNvPr id="4" name="Полилиния 3"/>
        <dsp:cNvSpPr/>
      </dsp:nvSpPr>
      <dsp:spPr bwMode="white">
        <a:xfrm>
          <a:off x="4655375" y="3601146"/>
          <a:ext cx="71813" cy="35803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445831" y="16743"/>
              </a:lnTo>
            </a:path>
          </a:pathLst>
        </a:custGeom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/>
            <a:ea typeface="+mn-ea"/>
            <a:cs typeface="+mn-cs"/>
          </a:endParaRPr>
        </a:p>
      </dsp:txBody>
      <dsp:txXfrm>
        <a:off x="4655375" y="3601146"/>
        <a:ext cx="71813" cy="35803"/>
      </dsp:txXfrm>
    </dsp:sp>
    <dsp:sp modelId="{DCEB8804-75B8-4F4E-BF95-44B4B9F15CCF}">
      <dsp:nvSpPr>
        <dsp:cNvPr id="5" name="Овал 4"/>
        <dsp:cNvSpPr/>
      </dsp:nvSpPr>
      <dsp:spPr bwMode="white">
        <a:xfrm>
          <a:off x="4430109" y="3470662"/>
          <a:ext cx="1572401" cy="1527202"/>
        </a:xfrm>
        <a:prstGeom prst="ellipse">
          <a:avLst/>
        </a:prstGeom>
        <a:gradFill rotWithShape="0">
          <a:gsLst>
            <a:gs pos="0">
              <a:srgbClr val="C1EC76">
                <a:hueOff val="0"/>
                <a:satOff val="0"/>
                <a:lumOff val="0"/>
                <a:alphaOff val="0"/>
                <a:tint val="70000"/>
                <a:satMod val="130000"/>
              </a:srgbClr>
            </a:gs>
            <a:gs pos="43000">
              <a:srgbClr val="C1EC76">
                <a:hueOff val="0"/>
                <a:satOff val="0"/>
                <a:lumOff val="0"/>
                <a:alphaOff val="0"/>
                <a:tint val="44000"/>
                <a:satMod val="165000"/>
              </a:srgbClr>
            </a:gs>
            <a:gs pos="93000">
              <a:srgbClr val="C1EC76">
                <a:hueOff val="0"/>
                <a:satOff val="0"/>
                <a:lumOff val="0"/>
                <a:alphaOff val="0"/>
                <a:tint val="15000"/>
                <a:satMod val="165000"/>
              </a:srgbClr>
            </a:gs>
            <a:gs pos="100000">
              <a:srgbClr val="C1EC76">
                <a:hueOff val="0"/>
                <a:satOff val="0"/>
                <a:lumOff val="0"/>
                <a:alphaOff val="0"/>
                <a:tint val="5000"/>
                <a:satMod val="2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C1EC7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Дети</a:t>
          </a:r>
          <a:r>
            <a:rPr lang="ru-RU" sz="20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20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430109" y="3470662"/>
        <a:ext cx="1572401" cy="1527202"/>
      </dsp:txXfrm>
    </dsp:sp>
    <dsp:sp modelId="{6C09E07B-CF58-42C9-ABB2-275146959513}">
      <dsp:nvSpPr>
        <dsp:cNvPr id="6" name="Полилиния 5"/>
        <dsp:cNvSpPr/>
      </dsp:nvSpPr>
      <dsp:spPr bwMode="white">
        <a:xfrm>
          <a:off x="4504794" y="2195945"/>
          <a:ext cx="258743" cy="35803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110827" y="16743"/>
              </a:lnTo>
            </a:path>
          </a:pathLst>
        </a:custGeom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/>
            <a:ea typeface="+mn-ea"/>
            <a:cs typeface="+mn-cs"/>
          </a:endParaRPr>
        </a:p>
      </dsp:txBody>
      <dsp:txXfrm>
        <a:off x="4504794" y="2195945"/>
        <a:ext cx="258743" cy="35803"/>
      </dsp:txXfrm>
    </dsp:sp>
    <dsp:sp modelId="{ABEC386C-5CF8-42C1-B034-70EE21B42B85}">
      <dsp:nvSpPr>
        <dsp:cNvPr id="7" name="Овал 6"/>
        <dsp:cNvSpPr/>
      </dsp:nvSpPr>
      <dsp:spPr bwMode="white">
        <a:xfrm>
          <a:off x="4178802" y="444817"/>
          <a:ext cx="2290621" cy="2149566"/>
        </a:xfrm>
        <a:prstGeom prst="ellipse">
          <a:avLst/>
        </a:prstGeom>
        <a:gradFill rotWithShape="0">
          <a:gsLst>
            <a:gs pos="0">
              <a:srgbClr val="C1EC76">
                <a:hueOff val="0"/>
                <a:satOff val="0"/>
                <a:lumOff val="0"/>
                <a:alphaOff val="0"/>
                <a:tint val="70000"/>
                <a:satMod val="130000"/>
              </a:srgbClr>
            </a:gs>
            <a:gs pos="43000">
              <a:srgbClr val="C1EC76">
                <a:hueOff val="0"/>
                <a:satOff val="0"/>
                <a:lumOff val="0"/>
                <a:alphaOff val="0"/>
                <a:tint val="44000"/>
                <a:satMod val="165000"/>
              </a:srgbClr>
            </a:gs>
            <a:gs pos="93000">
              <a:srgbClr val="C1EC76">
                <a:hueOff val="0"/>
                <a:satOff val="0"/>
                <a:lumOff val="0"/>
                <a:alphaOff val="0"/>
                <a:tint val="15000"/>
                <a:satMod val="165000"/>
              </a:srgbClr>
            </a:gs>
            <a:gs pos="100000">
              <a:srgbClr val="C1EC76">
                <a:hueOff val="0"/>
                <a:satOff val="0"/>
                <a:lumOff val="0"/>
                <a:alphaOff val="0"/>
                <a:tint val="5000"/>
                <a:satMod val="2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C1EC7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Воспитатель</a:t>
          </a:r>
          <a:endParaRPr lang="ru-RU" sz="2000" b="1" i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178802" y="444817"/>
        <a:ext cx="2290621" cy="2149566"/>
      </dsp:txXfrm>
    </dsp:sp>
    <dsp:sp modelId="{4E629753-E9A1-4B3C-830C-2845945C77A7}">
      <dsp:nvSpPr>
        <dsp:cNvPr id="8" name="Полилиния 7"/>
        <dsp:cNvSpPr/>
      </dsp:nvSpPr>
      <dsp:spPr bwMode="white">
        <a:xfrm>
          <a:off x="2590192" y="2122579"/>
          <a:ext cx="617289" cy="35803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266407" y="16743"/>
              </a:lnTo>
            </a:path>
          </a:pathLst>
        </a:custGeom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/>
            <a:ea typeface="+mn-ea"/>
            <a:cs typeface="+mn-cs"/>
          </a:endParaRPr>
        </a:p>
      </dsp:txBody>
      <dsp:txXfrm>
        <a:off x="2590192" y="2122579"/>
        <a:ext cx="617289" cy="35803"/>
      </dsp:txXfrm>
    </dsp:sp>
    <dsp:sp modelId="{7FC289BD-9B63-4355-B3AA-4254CE012723}">
      <dsp:nvSpPr>
        <dsp:cNvPr id="9" name="Овал 8"/>
        <dsp:cNvSpPr/>
      </dsp:nvSpPr>
      <dsp:spPr bwMode="white">
        <a:xfrm>
          <a:off x="614078" y="314962"/>
          <a:ext cx="2185545" cy="2179999"/>
        </a:xfrm>
        <a:prstGeom prst="ellipse">
          <a:avLst/>
        </a:prstGeom>
        <a:gradFill rotWithShape="0">
          <a:gsLst>
            <a:gs pos="0">
              <a:srgbClr val="C1EC76">
                <a:hueOff val="0"/>
                <a:satOff val="0"/>
                <a:lumOff val="0"/>
                <a:alphaOff val="0"/>
                <a:tint val="70000"/>
                <a:satMod val="130000"/>
              </a:srgbClr>
            </a:gs>
            <a:gs pos="43000">
              <a:srgbClr val="C1EC76">
                <a:hueOff val="0"/>
                <a:satOff val="0"/>
                <a:lumOff val="0"/>
                <a:alphaOff val="0"/>
                <a:tint val="44000"/>
                <a:satMod val="165000"/>
              </a:srgbClr>
            </a:gs>
            <a:gs pos="93000">
              <a:srgbClr val="C1EC76">
                <a:hueOff val="0"/>
                <a:satOff val="0"/>
                <a:lumOff val="0"/>
                <a:alphaOff val="0"/>
                <a:tint val="15000"/>
                <a:satMod val="165000"/>
              </a:srgbClr>
            </a:gs>
            <a:gs pos="100000">
              <a:srgbClr val="C1EC76">
                <a:hueOff val="0"/>
                <a:satOff val="0"/>
                <a:lumOff val="0"/>
                <a:alphaOff val="0"/>
                <a:tint val="5000"/>
                <a:satMod val="2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C1EC7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Родители</a:t>
          </a:r>
          <a:endParaRPr lang="ru-RU" sz="1400" b="1" i="1" dirty="0" smtClean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14078" y="314962"/>
        <a:ext cx="2185545" cy="2179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3E4E-CDA6-444C-95AA-3BA4DC73DB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3CCD-A15D-4BE1-BF38-A2F803CF99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3E4E-CDA6-444C-95AA-3BA4DC73DB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3CCD-A15D-4BE1-BF38-A2F803CF99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3E4E-CDA6-444C-95AA-3BA4DC73DB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3CCD-A15D-4BE1-BF38-A2F803CF99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3E4E-CDA6-444C-95AA-3BA4DC73DB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3CCD-A15D-4BE1-BF38-A2F803CF99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3E4E-CDA6-444C-95AA-3BA4DC73DB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3CCD-A15D-4BE1-BF38-A2F803CF99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3E4E-CDA6-444C-95AA-3BA4DC73DB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3CCD-A15D-4BE1-BF38-A2F803CF99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3E4E-CDA6-444C-95AA-3BA4DC73DB9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3CCD-A15D-4BE1-BF38-A2F803CF99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3E4E-CDA6-444C-95AA-3BA4DC73DB9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3CCD-A15D-4BE1-BF38-A2F803CF99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3E4E-CDA6-444C-95AA-3BA4DC73DB9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3CCD-A15D-4BE1-BF38-A2F803CF99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3E4E-CDA6-444C-95AA-3BA4DC73DB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3CCD-A15D-4BE1-BF38-A2F803CF99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3E4E-CDA6-444C-95AA-3BA4DC73DB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E3CCD-A15D-4BE1-BF38-A2F803CF99B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03E4E-CDA6-444C-95AA-3BA4DC73DB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E3CCD-A15D-4BE1-BF38-A2F803CF99B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93610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 бюджетное дошкольное образовательное учреждение детский сад общеразвивающего вида №26 «Ягодка»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пгт.Ярославский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Хорольского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муниципального окркгу Приморского края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136904" cy="4536504"/>
          </a:xfrm>
        </p:spPr>
        <p:txBody>
          <a:bodyPr>
            <a:normAutofit lnSpcReduction="10000"/>
          </a:bodyPr>
          <a:lstStyle/>
          <a:p>
            <a:pPr lvl="0" defTabSz="457200" fontAlgn="base">
              <a:lnSpc>
                <a:spcPct val="80000"/>
              </a:lnSpc>
              <a:spcAft>
                <a:spcPts val="600"/>
              </a:spcAft>
              <a:buClr>
                <a:srgbClr val="404040"/>
              </a:buClr>
            </a:pPr>
            <a:endParaRPr lang="ru-RU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 fontAlgn="base">
              <a:lnSpc>
                <a:spcPct val="80000"/>
              </a:lnSpc>
              <a:spcAft>
                <a:spcPts val="600"/>
              </a:spcAft>
              <a:buClr>
                <a:srgbClr val="404040"/>
              </a:buClr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«Нестандартное оборудование,</a:t>
            </a:r>
            <a:b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как средство повышения</a:t>
            </a:r>
            <a:b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интереса детей к </a:t>
            </a:r>
            <a:b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двигательной активности».</a:t>
            </a:r>
            <a:endParaRPr lang="ru-RU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Выполнила: 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Архипчук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И.А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Ветерок в бутылке</a:t>
            </a:r>
            <a:r>
              <a:rPr lang="ru-RU" sz="2400" b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дыхательных упражнений. Развивает органы дыхания.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t="24379" r="31832" b="16117"/>
          <a:stretch>
            <a:fillRect/>
          </a:stretch>
        </p:blipFill>
        <p:spPr bwMode="auto">
          <a:xfrm>
            <a:off x="1835696" y="1700808"/>
            <a:ext cx="5472608" cy="4100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688" y="476672"/>
            <a:ext cx="8229600" cy="172819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"Неуловимый колобок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Закреплять умение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проталкивать и ловить мячи.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2160240" cy="2805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User\Desktop\Новая папка\IMG-20190210-WA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2736303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Новая папка\IMG-20190210-WA05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23" y="2060848"/>
            <a:ext cx="293343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14202"/>
          </a:xfrm>
        </p:spPr>
        <p:txBody>
          <a:bodyPr>
            <a:normAutofit/>
          </a:bodyPr>
          <a:lstStyle/>
          <a:p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«Черепашка».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профилактику плоскостопия; укреплять иммунитет, развивать внимание, мышление, сообразительность.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3384376" cy="3889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383781" cy="4032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 fontScale="90000"/>
          </a:bodyPr>
          <a:lstStyle/>
          <a:p>
            <a:br>
              <a:rPr lang="ru-RU" sz="1800" dirty="0" smtClean="0"/>
            </a:b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«Весёлый зонтик».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правильному </a:t>
            </a:r>
            <a:r>
              <a:rPr lang="ru-RU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дыханию.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 smtClean="0"/>
            </a:br>
            <a:br>
              <a:rPr lang="ru-RU" dirty="0" smtClean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Новая папка\IMG_20181213_163612_HDR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314517" cy="42598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5" name="Picture 3" descr="C:\Users\User\Desktop\Новая папка\IMG_20181213_163409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82192"/>
            <a:ext cx="3312368" cy="41064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00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«Забавный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крабик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навыка ползания, тренировка вестибулярного аппарата, укрепление мышц туловища и конечностей. Воспитание правильной осанки, внимания.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br>
              <a:rPr lang="ru-RU" sz="12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4098" name="Picture 2" descr="C:\Users\User\Desktop\Новая папка\IMG-20190210-WA045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68926"/>
            <a:ext cx="3465389" cy="3179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099" name="Picture 3" descr="C:\Users\User\Desktop\Новая папка\IMG-20190210-WA04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3600400" cy="3219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«Эспандер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развития и укрепления мышц плечевого пояса и силы, можно использовать в комплексах утренней гимнастики, для индивидуальной работы, на занятиях по физической культуры.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3" name="Picture 3" descr="C:\Users\User\Desktop\Новая папка\IMG_20181213_164334_HDR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77105"/>
            <a:ext cx="5544616" cy="3202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Новая папка\IMG-20190210-WA0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17837"/>
            <a:ext cx="2410528" cy="296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5413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«Кочки и колечки».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ходьбы, прыжков, бега.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775"/>
            <a:ext cx="3734450" cy="43099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3394075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728192"/>
          </a:xfrm>
        </p:spPr>
        <p:txBody>
          <a:bodyPr>
            <a:normAutofit fontScale="90000"/>
          </a:bodyPr>
          <a:lstStyle/>
          <a:p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«Веселый лабиринт».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при обучении прыжкам на одной и двух ногах, с продвижением  вперед, повороты вправо, влево</a:t>
            </a:r>
            <a:b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 координацию движений, равновесие.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56109"/>
            <a:ext cx="3168352" cy="3681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55779"/>
            <a:ext cx="3384376" cy="3794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16024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Ходилки</a:t>
            </a:r>
            <a:r>
              <a:rPr lang="ru-RU" sz="2400" b="1" i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400" b="1" i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для выполнения основных видов движения, для развития координации движения, для самостоятельной   игровой </a:t>
            </a:r>
            <a:r>
              <a:rPr lang="ru-RU" sz="2000" i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000" i="1" dirty="0" smtClean="0">
                <a:solidFill>
                  <a:srgbClr val="404040"/>
                </a:solidFill>
                <a:latin typeface="Arial" panose="020B0604020202020204"/>
              </a:rPr>
              <a:t>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Новая папка\20180206_10473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046880" cy="3888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«Сухой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бассейн».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руками </a:t>
            </a:r>
            <a: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активизация обменных процессов и эффект закаливания, профилактика и лечение многих заболеваний. Особенно полезны сухие бассейны детям, имеющим нарушения осанки, проблемы с опорно-двигательным аппаратом, сколиоз позвоночника, остеохондроз, заболевания нервной системы</a:t>
            </a:r>
            <a:b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86865"/>
            <a:ext cx="3600400" cy="344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003985" cy="339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i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632848" cy="2160239"/>
          </a:xfrm>
        </p:spPr>
        <p:txBody>
          <a:bodyPr>
            <a:normAutofit lnSpcReduction="10000"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 совершенствование развития двигательных способностей и физических качеств у детей посредством использования нестандартного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оборудования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6407" y="4221088"/>
            <a:ext cx="56883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3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 </a:t>
            </a:r>
            <a:endParaRPr lang="ru-RU" sz="3600" b="1" i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Долгосрочный.</a:t>
            </a:r>
            <a:endParaRPr lang="ru-RU" sz="2800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/>
          <p:nvPr/>
        </p:nvSpPr>
        <p:spPr>
          <a:xfrm>
            <a:off x="837127" y="2924944"/>
            <a:ext cx="6039128" cy="2346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«Перетягивание палки».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силы и силовой выносливости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860852"/>
            <a:ext cx="3816424" cy="3948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6146" name="Picture 2" descr="C:\Users\User\Desktop\Новая папка\IMG-20190210-WA0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096344" cy="3836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«Косички».</a:t>
            </a:r>
            <a:br>
              <a:rPr lang="ru-RU" dirty="0" smtClean="0"/>
            </a:br>
            <a:r>
              <a:rPr lang="ru-RU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координации движений, перешагивания, перепрыгивания, ходьба и бег змейкой</a:t>
            </a:r>
            <a:b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подвижных </a:t>
            </a:r>
            <a:r>
              <a:rPr lang="ru-RU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игр.</a:t>
            </a:r>
            <a:b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Иринп А\IMG-20190521-WA007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36" y="2531667"/>
            <a:ext cx="4427984" cy="3329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Иринп А\IMG-20190521-WA0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8" y="2333187"/>
            <a:ext cx="3384376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/>
          <a:lstStyle/>
          <a:p>
            <a:r>
              <a:rPr lang="ru-RU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«Лыжи» </a:t>
            </a:r>
            <a:br>
              <a:rPr lang="ru-RU" sz="2000" dirty="0">
                <a:solidFill>
                  <a:srgbClr val="404040"/>
                </a:solidFill>
                <a:latin typeface="Arial" panose="020B0604020202020204"/>
              </a:rPr>
            </a:br>
            <a:r>
              <a:rPr lang="ru-RU" sz="20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координации движений, физических качеств.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960440" cy="462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329113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Парашют.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ловкость, быстроту реакции, глазомер, координацию движений, скорость, внимание, воображение.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правильную осанку, укрепляет  мышцы спины.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User\Desktop\Новая папка\IMG-20190210-WA043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2" y="1916832"/>
            <a:ext cx="3538912" cy="3705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:\Users\User\Desktop\Новая папка\IMG-20181214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79" y="2384883"/>
            <a:ext cx="4032448" cy="3417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719955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«Колесо».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i="1" dirty="0" smtClean="0"/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Укрепляет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группы мышц и вестибулярный аппарат.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Новая папка\IMG-20190210-WA005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58" y="1980603"/>
            <a:ext cx="3352102" cy="4052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3" name="Picture 3" descr="C:\Users\User\Desktop\Новая папка\IMG-20190210-WA0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26794"/>
            <a:ext cx="3168352" cy="4106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«Догонялки».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Скорость, ловкость, выносливость, невербальное общение, умение работать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команде, воспитывает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волю к победе.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User\Desktop\Новая папка\IMG-20190210-WA008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3240361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Новая папка\IMG-20190210-WA0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98" y="2204864"/>
            <a:ext cx="4149028" cy="3690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0020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малышу познакомиться с внешним миром через интересующие его предметы, помимо прочего развивая мелкую моторику.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\Desktop\Новая папка\IMG-20190210-WA045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86194"/>
            <a:ext cx="2383001" cy="2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Новая папка\IMG-20190210-WA0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11613"/>
            <a:ext cx="2381251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Новая папка\IMG-20190210-WA0549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64904"/>
            <a:ext cx="24098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404040"/>
                </a:solidFill>
                <a:latin typeface="Arial" panose="020B0604020202020204"/>
              </a:rPr>
              <a:t>«</a:t>
            </a:r>
            <a:r>
              <a:rPr lang="ru-RU" sz="2400" b="1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Подади</a:t>
            </a:r>
            <a:r>
              <a:rPr lang="ru-RU" sz="2400" b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цель»</a:t>
            </a:r>
            <a:br>
              <a:rPr lang="ru-RU" sz="2400" b="1" i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ru-RU" sz="2400" i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глазомера.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Иринп А\IMG-20190521-WA005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624736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8584"/>
            <a:ext cx="8229600" cy="16561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«Меткие стрелки».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развития силы рук, метания, ловкости, подвижных  игр,  развития мелкой моторики.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3322712" cy="41373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Иринп А\IMG-20190521-WA002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5872"/>
            <a:ext cx="3600400" cy="4099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Иринп А\IMG-20190521-WA0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95153"/>
            <a:ext cx="3372556" cy="4170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диагностика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11" descr="PhotoXPress - фотоАРХИВ и фотоНОВОСТИ"/>
          <p:cNvPicPr>
            <a:picLocks noGrp="1"/>
          </p:cNvPicPr>
          <p:nvPr>
            <p:ph idx="1"/>
          </p:nvPr>
        </p:nvPicPr>
        <p:blipFill>
          <a:blip r:embed="rId2" cstate="print"/>
          <a:srcRect l="54923" t="11064" r="31155" b="42516"/>
          <a:stretch>
            <a:fillRect/>
          </a:stretch>
        </p:blipFill>
        <p:spPr bwMode="auto">
          <a:xfrm>
            <a:off x="827584" y="1268760"/>
            <a:ext cx="1440160" cy="231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ребенок.jpg - Просмотр картинки - Хостинг картинок и изображ…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17281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99792" y="1628800"/>
            <a:ext cx="4572000" cy="11988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Средняя физическая готовность детей на сентябрь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составила  - 3.9 балла.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7016" y="4293096"/>
            <a:ext cx="4392488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Средняя физическая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готовность детей на сентябрь 2020 года составила  - 4.3 балла.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200" b="1" i="1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</a:t>
            </a:r>
            <a:r>
              <a:rPr lang="ru-RU" sz="32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301608" cy="5328592"/>
          </a:xfrm>
        </p:spPr>
        <p:txBody>
          <a:bodyPr>
            <a:normAutofit/>
          </a:bodyPr>
          <a:lstStyle/>
          <a:p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Оздоровительные: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охранять жизнь и укреплять здоровье детей, содействовать правильному физическому и психическому развитию детского организма, повышать умственную и физическую работоспособность, совершенствовать функции организма, повышать его защитные свойства и устойчивость к заболеваниям по средствам движения, дыхательной гимнастики, массажа, закаливания; использовать нестандартное физкультурное оборудование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18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положительные черты характера (смелость, решительность, настойчивость), нравственные качества (доброжелательность, взаимопомощь), волевые качества (сила воли, умение побеждать и проигрывать), формирование привычки к здоровому образу жизни, желания заниматься </a:t>
            </a:r>
            <a:endParaRPr lang="ru-RU" sz="16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физическими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упражнениями (в том числе не ради достижения успеха как </a:t>
            </a:r>
            <a:endParaRPr lang="ru-RU" sz="16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такового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для собственного здоровья).</a:t>
            </a:r>
            <a:endParaRPr lang="ru-RU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движения, формировать </a:t>
            </a:r>
            <a:endParaRPr lang="ru-RU" sz="16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двигательные 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и физические качества (ловкость, быстрота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6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сила, выносливость), формировать 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правильную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осанку.</a:t>
            </a:r>
            <a:endParaRPr lang="ru-RU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знания детей о своем организме,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здоровье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 путях его укрепления, сохранения, ответственного отношения.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диагностика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974884"/>
            <a:ext cx="4572000" cy="33904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</a:rPr>
              <a:t>На начало года </a:t>
            </a:r>
            <a:endParaRPr lang="ru-RU" b="1" dirty="0" smtClean="0">
              <a:latin typeface="Times New Roman" panose="02020603050405020304" pitchFamily="18" charset="0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</a:rPr>
              <a:t>Уровневый показатель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  <a:endParaRPr lang="ru-RU" dirty="0"/>
          </a:p>
          <a:p>
            <a:r>
              <a:rPr lang="ru-RU" dirty="0">
                <a:latin typeface="Times New Roman" panose="02020603050405020304" pitchFamily="18" charset="0"/>
              </a:rPr>
              <a:t>Сформирован – 8 – 38,1%</a:t>
            </a:r>
            <a:endParaRPr lang="ru-RU" dirty="0"/>
          </a:p>
          <a:p>
            <a:r>
              <a:rPr lang="ru-RU" dirty="0">
                <a:latin typeface="Times New Roman" panose="02020603050405020304" pitchFamily="18" charset="0"/>
              </a:rPr>
              <a:t>Частично сформирован – 13 – 61,9%</a:t>
            </a:r>
            <a:endParaRPr lang="ru-RU" dirty="0"/>
          </a:p>
          <a:p>
            <a:r>
              <a:rPr lang="ru-RU" dirty="0">
                <a:latin typeface="Times New Roman" panose="02020603050405020304" pitchFamily="18" charset="0"/>
              </a:rPr>
              <a:t>Не сформирован – </a:t>
            </a:r>
            <a:endParaRPr lang="ru-RU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RU" sz="11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 конец года</a:t>
            </a:r>
            <a:endParaRPr lang="ru-RU" sz="2000" b="1" dirty="0">
              <a:latin typeface="Calibri" panose="020F050202020403020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</a:rPr>
              <a:t>Уровневый показатель</a:t>
            </a:r>
            <a:r>
              <a:rPr lang="ru-RU" b="1" dirty="0" smtClean="0">
                <a:latin typeface="Times New Roman" panose="02020603050405020304" pitchFamily="18" charset="0"/>
              </a:rPr>
              <a:t>:</a:t>
            </a:r>
            <a:endParaRPr lang="ru-RU" dirty="0"/>
          </a:p>
          <a:p>
            <a:r>
              <a:rPr lang="ru-RU" dirty="0">
                <a:latin typeface="Times New Roman" panose="02020603050405020304" pitchFamily="18" charset="0"/>
              </a:rPr>
              <a:t>Сформирован – </a:t>
            </a:r>
            <a:r>
              <a:rPr lang="ru-RU" dirty="0" smtClean="0">
                <a:latin typeface="Times New Roman" panose="02020603050405020304" pitchFamily="18" charset="0"/>
              </a:rPr>
              <a:t>18 </a:t>
            </a:r>
            <a:r>
              <a:rPr lang="ru-RU" dirty="0">
                <a:latin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</a:rPr>
              <a:t>85,7%</a:t>
            </a:r>
            <a:endParaRPr lang="ru-RU" dirty="0"/>
          </a:p>
          <a:p>
            <a:r>
              <a:rPr lang="ru-RU" dirty="0">
                <a:latin typeface="Times New Roman" panose="02020603050405020304" pitchFamily="18" charset="0"/>
              </a:rPr>
              <a:t>Частично сформирован – </a:t>
            </a:r>
            <a:r>
              <a:rPr lang="ru-RU" dirty="0" smtClean="0">
                <a:latin typeface="Times New Roman" panose="02020603050405020304" pitchFamily="18" charset="0"/>
              </a:rPr>
              <a:t>3 – 14,3</a:t>
            </a:r>
            <a:endParaRPr lang="ru-RU" dirty="0" smtClean="0">
              <a:latin typeface="Times New Roman" panose="02020603050405020304" pitchFamily="18" charset="0"/>
            </a:endParaRPr>
          </a:p>
          <a:p>
            <a:r>
              <a:rPr lang="ru-RU" dirty="0" smtClean="0">
                <a:effectLst/>
                <a:latin typeface="Times New Roman" panose="02020603050405020304" pitchFamily="18" charset="0"/>
              </a:rPr>
              <a:t>(Большак Т,  Резниченко  С, Соловьев М.)</a:t>
            </a:r>
            <a:endParaRPr lang="ru-RU" dirty="0">
              <a:effectLst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defTabSz="457200" fontAlgn="base">
              <a:spcAft>
                <a:spcPts val="600"/>
              </a:spcAft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двигательного опыта; </a:t>
            </a:r>
            <a:endParaRPr lang="ru-RU" sz="19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457200" fontAlgn="base">
              <a:spcAft>
                <a:spcPts val="600"/>
              </a:spcAft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сноровки, внимания, ловкости,  умения быть в коллективе;</a:t>
            </a:r>
            <a:endParaRPr lang="ru-RU" sz="19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457200" fontAlgn="base">
              <a:spcAft>
                <a:spcPts val="600"/>
              </a:spcAft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самооценки; </a:t>
            </a:r>
            <a:endParaRPr lang="ru-RU" sz="19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457200" fontAlgn="base">
              <a:spcAft>
                <a:spcPts val="600"/>
              </a:spcAft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обращение с пособиями, применение  их творчески.</a:t>
            </a:r>
            <a:r>
              <a:rPr lang="ru-RU" sz="1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457200" fontAlgn="base">
              <a:spcAft>
                <a:spcPts val="600"/>
              </a:spcAft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самостоятельной двигательной активности  при </a:t>
            </a:r>
            <a:endParaRPr lang="ru-RU" sz="19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spcAft>
                <a:spcPts val="600"/>
              </a:spcAft>
              <a:buClr>
                <a:srgbClr val="404040"/>
              </a:buClr>
              <a:buNone/>
            </a:pPr>
            <a:r>
              <a:rPr lang="ru-RU" sz="19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</a:t>
            </a:r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нестандартного </a:t>
            </a:r>
            <a:r>
              <a:rPr lang="ru-RU" sz="19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оборудования. </a:t>
            </a:r>
            <a:endParaRPr lang="ru-RU" sz="19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дальнейшего развития проекта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7787208" cy="4569371"/>
          </a:xfrm>
        </p:spPr>
        <p:txBody>
          <a:bodyPr/>
          <a:lstStyle/>
          <a:p>
            <a:pPr lvl="0" algn="just" defTabSz="457200" fontAlgn="base">
              <a:spcAft>
                <a:spcPts val="600"/>
              </a:spcAft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работу по формированию двигательной активности детей с использованием нестандартного оборудования;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457200" fontAlgn="base">
              <a:spcAft>
                <a:spcPts val="600"/>
              </a:spcAft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оснащать физкультурный уголок, а также физкультурный зал нестандартным оборудованием в соответствии с возрастными особенностями детей; </a:t>
            </a: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457200" fontAlgn="base">
              <a:spcAft>
                <a:spcPts val="600"/>
              </a:spcAft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«День  здоровья» в летний оздоровительный </a:t>
            </a:r>
            <a:endParaRPr lang="ru-RU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spcAft>
                <a:spcPts val="600"/>
              </a:spcAft>
              <a:buClr>
                <a:srgbClr val="404040"/>
              </a:buClr>
              <a:buNone/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период</a:t>
            </a: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ru-RU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6600" b="1" dirty="0" smtClean="0"/>
            </a:b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14401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1026" name="Picture 2" descr="C:\Users\User\Desktop\98680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3828204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endParaRPr lang="ru-RU" sz="1400" dirty="0"/>
          </a:p>
        </p:txBody>
      </p:sp>
      <p:graphicFrame>
        <p:nvGraphicFramePr>
          <p:cNvPr id="7" name="Объект 3"/>
          <p:cNvGraphicFramePr/>
          <p:nvPr/>
        </p:nvGraphicFramePr>
        <p:xfrm>
          <a:off x="216089" y="662970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предъявляемые к нестандартному оборудованию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lvl="0" defTabSz="457200" fontAlgn="base">
              <a:spcAft>
                <a:spcPts val="600"/>
              </a:spcAft>
              <a:buClr>
                <a:srgbClr val="404040"/>
              </a:buClr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Нестандартное оборудование должно быть: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 fontAlgn="base">
              <a:spcAft>
                <a:spcPts val="600"/>
              </a:spcAft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безопасным;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 fontAlgn="base">
              <a:spcAft>
                <a:spcPts val="600"/>
              </a:spcAft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эффективным;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 fontAlgn="base">
              <a:spcAft>
                <a:spcPts val="600"/>
              </a:spcAft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удобным к применению;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 fontAlgn="base">
              <a:spcAft>
                <a:spcPts val="600"/>
              </a:spcAft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компактным;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 fontAlgn="base">
              <a:spcAft>
                <a:spcPts val="600"/>
              </a:spcAft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универсальным;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 fontAlgn="base">
              <a:spcAft>
                <a:spcPts val="600"/>
              </a:spcAft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технологичным и простым в изготовлении;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 fontAlgn="base">
              <a:spcAft>
                <a:spcPts val="600"/>
              </a:spcAft>
              <a:buClr>
                <a:srgbClr val="404040"/>
              </a:buClr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эстетическим.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Подготовительный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физического развития детей.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родителей.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опыта работы.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методической литературы.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необходимого нестандартного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оборудования.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lvl="0">
              <a:buClr>
                <a:srgbClr val="0F6FC6"/>
              </a:buClr>
              <a:buSzPct val="70000"/>
              <a:buNone/>
            </a:pPr>
            <a:r>
              <a:rPr lang="ru-RU" sz="2200" b="1" dirty="0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F6FC6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анкеты показывают, что физическое воспитание в семье проводится чаще всего в выходные дни. Двигательная активность ребёнка проявляется стихийно, во время прогулок.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F6FC6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не имеют достаточно времени для занятий физическим развитием детей.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F6FC6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физическом воспитании дошкольников у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F6FC6"/>
              </a:buClr>
              <a:buSzPct val="7000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родителей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чаще всего из личного опыта 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F6FC6"/>
              </a:buClr>
              <a:buSzPct val="7000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средств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информации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телевидение, интернет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F6FC6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анкеты так же показали, что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F6FC6"/>
              </a:buClr>
              <a:buSzPct val="7000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есть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подходят серьёзно к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F6FC6"/>
              </a:buClr>
              <a:buSzPct val="7000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физическому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своего ребёнка. Уделяют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F6FC6"/>
              </a:buClr>
              <a:buSzPct val="7000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достаточно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времени для развития физических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F6FC6"/>
              </a:buClr>
              <a:buSzPct val="7000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качеств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0F6FC6"/>
              </a:buClr>
              <a:buSzPct val="70000"/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F6FC6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картотеки нестандартное оборудование.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F6FC6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по освоению нестандартного оборудования.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F6FC6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родительского собрания.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F6FC6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обучающих тренингов.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F6FC6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наглядного материала по теме   тренингов.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F6FC6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беседы, консультации с педагогами и родителями.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F6FC6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мастер – класса на педагогическом </a:t>
            </a: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F6FC6"/>
              </a:buClr>
              <a:buSzPct val="70000"/>
              <a:buNone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совете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F6FC6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диагностика.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F6FC6"/>
              </a:buClr>
              <a:buSzPct val="70000"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F6FC6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диагностика.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F6FC6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0F6FC6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 оформление методических рекомендаций по использованию нестандартного оборудования в двигательной активности детей.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6843</Words>
  <Application>WPS Presentation</Application>
  <PresentationFormat>Экран (4:3)</PresentationFormat>
  <Paragraphs>181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7" baseType="lpstr">
      <vt:lpstr>Arial</vt:lpstr>
      <vt:lpstr>SimSun</vt:lpstr>
      <vt:lpstr>Wingdings</vt:lpstr>
      <vt:lpstr>Times New Roman</vt:lpstr>
      <vt:lpstr>Times New Roman</vt:lpstr>
      <vt:lpstr>Calibri</vt:lpstr>
      <vt:lpstr>Microsoft YaHei</vt:lpstr>
      <vt:lpstr>Arial Unicode MS</vt:lpstr>
      <vt:lpstr>Arial</vt:lpstr>
      <vt:lpstr>Bahnschrift Condensed</vt:lpstr>
      <vt:lpstr>Bahnschrift SemiBold Condensed</vt:lpstr>
      <vt:lpstr>Franklin Gothic Medium Cond</vt:lpstr>
      <vt:lpstr>Arial Narrow</vt:lpstr>
      <vt:lpstr>Corbel Light</vt:lpstr>
      <vt:lpstr>Georgia</vt:lpstr>
      <vt:lpstr>Microsoft JhengHei UI Light</vt:lpstr>
      <vt:lpstr>Sitka Banner</vt:lpstr>
      <vt:lpstr>Verdana</vt:lpstr>
      <vt:lpstr>Book Antiqua</vt:lpstr>
      <vt:lpstr>Cambria</vt:lpstr>
      <vt:lpstr>Consolas</vt:lpstr>
      <vt:lpstr>Franklin Gothic Book</vt:lpstr>
      <vt:lpstr>Franklin Gothic Medium</vt:lpstr>
      <vt:lpstr>Тема Office</vt:lpstr>
      <vt:lpstr>муниципальное  казенное дошкольное образовательное учреждение детский сад общеразвивающего вида №26 «Ягодка» пгт.Ярославский  Хорольского муниципального района Приморского края </vt:lpstr>
      <vt:lpstr>    Цель проекта:</vt:lpstr>
      <vt:lpstr>Задачи:</vt:lpstr>
      <vt:lpstr>Участники проекта</vt:lpstr>
      <vt:lpstr>Требования, предъявляемые к нестандартному оборудованию</vt:lpstr>
      <vt:lpstr>Этапы работы</vt:lpstr>
      <vt:lpstr>Анкетирование родителей</vt:lpstr>
      <vt:lpstr>Этапы работы</vt:lpstr>
      <vt:lpstr>Этапы работы</vt:lpstr>
      <vt:lpstr>« Ветерок в бутылке». Используется для дыхательных упражнений. Развивает органы дыхания.</vt:lpstr>
      <vt:lpstr>"Неуловимый колобок".  Цель: Закреплять умение проталкивать и ловить мячи.</vt:lpstr>
      <vt:lpstr> «Черепашка». Позволяет осуществлять профилактику плоскостопия; укреплять иммунитет, развивать внимание, мышление, сообразительность.</vt:lpstr>
      <vt:lpstr>  «Весёлый зонтик». Учить детей правильному дыханию.   </vt:lpstr>
      <vt:lpstr>«Забавный крабик». Развитие у детей навыка ползания, тренировка вестибулярного аппарата, укрепление мышц туловища и конечностей. Воспитание правильной осанки, внимания.</vt:lpstr>
      <vt:lpstr>«Эспандер». Используется для развития и укрепления мышц плечевого пояса и силы, можно использовать в комплексах утренней гимнастики, для индивидуальной работы, на занятиях по физической культуры. </vt:lpstr>
      <vt:lpstr>«Кочки и колечки». Закрепление ходьбы, прыжков, бега.</vt:lpstr>
      <vt:lpstr> «Веселый лабиринт». Используется при обучении прыжкам на одной и двух ногах, с продвижением  вперед, повороты вправо, влево Развивает  координацию движений, равновесие. </vt:lpstr>
      <vt:lpstr>«Ходилки».  Предназначены для выполнения основных видов движения, для развития координации движения, для самостоятельной   игровой деятельности.</vt:lpstr>
      <vt:lpstr>«Сухой бассейн». Сухой руками — это активизация обменных процессов и эффект закаливания, профилактика и лечение многих заболеваний. Особенно полезны сухие бассейны детям, имеющим нарушения осанки, проблемы с опорно-двигательным аппаратом, сколиоз позвоночника, остеохондроз, заболевания нервной системы  </vt:lpstr>
      <vt:lpstr>«Перетягивание палки». Развитие силы и силовой выносливости</vt:lpstr>
      <vt:lpstr>«Косички». Используется для развития координации движений, перешагивания, перепрыгивания, ходьба и бег змейкой для подвижных игр. </vt:lpstr>
      <vt:lpstr>«Лыжи»  Цель: развитие координации движений, физических качеств.</vt:lpstr>
      <vt:lpstr>Парашют. Развивает  ловкость, быстроту реакции, глазомер, координацию движений, скорость, внимание, воображение. формирует правильную осанку, укрепляет  мышцы спины.</vt:lpstr>
      <vt:lpstr>«Колесо».  Укрепляет различные группы мышц и вестибулярный аппарат.</vt:lpstr>
      <vt:lpstr>«Догонялки». Скорость, ловкость, выносливость, невербальное общение, умение работать в команде, воспитывает волю к победе.</vt:lpstr>
      <vt:lpstr>Бизиборд. Доска бизиборд помогает малышу познакомиться с внешним миром через интересующие его предметы, помимо прочего развивая мелкую моторику.</vt:lpstr>
      <vt:lpstr>«Подади в цель» Используется для развития глазомера.</vt:lpstr>
      <vt:lpstr>«Меткие стрелки». Используется для развития силы рук, метания, ловкости, подвижных  игр,  развития мелкой моторики. </vt:lpstr>
      <vt:lpstr>Сравнительная диагностика</vt:lpstr>
      <vt:lpstr>Сравнительная диагностика</vt:lpstr>
      <vt:lpstr>Ожидаемые результаты</vt:lpstr>
      <vt:lpstr>Перспективы дальнейшего развития проекта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казенное дошкольное образовательное учреждение детский сад общеразвивающего вида №26 «Ягодка» пгт.Ярославский  Хорольского муниципального района Приморского края</dc:title>
  <dc:creator>User</dc:creator>
  <cp:lastModifiedBy>ASUS</cp:lastModifiedBy>
  <cp:revision>36</cp:revision>
  <dcterms:created xsi:type="dcterms:W3CDTF">2019-04-09T01:12:00Z</dcterms:created>
  <dcterms:modified xsi:type="dcterms:W3CDTF">2024-04-03T13:27:49Z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1049-12.2.0.16731</vt:lpwstr>
  </property>
  <property fmtid="{D5CDD505-2E9C-101B-9397-08002B2CF9AE}" pid="3" name="ICV">
    <vt:lpwstr>12D2C6C9CC1F49D38A4479B6090205EE_12</vt:lpwstr>
  </property>
</Properties>
</file>