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60" r:id="rId3"/>
    <p:sldId id="263" r:id="rId4"/>
    <p:sldId id="262" r:id="rId5"/>
    <p:sldId id="278" r:id="rId6"/>
    <p:sldId id="264" r:id="rId7"/>
    <p:sldId id="266" r:id="rId8"/>
    <p:sldId id="267" r:id="rId9"/>
    <p:sldId id="268" r:id="rId10"/>
    <p:sldId id="279" r:id="rId11"/>
    <p:sldId id="285" r:id="rId12"/>
    <p:sldId id="286" r:id="rId13"/>
    <p:sldId id="287" r:id="rId14"/>
    <p:sldId id="295" r:id="rId15"/>
    <p:sldId id="280" r:id="rId16"/>
    <p:sldId id="281" r:id="rId17"/>
    <p:sldId id="269" r:id="rId18"/>
    <p:sldId id="282" r:id="rId19"/>
    <p:sldId id="289" r:id="rId20"/>
    <p:sldId id="291" r:id="rId21"/>
    <p:sldId id="290" r:id="rId22"/>
    <p:sldId id="283" r:id="rId23"/>
    <p:sldId id="292" r:id="rId24"/>
    <p:sldId id="293" r:id="rId25"/>
    <p:sldId id="284" r:id="rId26"/>
    <p:sldId id="294" r:id="rId27"/>
    <p:sldId id="274" r:id="rId28"/>
    <p:sldId id="27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E1F70-9483-4C58-A70A-52BF5C436F3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29C110D-B638-4B7A-A801-BC134BE21699}">
      <dgm:prSet phldrT="[Текст]" custT="1"/>
      <dgm:spPr/>
      <dgm:t>
        <a:bodyPr/>
        <a:lstStyle/>
        <a:p>
          <a:r>
            <a: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АКТУАЛЬНОСТЬ</a:t>
          </a:r>
          <a:endParaRPr lang="ru-RU" sz="28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8FB9FD-8831-4956-9687-EF5BAD96820A}" type="parTrans" cxnId="{55F948C8-FA4A-4F8D-B295-3C2C83344D96}">
      <dgm:prSet/>
      <dgm:spPr/>
      <dgm:t>
        <a:bodyPr/>
        <a:lstStyle/>
        <a:p>
          <a:endParaRPr lang="ru-RU"/>
        </a:p>
      </dgm:t>
    </dgm:pt>
    <dgm:pt modelId="{2AEE98B4-26CD-4F24-A1B5-DD3AE02F8C46}" type="sibTrans" cxnId="{55F948C8-FA4A-4F8D-B295-3C2C83344D96}">
      <dgm:prSet/>
      <dgm:spPr/>
      <dgm:t>
        <a:bodyPr/>
        <a:lstStyle/>
        <a:p>
          <a:endParaRPr lang="ru-RU"/>
        </a:p>
      </dgm:t>
    </dgm:pt>
    <dgm:pt modelId="{FD30D5E4-7BFA-43AC-AC62-4B3EC9644CED}">
      <dgm:prSet phldrT="[Текст]" custT="1"/>
      <dgm:spPr/>
      <dgm:t>
        <a:bodyPr/>
        <a:lstStyle/>
        <a:p>
          <a:r>
            <a:rPr lang="ru-RU" sz="2400" b="0" i="0" dirty="0" smtClean="0">
              <a:latin typeface="Times New Roman" pitchFamily="18" charset="0"/>
              <a:cs typeface="Times New Roman" pitchFamily="18" charset="0"/>
            </a:rPr>
            <a:t>мнемотехника  облегчает  детям овладение  связной  речи, ускоряет процесс запоминания</a:t>
          </a:r>
          <a:endParaRPr lang="ru-RU" sz="2400" b="0" i="0" dirty="0">
            <a:latin typeface="Times New Roman" pitchFamily="18" charset="0"/>
            <a:cs typeface="Times New Roman" pitchFamily="18" charset="0"/>
          </a:endParaRPr>
        </a:p>
      </dgm:t>
    </dgm:pt>
    <dgm:pt modelId="{03D840C6-9B6C-4095-848F-54BCD97BF822}" type="parTrans" cxnId="{D8FC3B1D-55B7-4623-AE78-33C80DD18BAB}">
      <dgm:prSet/>
      <dgm:spPr/>
      <dgm:t>
        <a:bodyPr/>
        <a:lstStyle/>
        <a:p>
          <a:endParaRPr lang="ru-RU"/>
        </a:p>
      </dgm:t>
    </dgm:pt>
    <dgm:pt modelId="{96954442-0DB3-4236-8CFC-A6957D03ABDC}" type="sibTrans" cxnId="{D8FC3B1D-55B7-4623-AE78-33C80DD18BAB}">
      <dgm:prSet/>
      <dgm:spPr/>
      <dgm:t>
        <a:bodyPr/>
        <a:lstStyle/>
        <a:p>
          <a:endParaRPr lang="ru-RU"/>
        </a:p>
      </dgm:t>
    </dgm:pt>
    <dgm:pt modelId="{DE457918-5D23-42C8-B8CB-F1134BB3C0B6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систематизирует собственный опыт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4BD6A20-B98D-412A-9467-24EACB76234B}" type="parTrans" cxnId="{AE0B8850-CDCC-46D7-B28F-1FD4A829ED7C}">
      <dgm:prSet/>
      <dgm:spPr/>
      <dgm:t>
        <a:bodyPr/>
        <a:lstStyle/>
        <a:p>
          <a:endParaRPr lang="ru-RU"/>
        </a:p>
      </dgm:t>
    </dgm:pt>
    <dgm:pt modelId="{6CFF4381-64B0-4FB4-B0DA-CDFB2E4AF553}" type="sibTrans" cxnId="{AE0B8850-CDCC-46D7-B28F-1FD4A829ED7C}">
      <dgm:prSet/>
      <dgm:spPr/>
      <dgm:t>
        <a:bodyPr/>
        <a:lstStyle/>
        <a:p>
          <a:endParaRPr lang="ru-RU"/>
        </a:p>
      </dgm:t>
    </dgm:pt>
    <dgm:pt modelId="{55E0F8EB-C2EA-4CF0-8EF9-5FAB8B1F5A0B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развивает логическое мышление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19BC560F-E82A-4E70-9C94-EE6FDAC55457}" type="parTrans" cxnId="{8C30C411-6123-4F85-B985-36B75D9231C9}">
      <dgm:prSet/>
      <dgm:spPr/>
      <dgm:t>
        <a:bodyPr/>
        <a:lstStyle/>
        <a:p>
          <a:endParaRPr lang="ru-RU"/>
        </a:p>
      </dgm:t>
    </dgm:pt>
    <dgm:pt modelId="{4190AB5D-5C26-4B43-882D-87FEC5F52C41}" type="sibTrans" cxnId="{8C30C411-6123-4F85-B985-36B75D9231C9}">
      <dgm:prSet/>
      <dgm:spPr/>
      <dgm:t>
        <a:bodyPr/>
        <a:lstStyle/>
        <a:p>
          <a:endParaRPr lang="ru-RU"/>
        </a:p>
      </dgm:t>
    </dgm:pt>
    <dgm:pt modelId="{36399B17-4BDC-4AA8-B090-B89E8E0081DF}" type="pres">
      <dgm:prSet presAssocID="{532E1F70-9483-4C58-A70A-52BF5C436F3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8A5A4E-DCA2-4538-B2AE-CA7817B47157}" type="pres">
      <dgm:prSet presAssocID="{729C110D-B638-4B7A-A801-BC134BE21699}" presName="hierRoot1" presStyleCnt="0"/>
      <dgm:spPr/>
      <dgm:t>
        <a:bodyPr/>
        <a:lstStyle/>
        <a:p>
          <a:endParaRPr lang="ru-RU"/>
        </a:p>
      </dgm:t>
    </dgm:pt>
    <dgm:pt modelId="{ADD5104F-A491-4EED-8D76-2709EEB58834}" type="pres">
      <dgm:prSet presAssocID="{729C110D-B638-4B7A-A801-BC134BE21699}" presName="composite" presStyleCnt="0"/>
      <dgm:spPr/>
      <dgm:t>
        <a:bodyPr/>
        <a:lstStyle/>
        <a:p>
          <a:endParaRPr lang="ru-RU"/>
        </a:p>
      </dgm:t>
    </dgm:pt>
    <dgm:pt modelId="{B128F3CA-DE16-4604-ABEE-7A585D059066}" type="pres">
      <dgm:prSet presAssocID="{729C110D-B638-4B7A-A801-BC134BE21699}" presName="background" presStyleLbl="node0" presStyleIdx="0" presStyleCnt="1"/>
      <dgm:spPr/>
      <dgm:t>
        <a:bodyPr/>
        <a:lstStyle/>
        <a:p>
          <a:endParaRPr lang="ru-RU"/>
        </a:p>
      </dgm:t>
    </dgm:pt>
    <dgm:pt modelId="{B1D5B39D-5077-4FE8-B5C8-83901E97122A}" type="pres">
      <dgm:prSet presAssocID="{729C110D-B638-4B7A-A801-BC134BE21699}" presName="text" presStyleLbl="fgAcc0" presStyleIdx="0" presStyleCnt="1" custScaleX="210675" custLinFactNeighborX="-5524" custLinFactNeighborY="-315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10037C-5740-4CA8-BD08-F9840290866D}" type="pres">
      <dgm:prSet presAssocID="{729C110D-B638-4B7A-A801-BC134BE21699}" presName="hierChild2" presStyleCnt="0"/>
      <dgm:spPr/>
      <dgm:t>
        <a:bodyPr/>
        <a:lstStyle/>
        <a:p>
          <a:endParaRPr lang="ru-RU"/>
        </a:p>
      </dgm:t>
    </dgm:pt>
    <dgm:pt modelId="{B94DA40A-5799-4BDA-AEB4-1836FF656E3B}" type="pres">
      <dgm:prSet presAssocID="{03D840C6-9B6C-4095-848F-54BCD97BF82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F0B7D89D-5FB4-464B-99FD-B66F10D79A32}" type="pres">
      <dgm:prSet presAssocID="{FD30D5E4-7BFA-43AC-AC62-4B3EC9644CED}" presName="hierRoot2" presStyleCnt="0"/>
      <dgm:spPr/>
      <dgm:t>
        <a:bodyPr/>
        <a:lstStyle/>
        <a:p>
          <a:endParaRPr lang="ru-RU"/>
        </a:p>
      </dgm:t>
    </dgm:pt>
    <dgm:pt modelId="{75CEACA4-788E-417A-9560-7D8879F51531}" type="pres">
      <dgm:prSet presAssocID="{FD30D5E4-7BFA-43AC-AC62-4B3EC9644CED}" presName="composite2" presStyleCnt="0"/>
      <dgm:spPr/>
      <dgm:t>
        <a:bodyPr/>
        <a:lstStyle/>
        <a:p>
          <a:endParaRPr lang="ru-RU"/>
        </a:p>
      </dgm:t>
    </dgm:pt>
    <dgm:pt modelId="{E888FE34-FC0D-4A89-A5F0-3F028BB64AB7}" type="pres">
      <dgm:prSet presAssocID="{FD30D5E4-7BFA-43AC-AC62-4B3EC9644CED}" presName="background2" presStyleLbl="node2" presStyleIdx="0" presStyleCnt="3"/>
      <dgm:spPr/>
      <dgm:t>
        <a:bodyPr/>
        <a:lstStyle/>
        <a:p>
          <a:endParaRPr lang="ru-RU"/>
        </a:p>
      </dgm:t>
    </dgm:pt>
    <dgm:pt modelId="{2A99414B-D8F6-441E-A342-CAEA3D88A65A}" type="pres">
      <dgm:prSet presAssocID="{FD30D5E4-7BFA-43AC-AC62-4B3EC9644CED}" presName="text2" presStyleLbl="fgAcc2" presStyleIdx="0" presStyleCnt="3" custScaleX="148931" custScaleY="1470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9A056C-4845-4220-8684-929E9F095C7D}" type="pres">
      <dgm:prSet presAssocID="{FD30D5E4-7BFA-43AC-AC62-4B3EC9644CED}" presName="hierChild3" presStyleCnt="0"/>
      <dgm:spPr/>
      <dgm:t>
        <a:bodyPr/>
        <a:lstStyle/>
        <a:p>
          <a:endParaRPr lang="ru-RU"/>
        </a:p>
      </dgm:t>
    </dgm:pt>
    <dgm:pt modelId="{AFD5FD07-D0EE-4535-9461-F16CFB590AA2}" type="pres">
      <dgm:prSet presAssocID="{D4BD6A20-B98D-412A-9467-24EACB76234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E3746EFC-60EE-4D2A-82AC-55F2886B42C1}" type="pres">
      <dgm:prSet presAssocID="{DE457918-5D23-42C8-B8CB-F1134BB3C0B6}" presName="hierRoot2" presStyleCnt="0"/>
      <dgm:spPr/>
      <dgm:t>
        <a:bodyPr/>
        <a:lstStyle/>
        <a:p>
          <a:endParaRPr lang="ru-RU"/>
        </a:p>
      </dgm:t>
    </dgm:pt>
    <dgm:pt modelId="{3B27D9FA-A279-4EC4-92DE-F37B25BF9A74}" type="pres">
      <dgm:prSet presAssocID="{DE457918-5D23-42C8-B8CB-F1134BB3C0B6}" presName="composite2" presStyleCnt="0"/>
      <dgm:spPr/>
      <dgm:t>
        <a:bodyPr/>
        <a:lstStyle/>
        <a:p>
          <a:endParaRPr lang="ru-RU"/>
        </a:p>
      </dgm:t>
    </dgm:pt>
    <dgm:pt modelId="{16033CC4-3437-4EC9-B40D-1E0341F48B37}" type="pres">
      <dgm:prSet presAssocID="{DE457918-5D23-42C8-B8CB-F1134BB3C0B6}" presName="background2" presStyleLbl="node2" presStyleIdx="1" presStyleCnt="3"/>
      <dgm:spPr/>
      <dgm:t>
        <a:bodyPr/>
        <a:lstStyle/>
        <a:p>
          <a:endParaRPr lang="ru-RU"/>
        </a:p>
      </dgm:t>
    </dgm:pt>
    <dgm:pt modelId="{A3A737AD-62B3-49F3-8521-DE877B2BEE52}" type="pres">
      <dgm:prSet presAssocID="{DE457918-5D23-42C8-B8CB-F1134BB3C0B6}" presName="text2" presStyleLbl="fgAcc2" presStyleIdx="1" presStyleCnt="3" custScaleX="128789" custScaleY="1023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12D8FA-2AF8-417E-A0E0-9569D9B67599}" type="pres">
      <dgm:prSet presAssocID="{DE457918-5D23-42C8-B8CB-F1134BB3C0B6}" presName="hierChild3" presStyleCnt="0"/>
      <dgm:spPr/>
      <dgm:t>
        <a:bodyPr/>
        <a:lstStyle/>
        <a:p>
          <a:endParaRPr lang="ru-RU"/>
        </a:p>
      </dgm:t>
    </dgm:pt>
    <dgm:pt modelId="{0CD21AF7-E6B5-48CC-8199-351D160F40DB}" type="pres">
      <dgm:prSet presAssocID="{19BC560F-E82A-4E70-9C94-EE6FDAC55457}" presName="Name10" presStyleLbl="parChTrans1D2" presStyleIdx="2" presStyleCnt="3"/>
      <dgm:spPr/>
      <dgm:t>
        <a:bodyPr/>
        <a:lstStyle/>
        <a:p>
          <a:endParaRPr lang="ru-RU"/>
        </a:p>
      </dgm:t>
    </dgm:pt>
    <dgm:pt modelId="{C74A3FB9-7D37-4456-94FD-D6E953B14443}" type="pres">
      <dgm:prSet presAssocID="{55E0F8EB-C2EA-4CF0-8EF9-5FAB8B1F5A0B}" presName="hierRoot2" presStyleCnt="0"/>
      <dgm:spPr/>
      <dgm:t>
        <a:bodyPr/>
        <a:lstStyle/>
        <a:p>
          <a:endParaRPr lang="ru-RU"/>
        </a:p>
      </dgm:t>
    </dgm:pt>
    <dgm:pt modelId="{93A6516C-39DB-493D-9454-AB4FF8672832}" type="pres">
      <dgm:prSet presAssocID="{55E0F8EB-C2EA-4CF0-8EF9-5FAB8B1F5A0B}" presName="composite2" presStyleCnt="0"/>
      <dgm:spPr/>
      <dgm:t>
        <a:bodyPr/>
        <a:lstStyle/>
        <a:p>
          <a:endParaRPr lang="ru-RU"/>
        </a:p>
      </dgm:t>
    </dgm:pt>
    <dgm:pt modelId="{E907BCBB-A2EE-4871-A36C-C3D6562116D5}" type="pres">
      <dgm:prSet presAssocID="{55E0F8EB-C2EA-4CF0-8EF9-5FAB8B1F5A0B}" presName="background2" presStyleLbl="node2" presStyleIdx="2" presStyleCnt="3"/>
      <dgm:spPr/>
      <dgm:t>
        <a:bodyPr/>
        <a:lstStyle/>
        <a:p>
          <a:endParaRPr lang="ru-RU"/>
        </a:p>
      </dgm:t>
    </dgm:pt>
    <dgm:pt modelId="{04F8C718-396A-4B72-8424-D7D2FB3D8B9C}" type="pres">
      <dgm:prSet presAssocID="{55E0F8EB-C2EA-4CF0-8EF9-5FAB8B1F5A0B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13C29E-1ACB-4D10-B580-CB4268BE92EB}" type="pres">
      <dgm:prSet presAssocID="{55E0F8EB-C2EA-4CF0-8EF9-5FAB8B1F5A0B}" presName="hierChild3" presStyleCnt="0"/>
      <dgm:spPr/>
      <dgm:t>
        <a:bodyPr/>
        <a:lstStyle/>
        <a:p>
          <a:endParaRPr lang="ru-RU"/>
        </a:p>
      </dgm:t>
    </dgm:pt>
  </dgm:ptLst>
  <dgm:cxnLst>
    <dgm:cxn modelId="{39A3F905-3C43-4D3B-95B0-29FC2876E25E}" type="presOf" srcId="{55E0F8EB-C2EA-4CF0-8EF9-5FAB8B1F5A0B}" destId="{04F8C718-396A-4B72-8424-D7D2FB3D8B9C}" srcOrd="0" destOrd="0" presId="urn:microsoft.com/office/officeart/2005/8/layout/hierarchy1"/>
    <dgm:cxn modelId="{9DEDF0EB-FC35-436A-A478-62AF96BFB144}" type="presOf" srcId="{D4BD6A20-B98D-412A-9467-24EACB76234B}" destId="{AFD5FD07-D0EE-4535-9461-F16CFB590AA2}" srcOrd="0" destOrd="0" presId="urn:microsoft.com/office/officeart/2005/8/layout/hierarchy1"/>
    <dgm:cxn modelId="{D8FC3B1D-55B7-4623-AE78-33C80DD18BAB}" srcId="{729C110D-B638-4B7A-A801-BC134BE21699}" destId="{FD30D5E4-7BFA-43AC-AC62-4B3EC9644CED}" srcOrd="0" destOrd="0" parTransId="{03D840C6-9B6C-4095-848F-54BCD97BF822}" sibTransId="{96954442-0DB3-4236-8CFC-A6957D03ABDC}"/>
    <dgm:cxn modelId="{AE0B8850-CDCC-46D7-B28F-1FD4A829ED7C}" srcId="{729C110D-B638-4B7A-A801-BC134BE21699}" destId="{DE457918-5D23-42C8-B8CB-F1134BB3C0B6}" srcOrd="1" destOrd="0" parTransId="{D4BD6A20-B98D-412A-9467-24EACB76234B}" sibTransId="{6CFF4381-64B0-4FB4-B0DA-CDFB2E4AF553}"/>
    <dgm:cxn modelId="{7851D002-A1A2-4321-B18A-EC6FAD35DB43}" type="presOf" srcId="{FD30D5E4-7BFA-43AC-AC62-4B3EC9644CED}" destId="{2A99414B-D8F6-441E-A342-CAEA3D88A65A}" srcOrd="0" destOrd="0" presId="urn:microsoft.com/office/officeart/2005/8/layout/hierarchy1"/>
    <dgm:cxn modelId="{419137F9-D1D7-4A97-AFE3-D7FF0EE5C4B4}" type="presOf" srcId="{19BC560F-E82A-4E70-9C94-EE6FDAC55457}" destId="{0CD21AF7-E6B5-48CC-8199-351D160F40DB}" srcOrd="0" destOrd="0" presId="urn:microsoft.com/office/officeart/2005/8/layout/hierarchy1"/>
    <dgm:cxn modelId="{55F948C8-FA4A-4F8D-B295-3C2C83344D96}" srcId="{532E1F70-9483-4C58-A70A-52BF5C436F38}" destId="{729C110D-B638-4B7A-A801-BC134BE21699}" srcOrd="0" destOrd="0" parTransId="{AE8FB9FD-8831-4956-9687-EF5BAD96820A}" sibTransId="{2AEE98B4-26CD-4F24-A1B5-DD3AE02F8C46}"/>
    <dgm:cxn modelId="{2697DE02-B8D5-4967-8199-E02F8E853D96}" type="presOf" srcId="{03D840C6-9B6C-4095-848F-54BCD97BF822}" destId="{B94DA40A-5799-4BDA-AEB4-1836FF656E3B}" srcOrd="0" destOrd="0" presId="urn:microsoft.com/office/officeart/2005/8/layout/hierarchy1"/>
    <dgm:cxn modelId="{8C30C411-6123-4F85-B985-36B75D9231C9}" srcId="{729C110D-B638-4B7A-A801-BC134BE21699}" destId="{55E0F8EB-C2EA-4CF0-8EF9-5FAB8B1F5A0B}" srcOrd="2" destOrd="0" parTransId="{19BC560F-E82A-4E70-9C94-EE6FDAC55457}" sibTransId="{4190AB5D-5C26-4B43-882D-87FEC5F52C41}"/>
    <dgm:cxn modelId="{5B788C2A-86F0-4F08-A569-65DBF975FFA2}" type="presOf" srcId="{729C110D-B638-4B7A-A801-BC134BE21699}" destId="{B1D5B39D-5077-4FE8-B5C8-83901E97122A}" srcOrd="0" destOrd="0" presId="urn:microsoft.com/office/officeart/2005/8/layout/hierarchy1"/>
    <dgm:cxn modelId="{8B86848D-9597-4139-A869-6F40F937E574}" type="presOf" srcId="{DE457918-5D23-42C8-B8CB-F1134BB3C0B6}" destId="{A3A737AD-62B3-49F3-8521-DE877B2BEE52}" srcOrd="0" destOrd="0" presId="urn:microsoft.com/office/officeart/2005/8/layout/hierarchy1"/>
    <dgm:cxn modelId="{D2D89578-D9E7-4AB9-94D2-D0610374EFD9}" type="presOf" srcId="{532E1F70-9483-4C58-A70A-52BF5C436F38}" destId="{36399B17-4BDC-4AA8-B090-B89E8E0081DF}" srcOrd="0" destOrd="0" presId="urn:microsoft.com/office/officeart/2005/8/layout/hierarchy1"/>
    <dgm:cxn modelId="{EEA4EF9E-B34C-4560-8955-F7CD994702B6}" type="presParOf" srcId="{36399B17-4BDC-4AA8-B090-B89E8E0081DF}" destId="{618A5A4E-DCA2-4538-B2AE-CA7817B47157}" srcOrd="0" destOrd="0" presId="urn:microsoft.com/office/officeart/2005/8/layout/hierarchy1"/>
    <dgm:cxn modelId="{712CD3AC-B2F5-4F6E-8E3A-29632D2D5E93}" type="presParOf" srcId="{618A5A4E-DCA2-4538-B2AE-CA7817B47157}" destId="{ADD5104F-A491-4EED-8D76-2709EEB58834}" srcOrd="0" destOrd="0" presId="urn:microsoft.com/office/officeart/2005/8/layout/hierarchy1"/>
    <dgm:cxn modelId="{EFC6972E-D3EE-4611-917C-A15AE071DDDF}" type="presParOf" srcId="{ADD5104F-A491-4EED-8D76-2709EEB58834}" destId="{B128F3CA-DE16-4604-ABEE-7A585D059066}" srcOrd="0" destOrd="0" presId="urn:microsoft.com/office/officeart/2005/8/layout/hierarchy1"/>
    <dgm:cxn modelId="{CCC59F32-DA09-44E8-9D19-4D6FB16B979E}" type="presParOf" srcId="{ADD5104F-A491-4EED-8D76-2709EEB58834}" destId="{B1D5B39D-5077-4FE8-B5C8-83901E97122A}" srcOrd="1" destOrd="0" presId="urn:microsoft.com/office/officeart/2005/8/layout/hierarchy1"/>
    <dgm:cxn modelId="{8CE82346-7F99-4809-97E9-3CC70DE9D323}" type="presParOf" srcId="{618A5A4E-DCA2-4538-B2AE-CA7817B47157}" destId="{1A10037C-5740-4CA8-BD08-F9840290866D}" srcOrd="1" destOrd="0" presId="urn:microsoft.com/office/officeart/2005/8/layout/hierarchy1"/>
    <dgm:cxn modelId="{C6F80100-0730-4167-9320-2C136604CCC1}" type="presParOf" srcId="{1A10037C-5740-4CA8-BD08-F9840290866D}" destId="{B94DA40A-5799-4BDA-AEB4-1836FF656E3B}" srcOrd="0" destOrd="0" presId="urn:microsoft.com/office/officeart/2005/8/layout/hierarchy1"/>
    <dgm:cxn modelId="{26003889-B005-4F06-A686-C184FEA7B024}" type="presParOf" srcId="{1A10037C-5740-4CA8-BD08-F9840290866D}" destId="{F0B7D89D-5FB4-464B-99FD-B66F10D79A32}" srcOrd="1" destOrd="0" presId="urn:microsoft.com/office/officeart/2005/8/layout/hierarchy1"/>
    <dgm:cxn modelId="{6DC04938-9C77-4578-A2B0-39E4C37FC00A}" type="presParOf" srcId="{F0B7D89D-5FB4-464B-99FD-B66F10D79A32}" destId="{75CEACA4-788E-417A-9560-7D8879F51531}" srcOrd="0" destOrd="0" presId="urn:microsoft.com/office/officeart/2005/8/layout/hierarchy1"/>
    <dgm:cxn modelId="{72039498-15A7-4115-8488-7B7EF5981AB2}" type="presParOf" srcId="{75CEACA4-788E-417A-9560-7D8879F51531}" destId="{E888FE34-FC0D-4A89-A5F0-3F028BB64AB7}" srcOrd="0" destOrd="0" presId="urn:microsoft.com/office/officeart/2005/8/layout/hierarchy1"/>
    <dgm:cxn modelId="{3AA48E0D-593E-4E9E-B7B7-F754D097D21F}" type="presParOf" srcId="{75CEACA4-788E-417A-9560-7D8879F51531}" destId="{2A99414B-D8F6-441E-A342-CAEA3D88A65A}" srcOrd="1" destOrd="0" presId="urn:microsoft.com/office/officeart/2005/8/layout/hierarchy1"/>
    <dgm:cxn modelId="{2A6AA30D-012F-4489-97EC-1B82CD8A5ADA}" type="presParOf" srcId="{F0B7D89D-5FB4-464B-99FD-B66F10D79A32}" destId="{D19A056C-4845-4220-8684-929E9F095C7D}" srcOrd="1" destOrd="0" presId="urn:microsoft.com/office/officeart/2005/8/layout/hierarchy1"/>
    <dgm:cxn modelId="{C88B8084-D055-4643-8B94-EBD09139F5D9}" type="presParOf" srcId="{1A10037C-5740-4CA8-BD08-F9840290866D}" destId="{AFD5FD07-D0EE-4535-9461-F16CFB590AA2}" srcOrd="2" destOrd="0" presId="urn:microsoft.com/office/officeart/2005/8/layout/hierarchy1"/>
    <dgm:cxn modelId="{22B399C9-2D97-467F-82E5-DD93D090B06F}" type="presParOf" srcId="{1A10037C-5740-4CA8-BD08-F9840290866D}" destId="{E3746EFC-60EE-4D2A-82AC-55F2886B42C1}" srcOrd="3" destOrd="0" presId="urn:microsoft.com/office/officeart/2005/8/layout/hierarchy1"/>
    <dgm:cxn modelId="{724D4964-DD4C-4165-B4DE-BB306E08A097}" type="presParOf" srcId="{E3746EFC-60EE-4D2A-82AC-55F2886B42C1}" destId="{3B27D9FA-A279-4EC4-92DE-F37B25BF9A74}" srcOrd="0" destOrd="0" presId="urn:microsoft.com/office/officeart/2005/8/layout/hierarchy1"/>
    <dgm:cxn modelId="{83ED1B67-6B3A-4702-8809-6BE654574DCC}" type="presParOf" srcId="{3B27D9FA-A279-4EC4-92DE-F37B25BF9A74}" destId="{16033CC4-3437-4EC9-B40D-1E0341F48B37}" srcOrd="0" destOrd="0" presId="urn:microsoft.com/office/officeart/2005/8/layout/hierarchy1"/>
    <dgm:cxn modelId="{6CE3106D-D1E9-4270-8615-E21B33825960}" type="presParOf" srcId="{3B27D9FA-A279-4EC4-92DE-F37B25BF9A74}" destId="{A3A737AD-62B3-49F3-8521-DE877B2BEE52}" srcOrd="1" destOrd="0" presId="urn:microsoft.com/office/officeart/2005/8/layout/hierarchy1"/>
    <dgm:cxn modelId="{1FF8A55E-DB5F-49DA-9F16-4891C2FED6D3}" type="presParOf" srcId="{E3746EFC-60EE-4D2A-82AC-55F2886B42C1}" destId="{3712D8FA-2AF8-417E-A0E0-9569D9B67599}" srcOrd="1" destOrd="0" presId="urn:microsoft.com/office/officeart/2005/8/layout/hierarchy1"/>
    <dgm:cxn modelId="{0562CD8E-334A-4517-9BDA-E474E75E7B76}" type="presParOf" srcId="{1A10037C-5740-4CA8-BD08-F9840290866D}" destId="{0CD21AF7-E6B5-48CC-8199-351D160F40DB}" srcOrd="4" destOrd="0" presId="urn:microsoft.com/office/officeart/2005/8/layout/hierarchy1"/>
    <dgm:cxn modelId="{A7CCC3B5-BEA0-4559-A7E1-7975D57AB93B}" type="presParOf" srcId="{1A10037C-5740-4CA8-BD08-F9840290866D}" destId="{C74A3FB9-7D37-4456-94FD-D6E953B14443}" srcOrd="5" destOrd="0" presId="urn:microsoft.com/office/officeart/2005/8/layout/hierarchy1"/>
    <dgm:cxn modelId="{490536E4-E0AC-4669-95B7-45D3797571D9}" type="presParOf" srcId="{C74A3FB9-7D37-4456-94FD-D6E953B14443}" destId="{93A6516C-39DB-493D-9454-AB4FF8672832}" srcOrd="0" destOrd="0" presId="urn:microsoft.com/office/officeart/2005/8/layout/hierarchy1"/>
    <dgm:cxn modelId="{5B244305-B57A-4E3A-A8DF-C1FEBF5936EB}" type="presParOf" srcId="{93A6516C-39DB-493D-9454-AB4FF8672832}" destId="{E907BCBB-A2EE-4871-A36C-C3D6562116D5}" srcOrd="0" destOrd="0" presId="urn:microsoft.com/office/officeart/2005/8/layout/hierarchy1"/>
    <dgm:cxn modelId="{4E67C909-AD12-4BD6-BAFF-10D5E765A3BB}" type="presParOf" srcId="{93A6516C-39DB-493D-9454-AB4FF8672832}" destId="{04F8C718-396A-4B72-8424-D7D2FB3D8B9C}" srcOrd="1" destOrd="0" presId="urn:microsoft.com/office/officeart/2005/8/layout/hierarchy1"/>
    <dgm:cxn modelId="{37623E6C-66FA-421A-A102-C72C73615054}" type="presParOf" srcId="{C74A3FB9-7D37-4456-94FD-D6E953B14443}" destId="{6213C29E-1ACB-4D10-B580-CB4268BE92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21AF7-E6B5-48CC-8199-351D160F40DB}">
      <dsp:nvSpPr>
        <dsp:cNvPr id="0" name=""/>
        <dsp:cNvSpPr/>
      </dsp:nvSpPr>
      <dsp:spPr>
        <a:xfrm>
          <a:off x="4107911" y="1386251"/>
          <a:ext cx="3328163" cy="980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5593"/>
              </a:lnTo>
              <a:lnTo>
                <a:pt x="3328163" y="795593"/>
              </a:lnTo>
              <a:lnTo>
                <a:pt x="3328163" y="98065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5FD07-D0EE-4535-9461-F16CFB590AA2}">
      <dsp:nvSpPr>
        <dsp:cNvPr id="0" name=""/>
        <dsp:cNvSpPr/>
      </dsp:nvSpPr>
      <dsp:spPr>
        <a:xfrm>
          <a:off x="4107911" y="1386251"/>
          <a:ext cx="599076" cy="980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5593"/>
              </a:lnTo>
              <a:lnTo>
                <a:pt x="599076" y="795593"/>
              </a:lnTo>
              <a:lnTo>
                <a:pt x="599076" y="98065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DA40A-5799-4BDA-AEB4-1836FF656E3B}">
      <dsp:nvSpPr>
        <dsp:cNvPr id="0" name=""/>
        <dsp:cNvSpPr/>
      </dsp:nvSpPr>
      <dsp:spPr>
        <a:xfrm>
          <a:off x="1489173" y="1386251"/>
          <a:ext cx="2618737" cy="980651"/>
        </a:xfrm>
        <a:custGeom>
          <a:avLst/>
          <a:gdLst/>
          <a:ahLst/>
          <a:cxnLst/>
          <a:rect l="0" t="0" r="0" b="0"/>
          <a:pathLst>
            <a:path>
              <a:moveTo>
                <a:pt x="2618737" y="0"/>
              </a:moveTo>
              <a:lnTo>
                <a:pt x="2618737" y="795593"/>
              </a:lnTo>
              <a:lnTo>
                <a:pt x="0" y="795593"/>
              </a:lnTo>
              <a:lnTo>
                <a:pt x="0" y="98065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8F3CA-DE16-4604-ABEE-7A585D059066}">
      <dsp:nvSpPr>
        <dsp:cNvPr id="0" name=""/>
        <dsp:cNvSpPr/>
      </dsp:nvSpPr>
      <dsp:spPr>
        <a:xfrm>
          <a:off x="2003665" y="117760"/>
          <a:ext cx="4208491" cy="1268490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5B39D-5077-4FE8-B5C8-83901E97122A}">
      <dsp:nvSpPr>
        <dsp:cNvPr id="0" name=""/>
        <dsp:cNvSpPr/>
      </dsp:nvSpPr>
      <dsp:spPr>
        <a:xfrm>
          <a:off x="2225623" y="328620"/>
          <a:ext cx="4208491" cy="1268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АКТУАЛЬНОСТЬ</a:t>
          </a:r>
          <a:endParaRPr lang="ru-RU" sz="28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62776" y="365773"/>
        <a:ext cx="4134185" cy="1194184"/>
      </dsp:txXfrm>
    </dsp:sp>
    <dsp:sp modelId="{E888FE34-FC0D-4A89-A5F0-3F028BB64AB7}">
      <dsp:nvSpPr>
        <dsp:cNvPr id="0" name=""/>
        <dsp:cNvSpPr/>
      </dsp:nvSpPr>
      <dsp:spPr>
        <a:xfrm>
          <a:off x="1634" y="2366902"/>
          <a:ext cx="2975079" cy="186575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9414B-D8F6-441E-A342-CAEA3D88A65A}">
      <dsp:nvSpPr>
        <dsp:cNvPr id="0" name=""/>
        <dsp:cNvSpPr/>
      </dsp:nvSpPr>
      <dsp:spPr>
        <a:xfrm>
          <a:off x="223592" y="2577762"/>
          <a:ext cx="2975079" cy="1865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Times New Roman" pitchFamily="18" charset="0"/>
              <a:cs typeface="Times New Roman" pitchFamily="18" charset="0"/>
            </a:rPr>
            <a:t>мнемотехника  облегчает  детям овладение  связной  речи, ускоряет процесс запоминания</a:t>
          </a:r>
          <a:endParaRPr lang="ru-RU" sz="2400" b="0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8238" y="2632408"/>
        <a:ext cx="2865787" cy="1756466"/>
      </dsp:txXfrm>
    </dsp:sp>
    <dsp:sp modelId="{16033CC4-3437-4EC9-B40D-1E0341F48B37}">
      <dsp:nvSpPr>
        <dsp:cNvPr id="0" name=""/>
        <dsp:cNvSpPr/>
      </dsp:nvSpPr>
      <dsp:spPr>
        <a:xfrm>
          <a:off x="3420629" y="2366902"/>
          <a:ext cx="2572718" cy="129826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737AD-62B3-49F3-8521-DE877B2BEE52}">
      <dsp:nvSpPr>
        <dsp:cNvPr id="0" name=""/>
        <dsp:cNvSpPr/>
      </dsp:nvSpPr>
      <dsp:spPr>
        <a:xfrm>
          <a:off x="3642587" y="2577762"/>
          <a:ext cx="2572718" cy="1298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систематизирует собственный опыт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80612" y="2615787"/>
        <a:ext cx="2496668" cy="1222211"/>
      </dsp:txXfrm>
    </dsp:sp>
    <dsp:sp modelId="{E907BCBB-A2EE-4871-A36C-C3D6562116D5}">
      <dsp:nvSpPr>
        <dsp:cNvPr id="0" name=""/>
        <dsp:cNvSpPr/>
      </dsp:nvSpPr>
      <dsp:spPr>
        <a:xfrm>
          <a:off x="6437263" y="2366902"/>
          <a:ext cx="1997622" cy="126849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8C718-396A-4B72-8424-D7D2FB3D8B9C}">
      <dsp:nvSpPr>
        <dsp:cNvPr id="0" name=""/>
        <dsp:cNvSpPr/>
      </dsp:nvSpPr>
      <dsp:spPr>
        <a:xfrm>
          <a:off x="6659221" y="2577762"/>
          <a:ext cx="1997622" cy="12684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развивает логическое мышление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96374" y="2614915"/>
        <a:ext cx="1923316" cy="11941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4B230-C515-4465-817C-A7AB42C56772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1066-6F35-417D-9C8E-E34B4DD64F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23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8D2FF8-DF32-4551-A0C3-8811E7BAC942}" type="slidenum">
              <a:rPr lang="ru-RU"/>
              <a:pPr eaLnBrk="1" hangingPunct="1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8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2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34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0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FA9D7-9CD8-41BC-B0CB-510313C07A99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7826-35F6-45AF-B5AB-3734735C3DD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20" y="0"/>
            <a:ext cx="4541079" cy="3405809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7659756" y="1646237"/>
            <a:ext cx="1484243" cy="175957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99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955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60688" indent="-87313" algn="ctr"/>
            <a:r>
              <a:rPr lang="ru-RU" sz="1600" b="1" spc="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b="1" spc="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spc="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«Мнемотехника как средство развития связной речи у обучающихся с ТНР..»</a:t>
            </a:r>
            <a:r>
              <a:rPr lang="ru-RU" sz="4900" b="1" spc="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900" b="1" spc="1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r="17094"/>
          <a:stretch/>
        </p:blipFill>
        <p:spPr>
          <a:xfrm rot="10800000">
            <a:off x="-685801" y="-1"/>
            <a:ext cx="3823856" cy="6858000"/>
          </a:xfrm>
          <a:prstGeom prst="rect">
            <a:avLst/>
          </a:prstGeom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218209"/>
            <a:ext cx="8948700" cy="12157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общеобразовательное учреждение                    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 17 имени Героя Российской Федерации А.Б.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Буханова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Смоленска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Гимн,Герб\ГЕРБ ШКОЛ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03" y="1672935"/>
            <a:ext cx="2653842" cy="3100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805545" y="1672935"/>
            <a:ext cx="6213765" cy="4821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5018314" y="4083625"/>
            <a:ext cx="4125686" cy="1724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высшей квалификационной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pPr>
              <a:lnSpc>
                <a:spcPct val="10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Макухина </a:t>
            </a:r>
          </a:p>
          <a:p>
            <a:pPr>
              <a:lnSpc>
                <a:spcPct val="10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Наталья  Анатольевна</a:t>
            </a:r>
          </a:p>
        </p:txBody>
      </p:sp>
      <p:sp>
        <p:nvSpPr>
          <p:cNvPr id="10" name="Подзаголовок 5"/>
          <p:cNvSpPr txBox="1">
            <a:spLocks/>
          </p:cNvSpPr>
          <p:nvPr/>
        </p:nvSpPr>
        <p:spPr>
          <a:xfrm>
            <a:off x="3959330" y="6357257"/>
            <a:ext cx="3489568" cy="500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Смоленск, 2023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6320"/>
            <a:ext cx="6167935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Опустел скворечник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3198"/>
          <a:stretch>
            <a:fillRect/>
          </a:stretch>
        </p:blipFill>
        <p:spPr bwMode="auto">
          <a:xfrm>
            <a:off x="5715640" y="220396"/>
            <a:ext cx="3059871" cy="28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45660" y="3984058"/>
            <a:ext cx="52398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улетели птицы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364" y="3575712"/>
            <a:ext cx="3390567" cy="250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399" y="979276"/>
            <a:ext cx="7886700" cy="13255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Листьям на деревьях тоже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сидится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660" y="2800367"/>
            <a:ext cx="8516203" cy="279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047" y="183908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Целый день сегодня всё летят, летят…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4886"/>
          <a:stretch>
            <a:fillRect/>
          </a:stretch>
        </p:blipFill>
        <p:spPr bwMode="auto">
          <a:xfrm>
            <a:off x="423316" y="3057098"/>
            <a:ext cx="8283956" cy="330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877" y="1634368"/>
            <a:ext cx="7886700" cy="13255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Видно, тоже в Африку улететь хотят.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 t="9445"/>
          <a:stretch>
            <a:fillRect/>
          </a:stretch>
        </p:blipFill>
        <p:spPr bwMode="auto">
          <a:xfrm>
            <a:off x="300251" y="2979890"/>
            <a:ext cx="8407021" cy="323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un9-22.userapi.com/impg/LsvR8fa6VBCUz1vlabgg5XqwtXD6ku_eWkzJdQ/NmSRwePMG-I.jpg?size=1440x1920&amp;quality=95&amp;sign=ad48c788816eae38cf8fceba248f176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428868"/>
            <a:ext cx="3071834" cy="409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38" name="Picture 2" descr="https://sun9-8.userapi.com/impg/vqIYDMaCG12P7lovyZH-6c46qREoaPKSRCVqOA/jp1wmSie0VM.jpg?size=1920x1440&amp;quality=95&amp;sign=43bf6f9d4b953b7c6048a903fe95e53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214842" cy="316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/>
          <a:srcRect l="51350" t="29916" r="34663" b="33843"/>
          <a:stretch>
            <a:fillRect/>
          </a:stretch>
        </p:blipFill>
        <p:spPr bwMode="auto">
          <a:xfrm rot="16200000">
            <a:off x="1041810" y="-256047"/>
            <a:ext cx="2059723" cy="300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/>
          <a:srcRect l="35139" t="28320" r="48367" b="32617"/>
          <a:stretch>
            <a:fillRect/>
          </a:stretch>
        </p:blipFill>
        <p:spPr bwMode="auto">
          <a:xfrm rot="16200000">
            <a:off x="5614068" y="3601379"/>
            <a:ext cx="2407908" cy="320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7333"/>
            <a:ext cx="9144000" cy="60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260" r="1785"/>
          <a:stretch>
            <a:fillRect/>
          </a:stretch>
        </p:blipFill>
        <p:spPr bwMode="auto">
          <a:xfrm>
            <a:off x="-1" y="286603"/>
            <a:ext cx="9146775" cy="60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13898" y="1002449"/>
            <a:ext cx="8215370" cy="1357322"/>
          </a:xfrm>
          <a:prstGeom prst="round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Второе  задание: 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«Отгадайте, какое стихотворение закодировано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мнемотаблице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 descr="https://ds04.infourok.ru/uploads/ex/115c/0002343b-793adcf6/hello_html_m1607dd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556" y="2842351"/>
            <a:ext cx="728667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570" y="4924198"/>
            <a:ext cx="1448485" cy="193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1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t="10510"/>
          <a:stretch>
            <a:fillRect/>
          </a:stretch>
        </p:blipFill>
        <p:spPr bwMode="auto">
          <a:xfrm>
            <a:off x="203863" y="791571"/>
            <a:ext cx="8708987" cy="49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012" y="315825"/>
            <a:ext cx="4612943" cy="388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4661" y="2735125"/>
            <a:ext cx="3936384" cy="375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357290" y="301625"/>
            <a:ext cx="7326335" cy="1055673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z="3200" b="1" dirty="0" smtClean="0">
                <a:ln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речевого развития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357290" y="1317172"/>
            <a:ext cx="7429552" cy="475503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Односложность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Бедность речи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Проблемы диалогичной речи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Неспособность построить монолог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Отсутствие логического обоснования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Отсутствие культуры речи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Плохая дикция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96" y="3932010"/>
            <a:ext cx="1885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65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661" y="330261"/>
            <a:ext cx="8598090" cy="620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093" y="597717"/>
            <a:ext cx="7751928" cy="575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808" y="22864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Метод ассоциаций на уроках русского языка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360" y="1411683"/>
            <a:ext cx="3574504" cy="506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817660" y="2647666"/>
            <a:ext cx="3753134" cy="29615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Картотека карточек со словарными словами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853" y="322464"/>
            <a:ext cx="8175010" cy="622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048" y="307912"/>
            <a:ext cx="7064494" cy="63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73808" y="0"/>
            <a:ext cx="7886700" cy="931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Метод ассоциаций на уроках математики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792" y="1037273"/>
            <a:ext cx="7282218" cy="556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457" y="244058"/>
            <a:ext cx="7426728" cy="643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6347" y="385354"/>
            <a:ext cx="6675013" cy="1119174"/>
          </a:xfrm>
          <a:prstGeom prst="roundRect">
            <a:avLst/>
          </a:prstGeom>
          <a:solidFill>
            <a:schemeClr val="tx2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РЕЗУЛЬТАТЫ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53143" y="1854926"/>
            <a:ext cx="813816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89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 детей появился интерес к урокам литературного чтения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Активизировался словарный запас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Улучшилась память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Многие дети преодолели робость, застенчивость, научились свободно держаться перед классом</a:t>
            </a:r>
          </a:p>
        </p:txBody>
      </p:sp>
      <p:pic>
        <p:nvPicPr>
          <p:cNvPr id="2051" name="Picture 3" descr="http://st.depositphotos.com/1654249/1263/i/950/depositphotos_12630302-3d-man-showing-thumbs-up-on-white-background.jpg"/>
          <p:cNvPicPr>
            <a:picLocks noChangeAspect="1" noChangeArrowheads="1"/>
          </p:cNvPicPr>
          <p:nvPr/>
        </p:nvPicPr>
        <p:blipFill>
          <a:blip r:embed="rId2"/>
          <a:srcRect l="23645" t="3827" r="23897" b="5829"/>
          <a:stretch>
            <a:fillRect/>
          </a:stretch>
        </p:blipFill>
        <p:spPr bwMode="auto">
          <a:xfrm>
            <a:off x="7393577" y="4911634"/>
            <a:ext cx="1280160" cy="17634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225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915" y="3001012"/>
            <a:ext cx="563880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0452"/>
            <a:ext cx="3395385" cy="254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8746" y="357174"/>
            <a:ext cx="7683500" cy="11430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Современное определение технологии «мнемотехника»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http://mggu-sh.ru/sites/default/files/imagecache/pic146x146/pagepic/vorobev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20" y="1500174"/>
            <a:ext cx="2002996" cy="2438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277558" y="4001842"/>
            <a:ext cx="2857520" cy="857256"/>
          </a:xfrm>
          <a:prstGeom prst="round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В.К. Воробьева «С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енсорно-графические схемы»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2773" name="Picture 5" descr="https://ucarecdn.com/3148334a-008d-4fad-b941-acd3c541ee30/-/format/jpeg/-/quality/lighter/-/resize/850x/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7072" y="1518798"/>
            <a:ext cx="2002979" cy="24202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3369801" y="4007289"/>
            <a:ext cx="2857520" cy="858594"/>
          </a:xfrm>
          <a:prstGeom prst="round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Т.А. Ткаченко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«Предметно-схематические модели»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5" name="Picture 7" descr="http://mggu-sh.ru/sites/default/files/imagecache/pic146x146/pagepic/gluhov_v.p.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4547" y="1500174"/>
            <a:ext cx="1855815" cy="2386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23" y="4787900"/>
            <a:ext cx="1694477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6465091" y="3961736"/>
            <a:ext cx="2559166" cy="897361"/>
          </a:xfrm>
          <a:prstGeom prst="roundRect">
            <a:avLst/>
          </a:prstGeom>
          <a:solidFill>
            <a:schemeClr val="tx2">
              <a:lumMod val="20000"/>
              <a:lumOff val="80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П.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Глухов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 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Блоко-квадраты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480984" y="2034927"/>
            <a:ext cx="8467073" cy="1428760"/>
          </a:xfrm>
        </p:spPr>
        <p:txBody>
          <a:bodyPr>
            <a:normAutofit fontScale="90000"/>
          </a:bodyPr>
          <a:lstStyle/>
          <a:p>
            <a:r>
              <a:rPr lang="ru-RU" sz="3200" i="1" kern="0" dirty="0" smtClean="0">
                <a:solidFill>
                  <a:srgbClr val="CC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itchFamily="18" charset="0"/>
              </a:rPr>
              <a:t>Мнемотехника </a:t>
            </a:r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</a:rPr>
              <a:t> - это    система   методов  и   приёмов,</a:t>
            </a:r>
            <a:r>
              <a:rPr lang="ru-RU" sz="3600" i="1" dirty="0">
                <a:latin typeface="Times New Roman" pitchFamily="18" charset="0"/>
              </a:rPr>
              <a:t> </a:t>
            </a:r>
            <a:r>
              <a:rPr lang="ru-RU" sz="3600" i="1" dirty="0" smtClean="0">
                <a:solidFill>
                  <a:schemeClr val="tx1"/>
                </a:solidFill>
                <a:latin typeface="Times New Roman" pitchFamily="18" charset="0"/>
              </a:rPr>
              <a:t>обеспечивающих     эффективное            запоминание, сохранение и воспроизведение           информации, развитие речи.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sz="2400" dirty="0" smtClean="0">
              <a:solidFill>
                <a:srgbClr val="00B050"/>
              </a:solidFill>
            </a:endParaRPr>
          </a:p>
        </p:txBody>
      </p:sp>
      <p:pic>
        <p:nvPicPr>
          <p:cNvPr id="14340" name="Picture 4" descr="https://ds02.infourok.ru/uploads/ex/0881/00062300-327efffd/hello_html_151d0d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2368" y="3779321"/>
            <a:ext cx="2759725" cy="2203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2" name="Picture 6" descr="http://images.myshared.ru/10/1013343/slide_15.jpg"/>
          <p:cNvPicPr>
            <a:picLocks noChangeAspect="1" noChangeArrowheads="1"/>
          </p:cNvPicPr>
          <p:nvPr/>
        </p:nvPicPr>
        <p:blipFill>
          <a:blip r:embed="rId3" cstate="print"/>
          <a:srcRect l="10504" t="28364" r="15315" b="1818"/>
          <a:stretch>
            <a:fillRect/>
          </a:stretch>
        </p:blipFill>
        <p:spPr bwMode="auto">
          <a:xfrm>
            <a:off x="894608" y="3779322"/>
            <a:ext cx="2812472" cy="216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85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shareslide.ru/img/tmb/5/485562/ac6570ab5c9b9fec89adf1222844084d-800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250" y="228601"/>
            <a:ext cx="8516203" cy="638715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1704229"/>
              </p:ext>
            </p:extLst>
          </p:nvPr>
        </p:nvGraphicFramePr>
        <p:xfrm>
          <a:off x="307497" y="500042"/>
          <a:ext cx="8658478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4" descr="http://forum.vingrad.ru/uploads/av-539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5000636"/>
            <a:ext cx="1571636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08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755650" y="4840288"/>
            <a:ext cx="2428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/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811" y="2764970"/>
            <a:ext cx="14228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1790" t="2512" r="3321" b="5805"/>
          <a:stretch>
            <a:fillRect/>
          </a:stretch>
        </p:blipFill>
        <p:spPr bwMode="auto">
          <a:xfrm>
            <a:off x="331310" y="1428736"/>
            <a:ext cx="7572428" cy="521497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557" y="97972"/>
            <a:ext cx="7483499" cy="1143000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мнемотехники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«от простого к сложному»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0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10041" y="780596"/>
            <a:ext cx="7313612" cy="841359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z="3200" dirty="0" smtClean="0">
                <a:ln>
                  <a:noFill/>
                </a:ln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с </a:t>
            </a:r>
            <a:r>
              <a:rPr lang="ru-RU" sz="3200" b="1" dirty="0" err="1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мнемотаблицей</a:t>
            </a:r>
            <a:endParaRPr lang="ru-RU" sz="3200" b="1" dirty="0" smtClean="0">
              <a:ln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142976" y="1928802"/>
            <a:ext cx="7540649" cy="401321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Рассматривание таблицы и разбор того,</a:t>
            </a:r>
          </a:p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что на ней нарисовано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Перекодировка информации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Пересказ рассказа, стихотворения</a:t>
            </a:r>
          </a:p>
          <a:p>
            <a:pPr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42" y="4214481"/>
            <a:ext cx="2703058" cy="26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4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62798" y="2010483"/>
            <a:ext cx="771530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И.Токмакова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«Опустел скворечник»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Опустел скворечник, улетели птицы,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Листьям на деревьях тоже не сидится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Целый день сегодня всё летят, летят…</a:t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Видно, тоже в Африку улететь хотят.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1334" y="519740"/>
            <a:ext cx="6357982" cy="1000132"/>
          </a:xfrm>
          <a:prstGeom prst="roundRect">
            <a:avLst/>
          </a:prstGeom>
          <a:solidFill>
            <a:schemeClr val="tx2">
              <a:lumMod val="20000"/>
              <a:lumOff val="8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ПРАКТИКУМ</a:t>
            </a:r>
          </a:p>
        </p:txBody>
      </p:sp>
      <p:sp>
        <p:nvSpPr>
          <p:cNvPr id="2" name="AutoShape 2" descr="Картинки по запросу белые человечки обуч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50" y="4899546"/>
            <a:ext cx="1466950" cy="195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6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1971</TotalTime>
  <Words>236</Words>
  <Application>Microsoft Office PowerPoint</Application>
  <PresentationFormat>Экран (4:3)</PresentationFormat>
  <Paragraphs>59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Проблемы речевого развития</vt:lpstr>
      <vt:lpstr>Современное определение технологии «мнемотехника»</vt:lpstr>
      <vt:lpstr> Мнемотехника  - это    система   методов  и   приёмов, обеспечивающих     эффективное            запоминание, сохранение и воспроизведение           информации, развитие речи. </vt:lpstr>
      <vt:lpstr>Презентация PowerPoint</vt:lpstr>
      <vt:lpstr>Презентация PowerPoint</vt:lpstr>
      <vt:lpstr>Структура мнемотехники принцип «от простого к сложному»</vt:lpstr>
      <vt:lpstr>    Этапы работы с мнемотаблицей</vt:lpstr>
      <vt:lpstr>Презентация PowerPoint</vt:lpstr>
      <vt:lpstr>Опустел скворечник</vt:lpstr>
      <vt:lpstr>Листьям на деревьях тоже  не сидится</vt:lpstr>
      <vt:lpstr>Целый день сегодня всё летят, летят… </vt:lpstr>
      <vt:lpstr>Видно, тоже в Африку улететь хотят.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ассоциаций на уроках русского языка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Пользователь</cp:lastModifiedBy>
  <cp:revision>64</cp:revision>
  <cp:lastPrinted>2016-11-08T14:56:41Z</cp:lastPrinted>
  <dcterms:created xsi:type="dcterms:W3CDTF">2014-09-29T12:30:26Z</dcterms:created>
  <dcterms:modified xsi:type="dcterms:W3CDTF">2024-04-22T13:42:41Z</dcterms:modified>
</cp:coreProperties>
</file>