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56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EDD8-4B33-4A14-BF95-F49A20CE1C0E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189F-BCE2-4179-9560-FDF83FA7D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нкурсы\шаблоны\My_new_fon_3\7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6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714488"/>
            <a:ext cx="75507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</a:rPr>
              <a:t>Экспериментальные </a:t>
            </a:r>
          </a:p>
          <a:p>
            <a:pPr algn="ctr"/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</a:rPr>
              <a:t>методы</a:t>
            </a:r>
          </a:p>
          <a:p>
            <a:pPr algn="ctr"/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</a:rPr>
              <a:t>исследования частиц</a:t>
            </a:r>
            <a:endParaRPr lang="ru-RU" sz="6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конкурсы\шаблоны\My_new_fon_3\7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6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Пузырьковая камера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2500330" cy="237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714488"/>
            <a:ext cx="5286412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14356"/>
          <a:ext cx="9144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52"/>
                <a:gridCol w="1214446"/>
                <a:gridCol w="1428760"/>
                <a:gridCol w="2026126"/>
                <a:gridCol w="1831526"/>
                <a:gridCol w="1357290"/>
              </a:tblGrid>
              <a:tr h="73501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устройства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 создания, автор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Принцип действия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</a:rPr>
                        <a:t>Пузырьковая камера</a:t>
                      </a:r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Глейзер,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Вскипание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перегретой жидкости</a:t>
                      </a: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вдоль траектории частицы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регистрации взаимодействия частиц высоких энергий с ядрами рабочей жидкости или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распада частиц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позволила зафиксировать поведение многих ионизирующих частиц, не поддававшихся ранее наблюдению,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цикл работы составляет величину менее 1 с, время чувствительности ~ 10—40 мс.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слабая управляемость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конкурсы\шаблоны\My_new_fon_3\7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6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Метод толстослойных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фотоэмульсий</a:t>
            </a:r>
          </a:p>
          <a:p>
            <a:pPr algn="ctr"/>
            <a:endParaRPr lang="en-US" sz="4000" b="1" dirty="0" smtClean="0">
              <a:latin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85992"/>
            <a:ext cx="4214842" cy="353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28985"/>
              </p:ext>
            </p:extLst>
          </p:nvPr>
        </p:nvGraphicFramePr>
        <p:xfrm>
          <a:off x="0" y="714356"/>
          <a:ext cx="9144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8"/>
                <a:gridCol w="1143008"/>
                <a:gridCol w="2071702"/>
                <a:gridCol w="1214446"/>
                <a:gridCol w="2000264"/>
                <a:gridCol w="928662"/>
              </a:tblGrid>
              <a:tr h="73501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устройства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 создания, автор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Принцип действия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Метод толстослойных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фотоэмульсий</a:t>
                      </a: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Мысовский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и Жданов,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1928г.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специальных фотоэмульсий для регистрации заряженных частиц.</a:t>
                      </a:r>
                    </a:p>
                    <a:p>
                      <a:pPr algn="just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Регистрация </a:t>
                      </a:r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,-</a:t>
                      </a:r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и </a:t>
                      </a:r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излучения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Получают неисчезающие со временем следы частиц,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увеличивается число наблюдаемых интересных реакций между частицами и ядрами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и сложность  химической обработки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онкурсы\шаблоны\My_new_fon_3\97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73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4316" y="571480"/>
            <a:ext cx="4277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Дома:§54, записи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214546" y="2000240"/>
            <a:ext cx="5181600" cy="19812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643174" y="2357430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Методы наблюдения и регистрации элементарных частиц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 flipH="1">
            <a:off x="2143108" y="3714752"/>
            <a:ext cx="792162" cy="992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b="1"/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928688" y="4714874"/>
            <a:ext cx="2500304" cy="1143017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Счётчик Гейгера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270" name="Line 13"/>
          <p:cNvSpPr>
            <a:spLocks noChangeShapeType="1"/>
          </p:cNvSpPr>
          <p:nvPr/>
        </p:nvSpPr>
        <p:spPr bwMode="auto">
          <a:xfrm>
            <a:off x="6500826" y="3714752"/>
            <a:ext cx="738174" cy="7810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b="1"/>
          </a:p>
        </p:txBody>
      </p:sp>
      <p:sp>
        <p:nvSpPr>
          <p:cNvPr id="11271" name="Oval 14"/>
          <p:cNvSpPr>
            <a:spLocks noChangeArrowheads="1"/>
          </p:cNvSpPr>
          <p:nvPr/>
        </p:nvSpPr>
        <p:spPr bwMode="auto">
          <a:xfrm>
            <a:off x="6500826" y="428604"/>
            <a:ext cx="2428892" cy="1214446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Камера </a:t>
            </a:r>
            <a:endParaRPr lang="ru-RU" sz="2400" b="1" dirty="0" smtClean="0"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Вильсона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272" name="Line 16"/>
          <p:cNvSpPr>
            <a:spLocks noChangeShapeType="1"/>
          </p:cNvSpPr>
          <p:nvPr/>
        </p:nvSpPr>
        <p:spPr bwMode="auto">
          <a:xfrm flipH="1" flipV="1">
            <a:off x="1547812" y="1557337"/>
            <a:ext cx="1381113" cy="7286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b="1"/>
          </a:p>
        </p:txBody>
      </p:sp>
      <p:sp>
        <p:nvSpPr>
          <p:cNvPr id="11273" name="Oval 17"/>
          <p:cNvSpPr>
            <a:spLocks noChangeArrowheads="1"/>
          </p:cNvSpPr>
          <p:nvPr/>
        </p:nvSpPr>
        <p:spPr bwMode="auto">
          <a:xfrm>
            <a:off x="142844" y="457200"/>
            <a:ext cx="2357454" cy="1066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1981200" y="1108075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1275" name="Rectangle 20"/>
          <p:cNvSpPr>
            <a:spLocks noChangeArrowheads="1"/>
          </p:cNvSpPr>
          <p:nvPr/>
        </p:nvSpPr>
        <p:spPr bwMode="auto">
          <a:xfrm>
            <a:off x="214282" y="642918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Пузырьковая камера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276" name="Line 21"/>
          <p:cNvSpPr>
            <a:spLocks noChangeShapeType="1"/>
          </p:cNvSpPr>
          <p:nvPr/>
        </p:nvSpPr>
        <p:spPr bwMode="auto">
          <a:xfrm flipV="1">
            <a:off x="6072198" y="1500174"/>
            <a:ext cx="71438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b="1"/>
          </a:p>
        </p:txBody>
      </p:sp>
      <p:sp>
        <p:nvSpPr>
          <p:cNvPr id="11277" name="Oval 22"/>
          <p:cNvSpPr>
            <a:spLocks noChangeArrowheads="1"/>
          </p:cNvSpPr>
          <p:nvPr/>
        </p:nvSpPr>
        <p:spPr bwMode="auto">
          <a:xfrm>
            <a:off x="5357818" y="4500570"/>
            <a:ext cx="3529018" cy="164307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Метод толстослойных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фотоэмульсий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1280" name="Line 26"/>
          <p:cNvSpPr>
            <a:spLocks noChangeShapeType="1"/>
          </p:cNvSpPr>
          <p:nvPr/>
        </p:nvSpPr>
        <p:spPr bwMode="auto">
          <a:xfrm flipV="1">
            <a:off x="4786314" y="135729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b="1"/>
          </a:p>
        </p:txBody>
      </p:sp>
      <p:sp>
        <p:nvSpPr>
          <p:cNvPr id="11281" name="Oval 27"/>
          <p:cNvSpPr>
            <a:spLocks noChangeArrowheads="1"/>
          </p:cNvSpPr>
          <p:nvPr/>
        </p:nvSpPr>
        <p:spPr bwMode="auto">
          <a:xfrm>
            <a:off x="2786050" y="214290"/>
            <a:ext cx="3643338" cy="1143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Сцинтилляционный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счетчик</a:t>
            </a: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5" grpId="0"/>
      <p:bldP spid="11276" grpId="0" animBg="1"/>
      <p:bldP spid="11277" grpId="0" animBg="1"/>
      <p:bldP spid="11280" grpId="0" animBg="1"/>
      <p:bldP spid="112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00108"/>
          <a:ext cx="9144000" cy="522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659"/>
                <a:gridCol w="1294605"/>
                <a:gridCol w="1171960"/>
                <a:gridCol w="1171960"/>
                <a:gridCol w="1831526"/>
                <a:gridCol w="1357290"/>
              </a:tblGrid>
              <a:tr h="73501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устройства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 создания, автор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Принцип действия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</a:rPr>
                        <a:t>Сцинтилляцион-ный</a:t>
                      </a:r>
                      <a:endParaRPr lang="ru-RU" sz="1800" b="1" dirty="0" smtClean="0">
                        <a:latin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счетчик</a:t>
                      </a:r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</a:rPr>
                        <a:t>Счётчик Гейгера</a:t>
                      </a:r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Камера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Вильсона</a:t>
                      </a:r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</a:rPr>
                        <a:t>Пузырьковая камера</a:t>
                      </a:r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Метод толстослойных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фотоэмульсий</a:t>
                      </a:r>
                    </a:p>
                    <a:p>
                      <a:pPr algn="ctr"/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71736" y="285728"/>
            <a:ext cx="4000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Заполните таблицу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конкурсы\шаблоны\My_new_fon_3\7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608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71744"/>
            <a:ext cx="5072098" cy="208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Сцинтилляционный счетчик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14488"/>
            <a:ext cx="2771784" cy="3837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794"/>
          <a:ext cx="9144000" cy="329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52"/>
                <a:gridCol w="1000132"/>
                <a:gridCol w="2000264"/>
                <a:gridCol w="1668936"/>
                <a:gridCol w="1831526"/>
                <a:gridCol w="1357290"/>
              </a:tblGrid>
              <a:tr h="73501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устройства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 , автор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Принцип действия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</a:rPr>
                        <a:t>Сцинтилляцион</a:t>
                      </a:r>
                      <a:endParaRPr lang="ru-RU" sz="1800" b="1" dirty="0" smtClean="0">
                        <a:latin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</a:rPr>
                        <a:t>ный</a:t>
                      </a:r>
                      <a:endParaRPr lang="ru-RU" sz="1800" b="1" dirty="0" smtClean="0">
                        <a:latin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счетчик</a:t>
                      </a:r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Крукс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Свечение экрана под действием частиц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Регистрация </a:t>
                      </a:r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-частиц и протонов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Резерфорд регистрировал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α-частицы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метод позволил обнаружить быстрые протоны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позволяет регистрировать очень небольшое число частиц в единицу времени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конкурсы\шаблоны\My_new_fon_3\7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6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Счётчик</a:t>
            </a: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Гейгера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t="16654"/>
          <a:stretch>
            <a:fillRect/>
          </a:stretch>
        </p:blipFill>
        <p:spPr bwMode="auto">
          <a:xfrm>
            <a:off x="1714480" y="1214422"/>
            <a:ext cx="62151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86190"/>
            <a:ext cx="3571900" cy="213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786190"/>
            <a:ext cx="2714644" cy="226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42918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4"/>
                <a:gridCol w="1500198"/>
                <a:gridCol w="1643074"/>
                <a:gridCol w="1597498"/>
                <a:gridCol w="1831526"/>
                <a:gridCol w="1357290"/>
              </a:tblGrid>
              <a:tr h="73501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устройства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 создания, автор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Принцип действия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</a:rPr>
                        <a:t>Счётчик Гейгера</a:t>
                      </a:r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изобретен в 1908 году Гейгером и усовершенствован Мюллером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γ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кванты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испускаемые радиоактивным изотопом, попадая на стенки счетчика, выбивают из него электроны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автоматический подсчёта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числа попавших в него 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частиц,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разного рода излучения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Высокая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чувствительность</a:t>
                      </a:r>
                      <a:r>
                        <a:rPr lang="ru-RU" sz="20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2000" b="1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</a:t>
                      </a:r>
                      <a:r>
                        <a:rPr lang="ru-RU" sz="2000" b="1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регистрировать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разного рода излучения, сравнительная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простотой и дешевизна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даёт возможность идентифицировать частицы и определять их энергию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конкурсы\шаблоны\My_new_fon_3\7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6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Камера</a:t>
            </a: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Вильсона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http://www.physel.ru/images/stories/physel2/kniga3/ris38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4929198"/>
            <a:ext cx="225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Следы </a:t>
            </a:r>
            <a:r>
              <a:rPr lang="ru-RU" b="1" dirty="0" err="1" smtClean="0"/>
              <a:t>α- </a:t>
            </a:r>
            <a:r>
              <a:rPr lang="ru-RU" b="1" dirty="0" smtClean="0"/>
              <a:t>и </a:t>
            </a:r>
            <a:r>
              <a:rPr lang="ru-RU" b="1" dirty="0" err="1" smtClean="0"/>
              <a:t>β-частиц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643338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156860"/>
              </p:ext>
            </p:extLst>
          </p:nvPr>
        </p:nvGraphicFramePr>
        <p:xfrm>
          <a:off x="0" y="500042"/>
          <a:ext cx="9144000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290"/>
                <a:gridCol w="1285884"/>
                <a:gridCol w="1643074"/>
                <a:gridCol w="2000264"/>
                <a:gridCol w="1785950"/>
                <a:gridCol w="1071538"/>
              </a:tblGrid>
              <a:tr h="73501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устройства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 создания, автор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Принцип действия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Камера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</a:rPr>
                        <a:t>Вильсона</a:t>
                      </a:r>
                      <a:endParaRPr lang="en-US" sz="1800" b="1" dirty="0" smtClean="0"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Вильсон,</a:t>
                      </a: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1910-1912</a:t>
                      </a:r>
                      <a:r>
                        <a:rPr lang="ru-RU" sz="20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гг</a:t>
                      </a:r>
                      <a:endParaRPr lang="ru-RU" sz="20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явление </a:t>
                      </a: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конденсации</a:t>
                      </a:r>
                      <a:r>
                        <a:rPr lang="ru-RU" sz="2000" b="1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перенасыщенного пара  на ионах (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мелких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капель жидкости). Частица оставляет за собой трек в виде узкой полоски тумана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визуального исследования ядерных излучений и исследования космических лучей, определение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энергии и скорости частицы(по искривлению трека – заряд и энергию, по толщине - заряд и массу)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капли  жидкости достигают значительных размеров и могут быть сфотографированы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Малое быстродействие, работает только при низком давлении, невозможность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автоматизации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386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Елена Чуракова</cp:lastModifiedBy>
  <cp:revision>27</cp:revision>
  <dcterms:created xsi:type="dcterms:W3CDTF">2011-04-05T17:33:46Z</dcterms:created>
  <dcterms:modified xsi:type="dcterms:W3CDTF">2023-04-05T08:49:59Z</dcterms:modified>
</cp:coreProperties>
</file>