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7" r:id="rId4"/>
    <p:sldId id="259" r:id="rId5"/>
    <p:sldId id="260" r:id="rId6"/>
    <p:sldId id="271" r:id="rId7"/>
    <p:sldId id="264" r:id="rId8"/>
    <p:sldId id="265" r:id="rId9"/>
    <p:sldId id="266" r:id="rId10"/>
    <p:sldId id="267" r:id="rId11"/>
    <p:sldId id="272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>
        <p:scale>
          <a:sx n="71" d="100"/>
          <a:sy n="71" d="100"/>
        </p:scale>
        <p:origin x="-138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8AA1E-F147-4BA4-B821-2727BFE6953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44E6D-B019-49C2-896E-8D184F12B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8AA1E-F147-4BA4-B821-2727BFE6953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44E6D-B019-49C2-896E-8D184F12B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8AA1E-F147-4BA4-B821-2727BFE6953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44E6D-B019-49C2-896E-8D184F12B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8AA1E-F147-4BA4-B821-2727BFE6953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44E6D-B019-49C2-896E-8D184F12B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8AA1E-F147-4BA4-B821-2727BFE6953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44E6D-B019-49C2-896E-8D184F12B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8AA1E-F147-4BA4-B821-2727BFE6953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44E6D-B019-49C2-896E-8D184F12B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8AA1E-F147-4BA4-B821-2727BFE6953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44E6D-B019-49C2-896E-8D184F12B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8AA1E-F147-4BA4-B821-2727BFE6953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44E6D-B019-49C2-896E-8D184F12B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8AA1E-F147-4BA4-B821-2727BFE6953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44E6D-B019-49C2-896E-8D184F12B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8AA1E-F147-4BA4-B821-2727BFE6953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44E6D-B019-49C2-896E-8D184F12B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08AA1E-F147-4BA4-B821-2727BFE6953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C144E6D-B019-49C2-896E-8D184F12B7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08AA1E-F147-4BA4-B821-2727BFE6953E}" type="datetimeFigureOut">
              <a:rPr lang="ru-RU" smtClean="0"/>
              <a:pPr/>
              <a:t>12.04.2024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C144E6D-B019-49C2-896E-8D184F12B7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900608" y="548680"/>
            <a:ext cx="9684568" cy="1008112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 Light" pitchFamily="34" charset="0"/>
              </a:rPr>
              <a:t>ГОСУДАРСТВЕННОЕ БЮДЖЕТНОЕ ПРОФЕССИОНАЛЬНОЕ</a:t>
            </a:r>
            <a:r>
              <a:rPr lang="en-US" sz="1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 Light" pitchFamily="34" charset="0"/>
              </a:rPr>
              <a:t/>
            </a:r>
            <a:br>
              <a:rPr lang="en-US" sz="1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 Light" pitchFamily="34" charset="0"/>
              </a:rPr>
            </a:br>
            <a:r>
              <a:rPr lang="ru-RU" sz="1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 Light" pitchFamily="34" charset="0"/>
              </a:rPr>
              <a:t>ОБРАЗОВАТЕЛЬНОЙ УЧЕРЕЖДЕНИЕ </a:t>
            </a:r>
            <a:r>
              <a:rPr lang="en-US" sz="1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 Light" pitchFamily="34" charset="0"/>
              </a:rPr>
              <a:t/>
            </a:r>
            <a:br>
              <a:rPr lang="en-US" sz="1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 Light" pitchFamily="34" charset="0"/>
              </a:rPr>
            </a:br>
            <a:r>
              <a:rPr lang="ru-RU" sz="1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 Light" pitchFamily="34" charset="0"/>
              </a:rPr>
              <a:t>СРЕДНЕГО</a:t>
            </a:r>
            <a:r>
              <a:rPr lang="en-US" sz="1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 Light" pitchFamily="34" charset="0"/>
              </a:rPr>
              <a:t> </a:t>
            </a:r>
            <a:r>
              <a:rPr lang="ru-RU" sz="1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/>
                <a:latin typeface="+mn-lt"/>
                <a:cs typeface="Calibri Light" pitchFamily="34" charset="0"/>
              </a:rPr>
              <a:t>ПРОФЕССИОНАЛЬНОГО</a:t>
            </a:r>
            <a:r>
              <a:rPr lang="en-US" sz="1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 Light" pitchFamily="34" charset="0"/>
              </a:rPr>
              <a:t> </a:t>
            </a:r>
            <a:r>
              <a:rPr lang="ru-RU" sz="16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 Light" pitchFamily="34" charset="0"/>
              </a:rPr>
              <a:t>ОБРАЗОВАНИЯ</a:t>
            </a:r>
            <a:r>
              <a:rPr lang="ru-RU" sz="14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 Light" pitchFamily="34" charset="0"/>
              </a:rPr>
              <a:t/>
            </a:r>
            <a:br>
              <a:rPr lang="ru-RU" sz="1400" i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Calibri Light" pitchFamily="34" charset="0"/>
              </a:rPr>
            </a:br>
            <a:endParaRPr lang="ru-RU" sz="1400" i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Calibri Ligh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8028384" cy="1800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ea typeface="Microsoft Yi Baiti" pitchFamily="66" charset="0"/>
              </a:rPr>
              <a:t>Математика в педиатрии 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ea typeface="Microsoft Yi Baiti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340768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«НОЯБРЬСКИЙ КОЛЛЕДЖ ПРОФЕССИОНАОНАЛЬНЫХ И</a:t>
            </a:r>
            <a:b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i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ИНФОРМАЦИОННЫХ ТЕХНОЛОГИЙ</a:t>
            </a:r>
            <a:r>
              <a:rPr lang="ru-RU" b="1" i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7456" y="5229200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 </a:t>
            </a:r>
            <a:r>
              <a:rPr lang="ru-RU" sz="1600" i="1" dirty="0" smtClean="0"/>
              <a:t>Студентка </a:t>
            </a:r>
            <a:r>
              <a:rPr lang="ru-RU" sz="1600" i="1" dirty="0" smtClean="0"/>
              <a:t>1 курса, гр. 2323к</a:t>
            </a:r>
          </a:p>
          <a:p>
            <a:r>
              <a:rPr lang="ru-RU" sz="1600" i="1" dirty="0" smtClean="0"/>
              <a:t> Алиева </a:t>
            </a:r>
            <a:r>
              <a:rPr lang="ru-RU" sz="1600" i="1" dirty="0" err="1" smtClean="0"/>
              <a:t>Айдан</a:t>
            </a:r>
            <a:r>
              <a:rPr lang="ru-RU" sz="1600" i="1" dirty="0" smtClean="0"/>
              <a:t> </a:t>
            </a:r>
            <a:endParaRPr lang="ru-RU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75448" y="5877272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Проверил:</a:t>
            </a:r>
            <a:r>
              <a:rPr lang="ru-RU" sz="1600" dirty="0" smtClean="0"/>
              <a:t> </a:t>
            </a:r>
            <a:r>
              <a:rPr lang="ru-RU" sz="1600" i="1" dirty="0" smtClean="0"/>
              <a:t>Преподаватель </a:t>
            </a:r>
            <a:r>
              <a:rPr lang="ru-RU" sz="1600" i="1" dirty="0" err="1" smtClean="0"/>
              <a:t>Резанова</a:t>
            </a:r>
            <a:r>
              <a:rPr lang="ru-RU" sz="1600" i="1" dirty="0" smtClean="0"/>
              <a:t> Елена</a:t>
            </a:r>
          </a:p>
          <a:p>
            <a:r>
              <a:rPr lang="ru-RU" sz="1600" i="1" dirty="0" smtClean="0"/>
              <a:t>Викторовна</a:t>
            </a:r>
            <a:endParaRPr lang="ru-RU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60648"/>
            <a:ext cx="79928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Расчёт оценки крови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пациента провели анализ крови и выявили, что уровень глюкозы в крови составил 180 мг/дл. Нормальный уровень глюкозы в крови составляет до 140 мг/дл. На сколько процентов превышен уровень глюкозы у данного пациента?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Применяем формулу для процента увеличения: Процент увеличения = ( Новое значение - Старое значение/Старое значение) × 100%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Процент увеличения = ( 180 - 140/140) × 100% = ( 40/140) × 100%≈ 28.57%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Уровень глюкозы в крови пациента превышен на примерно 28.57%.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Как у ребенка берут кровь из вены и к чему готовиться родителям - Летид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861048"/>
            <a:ext cx="4176464" cy="2710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AutoShape 4" descr="Алгоритм взятия капиллярной крови: правила и техника забора крови из паль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Алгоритм взятия капиллярной крови: правила и техника забора крови из паль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Алгоритм взятия капиллярной крови: правила и техника забора крови из паль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Алгоритм взятия капиллярной крови: правила и техника забора крови из пальц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8" name="Picture 12" descr="Забор крови из пальца: цена в Москв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933056"/>
            <a:ext cx="3994447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Pct val="70000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Расчёт оценки мочи</a:t>
            </a:r>
          </a:p>
          <a:p>
            <a:pPr>
              <a:buClrTx/>
              <a:buSzPct val="7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пациента провели анализ крови и выявили, что уровень глюкозы в крови составил 180 мг/дл. Нормальный уровень глюкозы в крови составляет до 140 мг/дл. На сколько процентов превышен уровень глюкозы у данного пациента?</a:t>
            </a:r>
          </a:p>
          <a:p>
            <a:pPr>
              <a:buClrTx/>
              <a:buSzPct val="70000"/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Применяем ту же формулу для процента увеличения:</a:t>
            </a:r>
          </a:p>
          <a:p>
            <a:pPr>
              <a:buClrTx/>
              <a:buSzPct val="70000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Процент увеличения = (180 – 140)/140 × 100% = ( 40/140) × 100%≈ 28.57%</a:t>
            </a:r>
          </a:p>
          <a:p>
            <a:pPr>
              <a:buClrTx/>
              <a:buSzPct val="70000"/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Уровень глюкозы в крови пациента превышен на примерно 28.57%.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Общий анализ мочи | ВИРА-Центр г. Нефтеюган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812090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183880" cy="835536"/>
          </a:xfrm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Заключение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39552" y="1268760"/>
            <a:ext cx="8424936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 убедилась, что математика нужна и она может во многом послужить на благо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человека. Как бы ни относились люди к математике, без нее - как без рук. Она – повсюду. Нужно только уметь ее увидеть. Огромную помощь в этом оказывают книги, позволяющие взглянуть на предмет с новой, неожиданной точки зрения.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Мне удалось показать роль математики в педиатрии. Ведь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математика неотъемлемо встроена в медицинскую практику, особенно в области педиатрии. Она играет значительную роль в педиатрии, помогая врачам проводить точные расчеты, анализировать данные, предсказывать рост и развитие детей, что в конечном итоге способствует более эффективному и безопасному лечению детей. Понимание и применение математики в педиатрии помогает врачам принимать обоснованные решения, анализировать данные и эффективно лечить детей. Таким образом, математика является неотъемлемой частью работы врачей-педиатров, обеспечивая точность, надежность и безопасность в медицинской практике.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9 важных вещей, которые нужно знать о сердечном приступе - Euro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5589240"/>
            <a:ext cx="8568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r>
              <a:rPr lang="ru-RU" sz="5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24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183880" cy="5256584"/>
          </a:xfrm>
        </p:spPr>
        <p:txBody>
          <a:bodyPr>
            <a:normAutofit fontScale="92500"/>
          </a:bodyPr>
          <a:lstStyle/>
          <a:p>
            <a:pPr>
              <a:buClr>
                <a:schemeClr val="tx1"/>
              </a:buClr>
              <a:buSzPct val="90000"/>
              <a:buFont typeface="Arial" pitchFamily="34" charset="0"/>
              <a:buChar char="•"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Цель исследования: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Выяснить, какую роль играет математика в профессии педиатра.</a:t>
            </a:r>
          </a:p>
          <a:p>
            <a:pPr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</a:p>
          <a:p>
            <a:pPr marL="457200" indent="-457200">
              <a:buClr>
                <a:schemeClr val="tx1"/>
              </a:buClr>
              <a:buSzPct val="90000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Изучить материал и провести анализ по данной теме;</a:t>
            </a:r>
          </a:p>
          <a:p>
            <a:pPr marL="457200" indent="-457200">
              <a:buClrTx/>
              <a:buSzPct val="90000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Выяснить, какие задачи в педиатрии решаются математическими методами.</a:t>
            </a:r>
          </a:p>
          <a:p>
            <a:pPr marL="457200" indent="-457200">
              <a:buClrTx/>
              <a:buSzPct val="90000"/>
              <a:buFont typeface="Wingdings 2"/>
              <a:buAutoNum type="arabicParenR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значимости математики в медицине.</a:t>
            </a:r>
          </a:p>
          <a:p>
            <a:pPr marL="457200" indent="-4572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Предмет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исследования: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математические знания в профессии «Педиатр».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Объект исследования: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наука – математика.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Гипотеза исследования: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знания математики необходимы педиатрам.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840760" cy="1143000"/>
          </a:xfrm>
        </p:spPr>
        <p:txBody>
          <a:bodyPr/>
          <a:lstStyle/>
          <a:p>
            <a:pPr algn="ctr"/>
            <a:r>
              <a:rPr lang="ru-RU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Введение</a:t>
            </a:r>
            <a:endParaRPr lang="ru-RU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6280"/>
          </a:xfrm>
        </p:spPr>
        <p:txBody>
          <a:bodyPr>
            <a:normAutofit/>
          </a:bodyPr>
          <a:lstStyle/>
          <a:p>
            <a:pPr>
              <a:buClrTx/>
              <a:buSzPct val="72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 одна область человеческой деятельности не обходится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без математики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Медицина не исключение. С появлением новых технологий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pоль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математики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pаботе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медицинского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pаботника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только увеличивается. Ярким примером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cлужит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 роль математики в педиатрии. Ведь первое, что слышит ребенок это цифры: вес, даты и время рождения. Родители так же не забывают о математике при приготовлении пищи, взвешивании и т.д.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1 месяц жизни ребенка: прибавка веса и роста, режим дня малыша и советы  педиатра - Официальный сайт - &quot;ГБУЗ Родильный дом № 2 г. Магнитогорс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17032"/>
            <a:ext cx="2592288" cy="293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40" name="AutoShape 4" descr="Уход за новорожденным | Медицинский центр Лада Минусин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Уход за новорожденным | Медицинский центр Лада Минусинс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Уход за новорожденным | Медицинский центр Лада Минусин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89040"/>
            <a:ext cx="41024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83880" cy="691520"/>
          </a:xfrm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Что такое педиатрия? 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183880" cy="4187952"/>
          </a:xfrm>
        </p:spPr>
        <p:txBody>
          <a:bodyPr>
            <a:normAutofit/>
          </a:bodyPr>
          <a:lstStyle/>
          <a:p>
            <a:pPr>
              <a:buClrTx/>
              <a:buSzPct val="72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Педиатрия (греч. Paid-ребёнок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iatria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-лечение), наука об отличительных особенностях в строении, отправлениях и болезнях детского организма, и основанном на тех особенностях сохранении здоровья и лечении болезней у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Педиатрия — любовь на всю жизнь - Журналы для дошкольных образовательных  учреждений | Сфера подпи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4170040" cy="3064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Педиатрия – Гармония здоровь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564904"/>
            <a:ext cx="3600400" cy="352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763528"/>
          </a:xfrm>
        </p:spPr>
        <p:txBody>
          <a:bodyPr/>
          <a:lstStyle/>
          <a:p>
            <a:pPr algn="ctr"/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Направления в </a:t>
            </a:r>
            <a:r>
              <a:rPr lang="ru-RU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педиатрии:</a:t>
            </a:r>
            <a:endParaRPr lang="ru-RU" dirty="0">
              <a:ln w="1270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628800"/>
            <a:ext cx="8003232" cy="4303043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Профилактическая педиатрия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система мероприятий, способствующих предупреждению заболеваний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инвалидизации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Клиническая педиатрия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имеет основной задачей диагностику, лечение и этапную реабилитацию заболевшего ребёнка;</a:t>
            </a:r>
          </a:p>
          <a:p>
            <a:pPr fontAlgn="ctr">
              <a:buClrTx/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Социальная педиатрия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изучает влияние социальных, экономических и культурных факторов на здоровье детей. Занимается разработкой и реализацией программ и мероприятий по улучшению здоровья детей, а также предотвращению и лечению социально обусловленных заболеваний.</a:t>
            </a:r>
          </a:p>
          <a:p>
            <a:pPr fontAlgn="ctr">
              <a:buClrTx/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Научная педиатрия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занимается научным изучением здоровья детей, их заболеваний, методов лечения и профилактики с использованием различных научных методов и подходов.</a:t>
            </a:r>
          </a:p>
          <a:p>
            <a:pPr fontAlgn="ctr">
              <a:buClrTx/>
              <a:buFont typeface="Wingdings" pitchFamily="2" charset="2"/>
              <a:buChar char="Ø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Экологическая педиатрия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занимается разработкой методов профилактики и лечения заболеваний, связанных с экологическими факторами, а также обучением родителей и медицинского персонала о важности окружающей среды для здоровья детей.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Wingdings" pitchFamily="2" charset="2"/>
              <a:buChar char="Ø"/>
            </a:pPr>
            <a:endParaRPr lang="ru-RU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32656"/>
            <a:ext cx="8748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Несколько примеров задач, с которыми педиатры могут столкнуться, и их решений: </a:t>
            </a:r>
            <a:r>
              <a:rPr lang="ru-RU" sz="2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052736"/>
            <a:ext cx="80648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Pct val="80000"/>
              <a:buFont typeface="Arial" pitchFamily="34" charset="0"/>
              <a:buChar char="•"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Расчет дозы лекарства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ClrTx/>
              <a:buSzPct val="80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лекарства для детей выдаются в зависимости от их веса. Для расчета дозы используется формула "миллиграмм на килограмм" (мг/кг). </a:t>
            </a:r>
          </a:p>
          <a:p>
            <a:pPr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знать вес ребенка, дозировку лекарства и применить формулу: доза = вес ребенка (кг) * дозировка лекарства (мг/кг).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если лекарство предписывается в дозе 10 мг/кг, для ребенка весом 20 кг, доза будет 200 мг (10 мг/кг × 20 кг = 200 мг).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6 опасных и бесполезных лекарств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933056"/>
            <a:ext cx="8105217" cy="259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60648"/>
            <a:ext cx="662473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Расчет индекса массы тела (ИМТ):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ИМТ используется для определения весовой категории ребенка (недостаток веса, нормальный вес, избыточный вес и ожирение) с учетом его роста.</a:t>
            </a:r>
          </a:p>
          <a:p>
            <a:pPr font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Индекс массы тела (ИМТ) ребенка рассчитывается по следующей формуле: </a:t>
            </a:r>
          </a:p>
          <a:p>
            <a:pPr font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ИМТ = Вес (кг) / (Рост (м))^2 </a:t>
            </a:r>
          </a:p>
          <a:p>
            <a:pPr font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у ребенка вес 30 кг, а его рост составляет 1.4 метра. ИМТ = 30 / (1.4)^2 = 30 / 1.96 = 15.3 Таким образом, ИМТ ребенка составляет 15.3.</a:t>
            </a:r>
          </a:p>
        </p:txBody>
      </p:sp>
      <p:pic>
        <p:nvPicPr>
          <p:cNvPr id="4" name="Picture 2" descr="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284984"/>
            <a:ext cx="5152621" cy="331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332656"/>
            <a:ext cx="763284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Расчет объема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инфузии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Зависит от конкретной клинической ситуации, включая вес ребенка, его состояние обезвоживания, тип используемого раствора и необходимую скорость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инфузии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Формула для расчета объема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инфузии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(жидкости, вливаемой внутривенно) для ребенка может быть выражена следующим образом: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Объем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инфузии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(мл) = Вес ребенка (кг) * Коэффициент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инфузии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(мл/кг/час) * Время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инфузии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(часы)</a:t>
            </a:r>
          </a:p>
          <a:p>
            <a:pPr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Ребенок с весом 10 кг,  нужно вливать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инфузию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течение 4 часов по коэффициенту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инфузии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50 мл/кг/час.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инфузии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10 кг * 50 мл/кг/час * 4 часа = 2000 мл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Инфузионная терапия у новорожденных - Clean Clin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8056809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364018"/>
            <a:ext cx="835292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i="0" u="non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ценки роста и развития:</a:t>
            </a:r>
            <a:endParaRPr kumimoji="0" lang="ru-RU" sz="1200" i="0" u="non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Формула для оценки роста и развития может быть различной в зависимости от конкретного параметра, который вы хотите оценить. Вот несколько примеров формул для оценки роста и развития: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определения скорости роста в сантиметрах в месяц: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Скорость роста = Общий рост/Количество месяцев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определения среднегодового прироста веса: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Среднегодовой прирост = Изменение веса/Количество лет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2806478"/>
            <a:ext cx="889248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1: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Рост мальчика в течение 6 месяцев увеличился на 12 см. Определите скорость роста мальчика в сантиметрах в месяц.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Скорость роста можно определить, разделив общий рост на количество месяцев. В данном случае, скорость роста будет: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 роста = 12/6 = 2 см/месяц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2 см</a:t>
            </a:r>
            <a:r>
              <a:rPr kumimoji="0" lang="en-US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b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месяц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2: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девочки в возрасте 5 лет весит 20 кг. На сколько килограммов увеличится её вес через год, если среднегодовой прирост веса составляет 2 кг?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Решение: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Чтобы найти увеличение веса через год, нужно прибавить среднегодовой прирост к текущему весу. В данном случае: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+ 2 = 22  кг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Через год вес девочки увеличится на 2 кг и составит 22 кг.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614</TotalTime>
  <Words>1138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ГОСУДАРСТВЕННОЕ БЮДЖЕТНОЕ ПРОФЕССИОНАЛЬНОЕ ОБРАЗОВАТЕЛЬНОЙ УЧЕРЕЖДЕНИЕ  СРЕДНЕГО ПРОФЕССИОНАЛЬНОГО ОБРАЗОВАНИЯ </vt:lpstr>
      <vt:lpstr>Слайд 2</vt:lpstr>
      <vt:lpstr>Введение</vt:lpstr>
      <vt:lpstr>Что такое педиатрия? </vt:lpstr>
      <vt:lpstr>Направления в педиатрии:</vt:lpstr>
      <vt:lpstr>Слайд 6</vt:lpstr>
      <vt:lpstr>Слайд 7</vt:lpstr>
      <vt:lpstr>Слайд 8</vt:lpstr>
      <vt:lpstr>Слайд 9</vt:lpstr>
      <vt:lpstr>Слайд 10</vt:lpstr>
      <vt:lpstr>Слайд 11</vt:lpstr>
      <vt:lpstr>Заключение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ОБРАЗОВАТЕЛЬНОЙ УЧЕРЕЖДЕНИЕ  СРЕДНЕГО ПРОФЕССИОНАЛЬНОГО ОБРАЗОВАНИЯ </dc:title>
  <dc:creator>User</dc:creator>
  <cp:lastModifiedBy>User</cp:lastModifiedBy>
  <cp:revision>8</cp:revision>
  <dcterms:created xsi:type="dcterms:W3CDTF">2024-01-28T14:55:00Z</dcterms:created>
  <dcterms:modified xsi:type="dcterms:W3CDTF">2024-04-12T19:33:13Z</dcterms:modified>
</cp:coreProperties>
</file>