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6" r:id="rId6"/>
    <p:sldId id="268" r:id="rId7"/>
    <p:sldId id="270" r:id="rId8"/>
    <p:sldId id="269" r:id="rId9"/>
    <p:sldId id="267" r:id="rId10"/>
    <p:sldId id="262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63" d="100"/>
          <a:sy n="63" d="100"/>
        </p:scale>
        <p:origin x="13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89F92-41BC-4D03-B1E5-81524046CC3B}" type="datetimeFigureOut">
              <a:rPr lang="ru-RU"/>
              <a:pPr>
                <a:defRPr/>
              </a:pPr>
              <a:t>04.04.2024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8C0E0-D8C0-4E13-8A94-81CFBD0F8A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199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83351-4C6D-4A06-BBEB-427479C619B0}" type="datetimeFigureOut">
              <a:rPr lang="ru-RU"/>
              <a:pPr>
                <a:defRPr/>
              </a:pPr>
              <a:t>04.04.2024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35BC9-DC91-4331-8806-3D974EF82D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309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96278-CD9E-4976-A9F3-9A6B8F45D076}" type="datetimeFigureOut">
              <a:rPr lang="ru-RU"/>
              <a:pPr>
                <a:defRPr/>
              </a:pPr>
              <a:t>04.04.2024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642D0-4006-4EAA-B25D-6CA6F14CBA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101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1D381-C778-4A5C-BF0E-B45549DE3134}" type="datetimeFigureOut">
              <a:rPr lang="ru-RU"/>
              <a:pPr>
                <a:defRPr/>
              </a:pPr>
              <a:t>04.04.2024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25586-3266-4E19-ADD7-7079B44FDC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838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BBAAF-2CF0-48F1-9026-A1A7C3D2C79D}" type="datetimeFigureOut">
              <a:rPr lang="ru-RU"/>
              <a:pPr>
                <a:defRPr/>
              </a:pPr>
              <a:t>04.04.2024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303CC-9658-4AB3-81B3-FA4844B346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27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AB87B-17A4-4B49-BB32-79AD969FC3A4}" type="datetimeFigureOut">
              <a:rPr lang="ru-RU"/>
              <a:pPr>
                <a:defRPr/>
              </a:pPr>
              <a:t>04.04.2024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FAEEB-9360-426F-921C-C66001F6D4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38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53CE9-5C28-41B2-924B-ECA50B209874}" type="datetimeFigureOut">
              <a:rPr lang="ru-RU"/>
              <a:pPr>
                <a:defRPr/>
              </a:pPr>
              <a:t>04.04.2024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19E23-6E36-4391-8265-5ABAEED393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502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6F4E4-1F75-4DFB-A156-8ECAAEB2864A}" type="datetimeFigureOut">
              <a:rPr lang="ru-RU"/>
              <a:pPr>
                <a:defRPr/>
              </a:pPr>
              <a:t>04.04.2024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AB119-13A7-4465-A91D-0852622517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243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5F699-E37C-4720-939B-7B3C1DA26300}" type="datetimeFigureOut">
              <a:rPr lang="ru-RU"/>
              <a:pPr>
                <a:defRPr/>
              </a:pPr>
              <a:t>04.04.2024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B2CDF-AB7C-4EF7-9EB5-A6E6E699CF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960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5AD19-065C-42AC-A1AE-3CA7CBAC652A}" type="datetimeFigureOut">
              <a:rPr lang="ru-RU"/>
              <a:pPr>
                <a:defRPr/>
              </a:pPr>
              <a:t>04.04.2024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A59C8-EB1C-4EC8-A0CB-F142D8F13A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008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8FB6F-6EEE-4D6F-A003-1AC8CE90B6E0}" type="datetimeFigureOut">
              <a:rPr lang="ru-RU"/>
              <a:pPr>
                <a:defRPr/>
              </a:pPr>
              <a:t>04.04.2024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43A70-5F77-4CB8-88DD-606250F99C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342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ECE63E3E-CAF3-402D-AA8A-451C639834ED}" type="datetimeFigureOut">
              <a:rPr lang="ru-RU"/>
              <a:pPr>
                <a:defRPr/>
              </a:pPr>
              <a:t>04.04.2024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27BDF0B3-5A85-418C-902D-0FC6069DA8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95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fontAlgn="base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upload.wikimedia.org/wikipedia/commons/3/38/Ipatiev02.jpg?uselang=ru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8611"/>
            <a:ext cx="8784976" cy="65927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2195737" y="1400002"/>
            <a:ext cx="454483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itchFamily="18" charset="0"/>
                <a:cs typeface="+mn-cs"/>
              </a:rPr>
              <a:t>КОСТРОМА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147921" y="476672"/>
            <a:ext cx="2640467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itchFamily="18" charset="0"/>
                <a:cs typeface="+mn-cs"/>
              </a:rPr>
              <a:t>Родная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 Antiqua" pitchFamily="18" charset="0"/>
              <a:cs typeface="+mn-cs"/>
            </a:endParaRPr>
          </a:p>
        </p:txBody>
      </p:sp>
      <p:sp>
        <p:nvSpPr>
          <p:cNvPr id="3077" name="TextBox 2"/>
          <p:cNvSpPr txBox="1">
            <a:spLocks noChangeArrowheads="1"/>
          </p:cNvSpPr>
          <p:nvPr/>
        </p:nvSpPr>
        <p:spPr bwMode="auto">
          <a:xfrm>
            <a:off x="4945063" y="149225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upload.wikimedia.org/wikipedia/commons/a/af/Church_of_the_Resurrection_%28Kostroma%29_01.jpg?uselang=ru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04408" y="3232870"/>
            <a:ext cx="4824536" cy="36184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107950" y="0"/>
            <a:ext cx="8712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cs typeface="+mn-cs"/>
              </a:rPr>
              <a:t>Церкви и монастыри</a:t>
            </a:r>
          </a:p>
        </p:txBody>
      </p:sp>
      <p:pic>
        <p:nvPicPr>
          <p:cNvPr id="1229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457200"/>
            <a:ext cx="446405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716338"/>
            <a:ext cx="4003675" cy="300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3" y="461963"/>
            <a:ext cx="2595562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0825" y="333375"/>
            <a:ext cx="8713788" cy="2862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cs typeface="+mn-cs"/>
              </a:rPr>
              <a:t>КОСТРОМА - город в России на реке Волге, крупный речной порт. Кострома основана в 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cs typeface="+mn-cs"/>
              </a:rPr>
              <a:t>XII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cs typeface="+mn-cs"/>
              </a:rPr>
              <a:t>веке, а в 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cs typeface="+mn-cs"/>
              </a:rPr>
              <a:t>XIII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cs typeface="+mn-cs"/>
              </a:rPr>
              <a:t>веке стала центром удельного княжества. Город входит в список поселений, имеющих официальный статус «исторических», и традиционно включается в «Золотое кольцо России»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cs typeface="+mn-cs"/>
              </a:rPr>
              <a:t>День города в Костроме обычно отмечается 13-14 августа.</a:t>
            </a:r>
            <a:endParaRPr lang="ru-RU" sz="1200" b="1" dirty="0">
              <a:solidFill>
                <a:schemeClr val="accent2">
                  <a:lumMod val="50000"/>
                </a:schemeClr>
              </a:solidFill>
              <a:latin typeface="Georgia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cs typeface="+mn-cs"/>
              </a:rPr>
              <a:t>Главными реками Костромы являются Волга и её левый приток Кострома. Кострома расположена на обоих берегах Волги.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Georgia" pitchFamily="18" charset="0"/>
              <a:cs typeface="+mn-cs"/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3086371"/>
            <a:ext cx="4248472" cy="30376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323850" y="6124575"/>
            <a:ext cx="4284663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cs typeface="+mn-cs"/>
              </a:rPr>
              <a:t>Автодорожный мост через реку Волгу протяженностью 1236 м.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833938" y="2852738"/>
            <a:ext cx="4105275" cy="34782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cs typeface="+mn-cs"/>
              </a:rPr>
              <a:t>Не существует единого научно обоснованного взгляда на происхождение названия города. Очевидно, это  название образовано от реки, на которой он стоит. «Костра» (или «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cs typeface="+mn-cs"/>
              </a:rPr>
              <a:t>костри́ка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cs typeface="+mn-cs"/>
              </a:rPr>
              <a:t>») в восточнославянских 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cs typeface="+mn-cs"/>
              </a:rPr>
              <a:t>диа</a:t>
            </a:r>
            <a:br>
              <a:rPr lang="ru-RU" sz="2000" b="1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cs typeface="+mn-cs"/>
              </a:rPr>
            </a:br>
            <a:r>
              <a:rPr lang="ru-RU" sz="2000" b="1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cs typeface="+mn-cs"/>
              </a:rPr>
              <a:t>лектах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cs typeface="+mn-cs"/>
              </a:rPr>
              <a:t> обозначает солому для сжигания.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5925" y="333375"/>
            <a:ext cx="8497888" cy="3692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cs typeface="+mn-cs"/>
              </a:rPr>
              <a:t>Город Кострома имеет официальные символы — герб и флаг. Герб Костромы является первым городским гербом в истории России.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pic>
        <p:nvPicPr>
          <p:cNvPr id="5123" name="Рисунок 6" descr="http://upload.wikimedia.org/wikipedia/commons/9/9c/Flag_of_Kostroma_%28Kostroma_oblast%29.png?uselang=r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3" y="1773238"/>
            <a:ext cx="316865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Рисунок 7" descr="File:Coat of Arms of Kostroma.sv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4664075"/>
            <a:ext cx="1766888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436938" y="1412875"/>
            <a:ext cx="4752975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cs typeface="+mn-cs"/>
              </a:rPr>
              <a:t>Он изображает галеру «Тверь», на которой императрица Екатерина II прибыла в Кострому.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cs typeface="+mn-cs"/>
              </a:rPr>
              <a:t>Флаг Костромы создан на основе символики герба.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645275" y="3700463"/>
            <a:ext cx="2268538" cy="3048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cs typeface="+mn-cs"/>
              </a:rPr>
              <a:t>Кострома ровесница Москвы, основана в 1152 году князем Юрием Долгоруким</a:t>
            </a:r>
          </a:p>
        </p:txBody>
      </p:sp>
      <p:pic>
        <p:nvPicPr>
          <p:cNvPr id="512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0" y="3632200"/>
            <a:ext cx="2360613" cy="311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1" descr="http://upload.wikimedia.org/wikipedia/ru/d/d7/Kostroma_map_178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975" y="2601913"/>
            <a:ext cx="5976938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0825" y="404813"/>
            <a:ext cx="8713788" cy="22463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cs typeface="+mn-cs"/>
              </a:rPr>
              <a:t>Генеральный план города имеет форму веера и это неспроста. Дело в том, что в Костроме в свое время случались крупные пожары, выгорали целые улицы и кварталы старинного города. Градостроители обратились за помощью к Екатерине 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cs typeface="+mn-cs"/>
              </a:rPr>
              <a:t>II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cs typeface="+mn-cs"/>
              </a:rPr>
              <a:t> с вопросом о дальнейшем развитии города. Царица бросила свой раскрытый веер на стол перед архитекторами и сказала: «Строить будете так!»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663" y="476250"/>
            <a:ext cx="8229600" cy="649288"/>
          </a:xfrm>
        </p:spPr>
        <p:txBody>
          <a:bodyPr/>
          <a:lstStyle/>
          <a:p>
            <a:pPr marL="34290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AC66BB">
                    <a:lumMod val="50000"/>
                  </a:srgbClr>
                </a:solidFill>
                <a:effectLst/>
                <a:latin typeface="Georgia" pitchFamily="18" charset="0"/>
                <a:ea typeface="+mn-ea"/>
                <a:cs typeface="+mn-cs"/>
              </a:rPr>
              <a:t>Музей пожарного дела</a:t>
            </a:r>
            <a:br>
              <a:rPr lang="ru-RU" sz="2400" b="1" dirty="0">
                <a:solidFill>
                  <a:srgbClr val="AC66BB">
                    <a:lumMod val="50000"/>
                  </a:srgbClr>
                </a:solidFill>
                <a:effectLst/>
                <a:latin typeface="Georgia" pitchFamily="18" charset="0"/>
                <a:ea typeface="+mn-ea"/>
                <a:cs typeface="+mn-cs"/>
              </a:rPr>
            </a:br>
            <a:endParaRPr lang="ru-RU" sz="3600" b="1" dirty="0">
              <a:effectLst/>
              <a:latin typeface="Georgia" pitchFamily="18" charset="0"/>
            </a:endParaRPr>
          </a:p>
        </p:txBody>
      </p:sp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378200"/>
            <a:ext cx="4443413" cy="333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378200"/>
            <a:ext cx="4421188" cy="331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388" y="765175"/>
            <a:ext cx="8524875" cy="193833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Georgia" pitchFamily="18" charset="0"/>
                <a:cs typeface="+mn-cs"/>
              </a:rPr>
              <a:t>В нём представлены экспозиции, рассказывающие о становлении пожарного дела в России и в Костроме, о причинах возникновения пожара, о храбрости и доблести пожарных.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 bwMode="auto">
          <a:xfrm>
            <a:off x="539750" y="404813"/>
            <a:ext cx="8229600" cy="619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z="4000" b="1">
                <a:effectLst/>
                <a:latin typeface="Georgia" pitchFamily="18" charset="0"/>
              </a:rPr>
              <a:t>Музей льна и бересты</a:t>
            </a:r>
          </a:p>
        </p:txBody>
      </p:sp>
      <p:sp>
        <p:nvSpPr>
          <p:cNvPr id="819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" y="989013"/>
            <a:ext cx="4475163" cy="324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068638"/>
            <a:ext cx="5492750" cy="366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 bwMode="auto">
          <a:xfrm>
            <a:off x="468313" y="476250"/>
            <a:ext cx="8229600" cy="90805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z="3600" b="1">
                <a:effectLst/>
                <a:latin typeface="Georgia" pitchFamily="18" charset="0"/>
              </a:rPr>
              <a:t>Музей народного зодчества</a:t>
            </a:r>
          </a:p>
        </p:txBody>
      </p:sp>
      <p:sp>
        <p:nvSpPr>
          <p:cNvPr id="921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b="-8318"/>
          <a:stretch>
            <a:fillRect/>
          </a:stretch>
        </p:blipFill>
        <p:spPr bwMode="auto">
          <a:xfrm>
            <a:off x="107950" y="1854200"/>
            <a:ext cx="3319463" cy="539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01988" y="2360613"/>
            <a:ext cx="5624512" cy="440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 bwMode="auto">
          <a:xfrm>
            <a:off x="468313" y="0"/>
            <a:ext cx="8229600" cy="8350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z="4400" b="1">
                <a:effectLst/>
                <a:latin typeface="Georgia" pitchFamily="18" charset="0"/>
              </a:rPr>
              <a:t>Терем Снегурочки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692150"/>
            <a:ext cx="8507412" cy="2160588"/>
          </a:xfrm>
        </p:spPr>
        <p:txBody>
          <a:bodyPr rtlCol="0">
            <a:normAutofit fontScale="85000" lnSpcReduction="1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Это увлекательный музей, который интересен и детям,  и взрослым. Каждый час гостей Терема выходят встречать Домовой и Домовуха, которые передают экскурсантов в заботливые лапы Кота. Кот в Тереме – ученый, он устраивает небольшое кукольное представление, после которого к гостям выходит сама Снегурочка. Внучка Деда Мороза рассказывает о своей жизни в Тереме, показывает, какие подарки дарят ей дети. </a:t>
            </a:r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52750"/>
            <a:ext cx="5715000" cy="390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"/>
          <a:stretch>
            <a:fillRect/>
          </a:stretch>
        </p:blipFill>
        <p:spPr bwMode="auto">
          <a:xfrm>
            <a:off x="4424363" y="2952750"/>
            <a:ext cx="4719637" cy="390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 bwMode="auto">
          <a:xfrm>
            <a:off x="468313" y="115888"/>
            <a:ext cx="8229600" cy="8382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z="3600" b="1">
                <a:effectLst/>
              </a:rPr>
              <a:t>Памятник собаке.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27538" y="908050"/>
            <a:ext cx="4465637" cy="583406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Памятник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Georgia" pitchFamily="18" charset="0"/>
              </a:rPr>
              <a:t>установлен в 2009 году. Собаку зовут Дружок. Деньги, сложенные в копилку, передаются в городской центр передержки животных, где живут в ожидании новых хозяев бездомные собаки и кошки. Прототипом Дружка послужил пес Бобка, который жил в 19 веке у пожарной части и спасал из огня детей. </a:t>
            </a:r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950" y="765175"/>
            <a:ext cx="4392613" cy="304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459</TotalTime>
  <Words>414</Words>
  <Application>Microsoft Office PowerPoint</Application>
  <PresentationFormat>Экран (4:3)</PresentationFormat>
  <Paragraphs>28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Book Antiqua</vt:lpstr>
      <vt:lpstr>Century Gothic</vt:lpstr>
      <vt:lpstr>Courier New</vt:lpstr>
      <vt:lpstr>Georgia</vt:lpstr>
      <vt:lpstr>Palatino Linotype</vt:lpstr>
      <vt:lpstr>Исполнительная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Музей пожарного дела </vt:lpstr>
      <vt:lpstr>Музей льна и бересты</vt:lpstr>
      <vt:lpstr>Музей народного зодчества</vt:lpstr>
      <vt:lpstr>Терем Снегурочки</vt:lpstr>
      <vt:lpstr>Памятник собаке.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Яндушева Елена Евгеньевна</dc:creator>
  <cp:lastModifiedBy>PC</cp:lastModifiedBy>
  <cp:revision>51</cp:revision>
  <dcterms:modified xsi:type="dcterms:W3CDTF">2024-04-04T14:12:58Z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746843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