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3" r:id="rId3"/>
    <p:sldId id="258" r:id="rId4"/>
    <p:sldId id="259" r:id="rId5"/>
    <p:sldId id="260" r:id="rId6"/>
    <p:sldId id="268" r:id="rId7"/>
    <p:sldId id="269" r:id="rId8"/>
    <p:sldId id="261" r:id="rId9"/>
    <p:sldId id="263" r:id="rId10"/>
    <p:sldId id="262" r:id="rId11"/>
    <p:sldId id="272" r:id="rId12"/>
    <p:sldId id="264" r:id="rId13"/>
    <p:sldId id="270" r:id="rId14"/>
    <p:sldId id="265" r:id="rId15"/>
    <p:sldId id="267" r:id="rId16"/>
    <p:sldId id="26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24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9652" y="1276311"/>
            <a:ext cx="6264696" cy="3520841"/>
          </a:xfrm>
        </p:spPr>
        <p:txBody>
          <a:bodyPr vert="horz" lIns="91440" tIns="45720" rIns="91440" bIns="45720" rtlCol="0" anchor="t">
            <a:normAutofit fontScale="70000" lnSpcReduction="2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spcBef>
                <a:spcPts val="0"/>
              </a:spcBef>
            </a:pPr>
            <a:endParaRPr lang="ru-RU" sz="3600" b="1" dirty="0">
              <a:ln/>
              <a:solidFill>
                <a:schemeClr val="tx2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</a:pPr>
            <a:endParaRPr lang="ru-RU" sz="3600" b="1" dirty="0">
              <a:ln/>
              <a:solidFill>
                <a:schemeClr val="tx2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</a:pPr>
            <a:r>
              <a:rPr lang="ru-RU" sz="4400" b="1" dirty="0" smtClean="0">
                <a:ln/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Times New Roman"/>
              </a:rPr>
              <a:t>Координатный метод как эффективный способ решения задач по </a:t>
            </a:r>
            <a:r>
              <a:rPr lang="ru-RU" sz="4400" b="1" dirty="0" smtClean="0">
                <a:ln/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Times New Roman"/>
              </a:rPr>
              <a:t>стереометрии</a:t>
            </a:r>
            <a:endParaRPr lang="ru-RU" sz="4400" b="1" dirty="0">
              <a:ln/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cs typeface="Times New Roman"/>
            </a:endParaRPr>
          </a:p>
          <a:p>
            <a:pPr>
              <a:spcBef>
                <a:spcPts val="0"/>
              </a:spcBef>
            </a:pPr>
            <a:endParaRPr lang="ru-RU" sz="4400" b="1" dirty="0" smtClean="0">
              <a:ln/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cs typeface="Times New Roman"/>
            </a:endParaRPr>
          </a:p>
          <a:p>
            <a:pPr>
              <a:spcBef>
                <a:spcPts val="0"/>
              </a:spcBef>
            </a:pPr>
            <a:endParaRPr lang="ru-RU" sz="4400" b="1" dirty="0">
              <a:ln/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cs typeface="Times New Roman"/>
            </a:endParaRPr>
          </a:p>
          <a:p>
            <a:pPr algn="r">
              <a:spcBef>
                <a:spcPts val="0"/>
              </a:spcBef>
            </a:pPr>
            <a:r>
              <a:rPr lang="ru-RU" sz="2900" b="1" dirty="0" smtClean="0">
                <a:ln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Агеева Юлия Александровна,</a:t>
            </a:r>
            <a:r>
              <a:rPr lang="ru-RU" sz="2900" b="1" dirty="0">
                <a:ln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r">
              <a:spcBef>
                <a:spcPts val="0"/>
              </a:spcBef>
            </a:pPr>
            <a:r>
              <a:rPr lang="ru-RU" sz="2900" b="1" dirty="0">
                <a:ln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900" b="1" dirty="0" smtClean="0">
                <a:ln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реподаватель математики, физики</a:t>
            </a:r>
            <a:endParaRPr lang="ru-RU" sz="2900" b="1" dirty="0">
              <a:ln/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4131" y="260648"/>
            <a:ext cx="9035738" cy="40011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lvl="0" algn="ctr"/>
            <a:r>
              <a:rPr lang="ru-RU" sz="2000" b="1" dirty="0">
                <a:solidFill>
                  <a:srgbClr val="1F497D">
                    <a:lumMod val="75000"/>
                  </a:srgbClr>
                </a:solidFill>
                <a:latin typeface="Cambria"/>
              </a:rPr>
              <a:t>ГАПОУ  «Екатеринбургский экономико-технологический колледж»</a:t>
            </a:r>
            <a:endParaRPr lang="ru-RU" sz="2000" b="1" dirty="0">
              <a:solidFill>
                <a:srgbClr val="1F497D">
                  <a:lumMod val="75000"/>
                </a:srgbClr>
              </a:solidFill>
              <a:latin typeface="Cambria" pitchFamily="18" charset="0"/>
            </a:endParaRPr>
          </a:p>
        </p:txBody>
      </p:sp>
      <p:sp>
        <p:nvSpPr>
          <p:cNvPr id="4" name="Подзаголовок 2">
            <a:extLst>
              <a:ext uri="{FF2B5EF4-FFF2-40B4-BE49-F238E27FC236}">
                <a16:creationId xmlns="" xmlns:a16="http://schemas.microsoft.com/office/drawing/2014/main" id="{2555B080-070C-4E16-A06A-BFFB6559E0D2}"/>
              </a:ext>
            </a:extLst>
          </p:cNvPr>
          <p:cNvSpPr txBox="1">
            <a:spLocks/>
          </p:cNvSpPr>
          <p:nvPr/>
        </p:nvSpPr>
        <p:spPr>
          <a:xfrm>
            <a:off x="1439652" y="5575759"/>
            <a:ext cx="6264696" cy="70788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defPPr>
              <a:defRPr lang="uk-UA"/>
            </a:defPPr>
            <a:lvl1pPr algn="ctr">
              <a:defRPr sz="2000" b="1">
                <a:solidFill>
                  <a:schemeClr val="tx2">
                    <a:lumMod val="75000"/>
                  </a:schemeClr>
                </a:solidFill>
                <a:latin typeface="Cambria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rgbClr val="1F497D">
                    <a:lumMod val="75000"/>
                  </a:srgbClr>
                </a:solidFill>
              </a:rPr>
              <a:t>г. </a:t>
            </a:r>
            <a:r>
              <a:rPr lang="ru-RU" dirty="0" smtClean="0">
                <a:solidFill>
                  <a:srgbClr val="1F497D">
                    <a:lumMod val="75000"/>
                  </a:srgbClr>
                </a:solidFill>
              </a:rPr>
              <a:t>Екатеринбург</a:t>
            </a:r>
          </a:p>
          <a:p>
            <a:r>
              <a:rPr lang="ru-RU" dirty="0" smtClean="0">
                <a:solidFill>
                  <a:srgbClr val="1F497D">
                    <a:lumMod val="75000"/>
                  </a:srgbClr>
                </a:solidFill>
              </a:rPr>
              <a:t>2024 </a:t>
            </a:r>
            <a:r>
              <a:rPr lang="ru-RU" dirty="0" smtClean="0">
                <a:solidFill>
                  <a:srgbClr val="1F497D">
                    <a:lumMod val="75000"/>
                  </a:srgbClr>
                </a:solidFill>
              </a:rPr>
              <a:t>г</a:t>
            </a:r>
            <a:endParaRPr lang="ru-RU" dirty="0">
              <a:solidFill>
                <a:srgbClr val="1F497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15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b="1" dirty="0">
                <a:solidFill>
                  <a:srgbClr val="000000"/>
                </a:solidFill>
                <a:latin typeface="Times New Roman"/>
              </a:rPr>
              <a:t>Расстояние от точки до плоскости</a:t>
            </a:r>
            <a:br>
              <a:rPr lang="ru-RU" b="1" dirty="0">
                <a:solidFill>
                  <a:srgbClr val="000000"/>
                </a:solidFill>
                <a:latin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latin typeface="Times New Roman"/>
              </a:rPr>
              <a:t>Зная координаты некоторой точки </a:t>
            </a:r>
            <a:r>
              <a:rPr lang="en-US" dirty="0" smtClean="0">
                <a:solidFill>
                  <a:srgbClr val="000000"/>
                </a:solidFill>
                <a:latin typeface="MJXc-TeX-math-I"/>
              </a:rPr>
              <a:t>M</a:t>
            </a:r>
            <a:r>
              <a:rPr lang="en-US" dirty="0" smtClean="0">
                <a:solidFill>
                  <a:srgbClr val="000000"/>
                </a:solidFill>
                <a:latin typeface="MJXc-TeX-main-R"/>
              </a:rPr>
              <a:t>(</a:t>
            </a:r>
            <a:r>
              <a:rPr lang="en-US" dirty="0" err="1" smtClean="0">
                <a:solidFill>
                  <a:srgbClr val="000000"/>
                </a:solidFill>
                <a:latin typeface="MJXc-TeX-math-I"/>
              </a:rPr>
              <a:t>x</a:t>
            </a:r>
            <a:r>
              <a:rPr lang="en-US" baseline="-25000" dirty="0" err="1" smtClean="0">
                <a:solidFill>
                  <a:srgbClr val="000000"/>
                </a:solidFill>
                <a:latin typeface="MJXc-TeX-math-I"/>
              </a:rPr>
              <a:t>M</a:t>
            </a:r>
            <a:r>
              <a:rPr lang="en-US" dirty="0" err="1" smtClean="0">
                <a:solidFill>
                  <a:srgbClr val="000000"/>
                </a:solidFill>
                <a:latin typeface="MJXc-TeX-main-R"/>
              </a:rPr>
              <a:t>;</a:t>
            </a:r>
            <a:r>
              <a:rPr lang="en-US" dirty="0" err="1" smtClean="0">
                <a:solidFill>
                  <a:srgbClr val="000000"/>
                </a:solidFill>
                <a:latin typeface="MJXc-TeX-math-I"/>
              </a:rPr>
              <a:t>y</a:t>
            </a:r>
            <a:r>
              <a:rPr lang="en-US" baseline="-25000" dirty="0" err="1" smtClean="0">
                <a:solidFill>
                  <a:srgbClr val="000000"/>
                </a:solidFill>
                <a:latin typeface="MJXc-TeX-math-I"/>
              </a:rPr>
              <a:t>M</a:t>
            </a:r>
            <a:r>
              <a:rPr lang="en-US" dirty="0" err="1" smtClean="0">
                <a:solidFill>
                  <a:srgbClr val="000000"/>
                </a:solidFill>
                <a:latin typeface="MJXc-TeX-main-R"/>
              </a:rPr>
              <a:t>;</a:t>
            </a:r>
            <a:r>
              <a:rPr lang="en-US" dirty="0" err="1" smtClean="0">
                <a:solidFill>
                  <a:srgbClr val="000000"/>
                </a:solidFill>
                <a:latin typeface="MJXc-TeX-math-I"/>
              </a:rPr>
              <a:t>z</a:t>
            </a:r>
            <a:r>
              <a:rPr lang="en-US" baseline="-25000" dirty="0" err="1" smtClean="0">
                <a:solidFill>
                  <a:srgbClr val="000000"/>
                </a:solidFill>
                <a:latin typeface="MJXc-TeX-math-I"/>
              </a:rPr>
              <a:t>M</a:t>
            </a:r>
            <a:r>
              <a:rPr lang="en-US" dirty="0" smtClean="0">
                <a:solidFill>
                  <a:srgbClr val="000000"/>
                </a:solidFill>
                <a:latin typeface="MJXc-TeX-main-R"/>
              </a:rPr>
              <a:t>)</a:t>
            </a:r>
            <a:r>
              <a:rPr lang="ru-RU" dirty="0" smtClean="0">
                <a:solidFill>
                  <a:srgbClr val="000000"/>
                </a:solidFill>
                <a:latin typeface="MJXc-TeX-main-R"/>
              </a:rPr>
              <a:t>,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можно</a:t>
            </a:r>
            <a:r>
              <a:rPr lang="ru-RU" dirty="0" smtClean="0">
                <a:solidFill>
                  <a:srgbClr val="000000"/>
                </a:solidFill>
                <a:latin typeface="MJXc-TeX-main-R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найти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расстояние до плоскости </a:t>
            </a:r>
            <a:r>
              <a:rPr lang="en-US" dirty="0" err="1" smtClean="0">
                <a:solidFill>
                  <a:srgbClr val="000000"/>
                </a:solidFill>
                <a:latin typeface="MJXc-TeX-math-I"/>
              </a:rPr>
              <a:t>Ax</a:t>
            </a:r>
            <a:r>
              <a:rPr lang="en-US" dirty="0" err="1" smtClean="0">
                <a:solidFill>
                  <a:srgbClr val="000000"/>
                </a:solidFill>
                <a:latin typeface="MJXc-TeX-main-R"/>
              </a:rPr>
              <a:t>+</a:t>
            </a:r>
            <a:r>
              <a:rPr lang="en-US" dirty="0" err="1" smtClean="0">
                <a:solidFill>
                  <a:srgbClr val="000000"/>
                </a:solidFill>
                <a:latin typeface="MJXc-TeX-math-I"/>
              </a:rPr>
              <a:t>By</a:t>
            </a:r>
            <a:r>
              <a:rPr lang="en-US" dirty="0" err="1" smtClean="0">
                <a:solidFill>
                  <a:srgbClr val="000000"/>
                </a:solidFill>
                <a:latin typeface="MJXc-TeX-main-R"/>
              </a:rPr>
              <a:t>+</a:t>
            </a:r>
            <a:r>
              <a:rPr lang="en-US" dirty="0" err="1" smtClean="0">
                <a:solidFill>
                  <a:srgbClr val="000000"/>
                </a:solidFill>
                <a:latin typeface="MJXc-TeX-math-I"/>
              </a:rPr>
              <a:t>Cz</a:t>
            </a:r>
            <a:r>
              <a:rPr lang="en-US" dirty="0" err="1" smtClean="0">
                <a:solidFill>
                  <a:srgbClr val="000000"/>
                </a:solidFill>
                <a:latin typeface="MJXc-TeX-main-R"/>
              </a:rPr>
              <a:t>+</a:t>
            </a:r>
            <a:r>
              <a:rPr lang="en-US" dirty="0" err="1" smtClean="0">
                <a:solidFill>
                  <a:srgbClr val="000000"/>
                </a:solidFill>
                <a:latin typeface="MJXc-TeX-math-I"/>
              </a:rPr>
              <a:t>D</a:t>
            </a:r>
            <a:r>
              <a:rPr lang="en-US" dirty="0" smtClean="0">
                <a:solidFill>
                  <a:srgbClr val="000000"/>
                </a:solidFill>
                <a:latin typeface="MJXc-TeX-main-R"/>
              </a:rPr>
              <a:t>=0:</a:t>
            </a:r>
            <a:endParaRPr lang="ru-RU" dirty="0" smtClean="0">
              <a:solidFill>
                <a:srgbClr val="000000"/>
              </a:solidFill>
              <a:latin typeface="MJXc-TeX-main-R"/>
            </a:endParaRPr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589488"/>
              </p:ext>
            </p:extLst>
          </p:nvPr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" name="Формула" r:id="rId3" imgW="114120" imgH="215640" progId="Equation.3">
                  <p:embed/>
                </p:oleObj>
              </mc:Choice>
              <mc:Fallback>
                <p:oleObj name="Формула" r:id="rId3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1837325"/>
              </p:ext>
            </p:extLst>
          </p:nvPr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" name="Формула" r:id="rId5" imgW="114120" imgH="215640" progId="Equation.3">
                  <p:embed/>
                </p:oleObj>
              </mc:Choice>
              <mc:Fallback>
                <p:oleObj name="Формула" r:id="rId5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56992"/>
            <a:ext cx="7200800" cy="2103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54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6497717"/>
            <a:ext cx="864096" cy="33265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410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784976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451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5425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623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620688"/>
            <a:ext cx="5796136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Пример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805829"/>
            <a:ext cx="3888432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Дана правильная треугольная призма 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ABCFDE</a:t>
            </a:r>
            <a:r>
              <a:rPr lang="ru-RU" sz="2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ребра которой равны 2. Точка 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- середина ребра 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CE</a:t>
            </a:r>
            <a:r>
              <a:rPr lang="ru-RU" sz="2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Найдите </a:t>
            </a:r>
            <a:r>
              <a:rPr lang="ru-RU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расстояние между прямыми 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AD</a:t>
            </a:r>
            <a:r>
              <a:rPr lang="ru-RU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и 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BG</a:t>
            </a:r>
            <a:r>
              <a:rPr lang="ru-RU" sz="2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57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802"/>
            <a:ext cx="8856984" cy="6381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473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5058"/>
            <a:ext cx="9353039" cy="6863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341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темы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расстояние от точки до прямой и до плоскости;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расстояния между прямыми и плоскостями;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угол между плоскостями;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угол между прямой и плоскостью;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угол между скрещивающимися прямыми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11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Примеры выбора системы координат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44824"/>
            <a:ext cx="8640960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424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0000"/>
                </a:solidFill>
                <a:latin typeface="Times New Roman"/>
              </a:rPr>
              <a:t>Координаты </a:t>
            </a:r>
            <a:r>
              <a:rPr lang="ru-RU" sz="3200" b="1" dirty="0">
                <a:solidFill>
                  <a:srgbClr val="000000"/>
                </a:solidFill>
                <a:latin typeface="Times New Roman"/>
              </a:rPr>
              <a:t>основных точек в выбранной системе </a:t>
            </a:r>
            <a:r>
              <a:rPr lang="ru-RU" sz="3200" b="1" dirty="0" smtClean="0">
                <a:solidFill>
                  <a:srgbClr val="000000"/>
                </a:solidFill>
                <a:latin typeface="Times New Roman"/>
              </a:rPr>
              <a:t>координат (координаты правильной пирамиды)</a:t>
            </a:r>
            <a:endParaRPr lang="ru-RU" sz="3200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28800"/>
            <a:ext cx="6120680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95736" y="6021288"/>
            <a:ext cx="37225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Координаты 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точки С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9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0000"/>
                </a:solidFill>
                <a:latin typeface="Times New Roman"/>
              </a:rPr>
              <a:t>Координаты </a:t>
            </a:r>
            <a:r>
              <a:rPr lang="ru-RU" sz="3200" b="1" dirty="0">
                <a:solidFill>
                  <a:srgbClr val="000000"/>
                </a:solidFill>
                <a:latin typeface="Times New Roman"/>
              </a:rPr>
              <a:t>основных точек в выбранной системе </a:t>
            </a:r>
            <a:r>
              <a:rPr lang="ru-RU" sz="3200" b="1" dirty="0" smtClean="0">
                <a:solidFill>
                  <a:srgbClr val="000000"/>
                </a:solidFill>
                <a:latin typeface="Times New Roman"/>
              </a:rPr>
              <a:t>координат (координаты правильной пирамиды)</a:t>
            </a:r>
            <a:endParaRPr lang="ru-RU" sz="32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95736" y="6021288"/>
            <a:ext cx="37225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Координаты 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точки 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7704856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048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78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820472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594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0000"/>
                </a:solidFill>
                <a:latin typeface="Times New Roman"/>
              </a:rPr>
              <a:t>Уравнение плоскости</a:t>
            </a:r>
            <a:br>
              <a:rPr lang="ru-RU" b="1" dirty="0">
                <a:solidFill>
                  <a:srgbClr val="000000"/>
                </a:solidFill>
                <a:latin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052736"/>
            <a:ext cx="8856984" cy="54006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err="1" smtClean="0">
                <a:solidFill>
                  <a:srgbClr val="000000"/>
                </a:solidFill>
                <a:latin typeface="MJXc-TeX-math-I"/>
              </a:rPr>
              <a:t>A</a:t>
            </a:r>
            <a:r>
              <a:rPr lang="ru-RU" dirty="0" err="1">
                <a:solidFill>
                  <a:srgbClr val="000000"/>
                </a:solidFill>
                <a:latin typeface="MJXc-TeX-main-R"/>
              </a:rPr>
              <a:t>∗</a:t>
            </a:r>
            <a:r>
              <a:rPr lang="ru-RU" dirty="0" err="1">
                <a:solidFill>
                  <a:srgbClr val="000000"/>
                </a:solidFill>
                <a:latin typeface="MJXc-TeX-math-I"/>
              </a:rPr>
              <a:t>x</a:t>
            </a:r>
            <a:r>
              <a:rPr lang="ru-RU" dirty="0" err="1">
                <a:solidFill>
                  <a:srgbClr val="000000"/>
                </a:solidFill>
                <a:latin typeface="MJXc-TeX-main-R"/>
              </a:rPr>
              <a:t>+</a:t>
            </a:r>
            <a:r>
              <a:rPr lang="ru-RU" dirty="0" err="1">
                <a:solidFill>
                  <a:srgbClr val="000000"/>
                </a:solidFill>
                <a:latin typeface="MJXc-TeX-math-I"/>
              </a:rPr>
              <a:t>B</a:t>
            </a:r>
            <a:r>
              <a:rPr lang="ru-RU" dirty="0" err="1">
                <a:solidFill>
                  <a:srgbClr val="000000"/>
                </a:solidFill>
                <a:latin typeface="MJXc-TeX-main-R"/>
              </a:rPr>
              <a:t>∗</a:t>
            </a:r>
            <a:r>
              <a:rPr lang="ru-RU" dirty="0" err="1">
                <a:solidFill>
                  <a:srgbClr val="000000"/>
                </a:solidFill>
                <a:latin typeface="MJXc-TeX-math-I"/>
              </a:rPr>
              <a:t>y</a:t>
            </a:r>
            <a:r>
              <a:rPr lang="ru-RU" dirty="0" err="1">
                <a:solidFill>
                  <a:srgbClr val="000000"/>
                </a:solidFill>
                <a:latin typeface="MJXc-TeX-main-R"/>
              </a:rPr>
              <a:t>+</a:t>
            </a:r>
            <a:r>
              <a:rPr lang="ru-RU" dirty="0" err="1">
                <a:solidFill>
                  <a:srgbClr val="000000"/>
                </a:solidFill>
                <a:latin typeface="MJXc-TeX-math-I"/>
              </a:rPr>
              <a:t>C</a:t>
            </a:r>
            <a:r>
              <a:rPr lang="ru-RU" dirty="0" err="1">
                <a:solidFill>
                  <a:srgbClr val="000000"/>
                </a:solidFill>
                <a:latin typeface="MJXc-TeX-main-R"/>
              </a:rPr>
              <a:t>∗</a:t>
            </a:r>
            <a:r>
              <a:rPr lang="ru-RU" dirty="0" err="1" smtClean="0">
                <a:solidFill>
                  <a:srgbClr val="000000"/>
                </a:solidFill>
                <a:latin typeface="MJXc-TeX-math-I"/>
              </a:rPr>
              <a:t>z</a:t>
            </a:r>
            <a:r>
              <a:rPr lang="ru-RU" dirty="0" err="1" smtClean="0">
                <a:solidFill>
                  <a:srgbClr val="000000"/>
                </a:solidFill>
                <a:latin typeface="MJXc-TeX-main-R"/>
              </a:rPr>
              <a:t>+</a:t>
            </a:r>
            <a:r>
              <a:rPr lang="ru-RU" dirty="0" err="1" smtClean="0">
                <a:solidFill>
                  <a:srgbClr val="000000"/>
                </a:solidFill>
                <a:latin typeface="MJXc-TeX-math-I"/>
              </a:rPr>
              <a:t>D</a:t>
            </a:r>
            <a:r>
              <a:rPr lang="ru-RU" dirty="0" smtClean="0">
                <a:solidFill>
                  <a:srgbClr val="000000"/>
                </a:solidFill>
                <a:latin typeface="MJXc-TeX-main-R"/>
              </a:rPr>
              <a:t>=0, 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где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 </a:t>
            </a:r>
            <a:r>
              <a:rPr lang="ru-RU" dirty="0" smtClean="0">
                <a:solidFill>
                  <a:srgbClr val="000000"/>
                </a:solidFill>
                <a:latin typeface="MJXc-TeX-math-I"/>
              </a:rPr>
              <a:t>A</a:t>
            </a:r>
            <a:r>
              <a:rPr lang="ru-RU" dirty="0" smtClean="0">
                <a:solidFill>
                  <a:srgbClr val="000000"/>
                </a:solidFill>
                <a:latin typeface="MJXc-TeX-main-R"/>
              </a:rPr>
              <a:t>,</a:t>
            </a:r>
            <a:r>
              <a:rPr lang="ru-RU" dirty="0" smtClean="0">
                <a:solidFill>
                  <a:srgbClr val="000000"/>
                </a:solidFill>
                <a:latin typeface="MJXc-TeX-math-I"/>
              </a:rPr>
              <a:t>B</a:t>
            </a:r>
            <a:r>
              <a:rPr lang="ru-RU" dirty="0" smtClean="0">
                <a:solidFill>
                  <a:srgbClr val="000000"/>
                </a:solidFill>
                <a:latin typeface="MJXc-TeX-main-R"/>
              </a:rPr>
              <a:t>,</a:t>
            </a:r>
            <a:r>
              <a:rPr lang="ru-RU" dirty="0" smtClean="0">
                <a:solidFill>
                  <a:srgbClr val="000000"/>
                </a:solidFill>
                <a:latin typeface="MJXc-TeX-math-I"/>
              </a:rPr>
              <a:t>C</a:t>
            </a:r>
            <a:r>
              <a:rPr lang="ru-RU" dirty="0" smtClean="0">
                <a:solidFill>
                  <a:srgbClr val="000000"/>
                </a:solidFill>
                <a:latin typeface="MJXc-TeX-main-R"/>
              </a:rPr>
              <a:t>,</a:t>
            </a:r>
            <a:r>
              <a:rPr lang="ru-RU" dirty="0" smtClean="0">
                <a:solidFill>
                  <a:srgbClr val="000000"/>
                </a:solidFill>
                <a:latin typeface="MJXc-TeX-math-I"/>
              </a:rPr>
              <a:t>D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 – какие-то числа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Пусть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даны три точки: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MJXc-TeX-math-I"/>
              </a:rPr>
              <a:t>K</a:t>
            </a:r>
            <a:r>
              <a:rPr lang="en-US" dirty="0">
                <a:solidFill>
                  <a:srgbClr val="000000"/>
                </a:solidFill>
                <a:latin typeface="MJXc-TeX-main-R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MJXc-TeX-math-I"/>
              </a:rPr>
              <a:t>x</a:t>
            </a:r>
            <a:r>
              <a:rPr lang="en-US" baseline="-25000" dirty="0" err="1">
                <a:solidFill>
                  <a:srgbClr val="000000"/>
                </a:solidFill>
                <a:latin typeface="MJXc-TeX-math-I"/>
              </a:rPr>
              <a:t>K</a:t>
            </a:r>
            <a:r>
              <a:rPr lang="en-US" dirty="0" err="1">
                <a:solidFill>
                  <a:srgbClr val="000000"/>
                </a:solidFill>
                <a:latin typeface="MJXc-TeX-main-R"/>
              </a:rPr>
              <a:t>,</a:t>
            </a:r>
            <a:r>
              <a:rPr lang="en-US" dirty="0" err="1">
                <a:solidFill>
                  <a:srgbClr val="000000"/>
                </a:solidFill>
                <a:latin typeface="MJXc-TeX-math-I"/>
              </a:rPr>
              <a:t>y</a:t>
            </a:r>
            <a:r>
              <a:rPr lang="en-US" baseline="-25000" dirty="0" err="1">
                <a:solidFill>
                  <a:srgbClr val="000000"/>
                </a:solidFill>
                <a:latin typeface="MJXc-TeX-math-I"/>
              </a:rPr>
              <a:t>K</a:t>
            </a:r>
            <a:r>
              <a:rPr lang="en-US" dirty="0" err="1">
                <a:solidFill>
                  <a:srgbClr val="000000"/>
                </a:solidFill>
                <a:latin typeface="MJXc-TeX-main-R"/>
              </a:rPr>
              <a:t>,</a:t>
            </a:r>
            <a:r>
              <a:rPr lang="en-US" dirty="0" err="1">
                <a:solidFill>
                  <a:srgbClr val="000000"/>
                </a:solidFill>
                <a:latin typeface="MJXc-TeX-math-I"/>
              </a:rPr>
              <a:t>z</a:t>
            </a:r>
            <a:r>
              <a:rPr lang="en-US" baseline="-25000" dirty="0" err="1">
                <a:solidFill>
                  <a:srgbClr val="000000"/>
                </a:solidFill>
                <a:latin typeface="MJXc-TeX-math-I"/>
              </a:rPr>
              <a:t>K</a:t>
            </a:r>
            <a:r>
              <a:rPr lang="en-US" dirty="0" smtClean="0">
                <a:solidFill>
                  <a:srgbClr val="000000"/>
                </a:solidFill>
                <a:latin typeface="MJXc-TeX-main-R"/>
              </a:rPr>
              <a:t>);</a:t>
            </a:r>
            <a:r>
              <a:rPr lang="en-US" dirty="0" smtClean="0">
                <a:solidFill>
                  <a:srgbClr val="000000"/>
                </a:solidFill>
                <a:latin typeface="MJXc-TeX-math-I"/>
              </a:rPr>
              <a:t>L</a:t>
            </a:r>
            <a:r>
              <a:rPr lang="en-US" dirty="0" smtClean="0">
                <a:solidFill>
                  <a:srgbClr val="000000"/>
                </a:solidFill>
                <a:latin typeface="MJXc-TeX-main-R"/>
              </a:rPr>
              <a:t>(</a:t>
            </a:r>
            <a:r>
              <a:rPr lang="en-US" dirty="0" err="1" smtClean="0">
                <a:solidFill>
                  <a:srgbClr val="000000"/>
                </a:solidFill>
                <a:latin typeface="MJXc-TeX-math-I"/>
              </a:rPr>
              <a:t>x</a:t>
            </a:r>
            <a:r>
              <a:rPr lang="en-US" baseline="-25000" dirty="0" err="1" smtClean="0">
                <a:solidFill>
                  <a:srgbClr val="000000"/>
                </a:solidFill>
                <a:latin typeface="MJXc-TeX-math-I"/>
              </a:rPr>
              <a:t>L</a:t>
            </a:r>
            <a:r>
              <a:rPr lang="en-US" dirty="0" err="1" smtClean="0">
                <a:solidFill>
                  <a:srgbClr val="000000"/>
                </a:solidFill>
                <a:latin typeface="MJXc-TeX-main-R"/>
              </a:rPr>
              <a:t>,</a:t>
            </a:r>
            <a:r>
              <a:rPr lang="en-US" dirty="0" err="1" smtClean="0">
                <a:solidFill>
                  <a:srgbClr val="000000"/>
                </a:solidFill>
                <a:latin typeface="MJXc-TeX-math-I"/>
              </a:rPr>
              <a:t>y</a:t>
            </a:r>
            <a:r>
              <a:rPr lang="en-US" baseline="-25000" dirty="0" err="1" smtClean="0">
                <a:solidFill>
                  <a:srgbClr val="000000"/>
                </a:solidFill>
                <a:latin typeface="MJXc-TeX-math-I"/>
              </a:rPr>
              <a:t>L</a:t>
            </a:r>
            <a:r>
              <a:rPr lang="en-US" dirty="0" err="1" smtClean="0">
                <a:solidFill>
                  <a:srgbClr val="000000"/>
                </a:solidFill>
                <a:latin typeface="MJXc-TeX-main-R"/>
              </a:rPr>
              <a:t>,</a:t>
            </a:r>
            <a:r>
              <a:rPr lang="en-US" dirty="0" err="1" smtClean="0">
                <a:solidFill>
                  <a:srgbClr val="000000"/>
                </a:solidFill>
                <a:latin typeface="MJXc-TeX-math-I"/>
              </a:rPr>
              <a:t>z</a:t>
            </a:r>
            <a:r>
              <a:rPr lang="en-US" baseline="-25000" dirty="0" err="1" smtClean="0">
                <a:solidFill>
                  <a:srgbClr val="000000"/>
                </a:solidFill>
                <a:latin typeface="MJXc-TeX-math-I"/>
              </a:rPr>
              <a:t>L</a:t>
            </a:r>
            <a:r>
              <a:rPr lang="en-US" dirty="0">
                <a:solidFill>
                  <a:srgbClr val="000000"/>
                </a:solidFill>
                <a:latin typeface="MJXc-TeX-main-R"/>
              </a:rPr>
              <a:t>);</a:t>
            </a:r>
            <a:r>
              <a:rPr lang="en-US" dirty="0">
                <a:solidFill>
                  <a:srgbClr val="000000"/>
                </a:solidFill>
                <a:latin typeface="MJXc-TeX-math-I"/>
              </a:rPr>
              <a:t>P</a:t>
            </a:r>
            <a:r>
              <a:rPr lang="en-US" dirty="0">
                <a:solidFill>
                  <a:srgbClr val="000000"/>
                </a:solidFill>
                <a:latin typeface="MJXc-TeX-main-R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MJXc-TeX-math-I"/>
              </a:rPr>
              <a:t>x</a:t>
            </a:r>
            <a:r>
              <a:rPr lang="en-US" baseline="-25000" dirty="0" err="1">
                <a:solidFill>
                  <a:srgbClr val="000000"/>
                </a:solidFill>
                <a:latin typeface="MJXc-TeX-math-I"/>
              </a:rPr>
              <a:t>P</a:t>
            </a:r>
            <a:r>
              <a:rPr lang="en-US" dirty="0" err="1">
                <a:solidFill>
                  <a:srgbClr val="000000"/>
                </a:solidFill>
                <a:latin typeface="MJXc-TeX-main-R"/>
              </a:rPr>
              <a:t>,</a:t>
            </a:r>
            <a:r>
              <a:rPr lang="en-US" dirty="0" err="1">
                <a:solidFill>
                  <a:srgbClr val="000000"/>
                </a:solidFill>
                <a:latin typeface="MJXc-TeX-math-I"/>
              </a:rPr>
              <a:t>y</a:t>
            </a:r>
            <a:r>
              <a:rPr lang="en-US" baseline="-25000" dirty="0" err="1">
                <a:solidFill>
                  <a:srgbClr val="000000"/>
                </a:solidFill>
                <a:latin typeface="MJXc-TeX-math-I"/>
              </a:rPr>
              <a:t>P</a:t>
            </a:r>
            <a:r>
              <a:rPr lang="en-US" dirty="0" err="1">
                <a:solidFill>
                  <a:srgbClr val="000000"/>
                </a:solidFill>
                <a:latin typeface="MJXc-TeX-main-R"/>
              </a:rPr>
              <a:t>,</a:t>
            </a:r>
            <a:r>
              <a:rPr lang="en-US" dirty="0" err="1">
                <a:solidFill>
                  <a:srgbClr val="000000"/>
                </a:solidFill>
                <a:latin typeface="MJXc-TeX-math-I"/>
              </a:rPr>
              <a:t>z</a:t>
            </a:r>
            <a:r>
              <a:rPr lang="en-US" baseline="-25000" dirty="0" err="1">
                <a:solidFill>
                  <a:srgbClr val="000000"/>
                </a:solidFill>
                <a:latin typeface="MJXc-TeX-math-I"/>
              </a:rPr>
              <a:t>P</a:t>
            </a:r>
            <a:r>
              <a:rPr lang="en-US" dirty="0" smtClean="0">
                <a:solidFill>
                  <a:srgbClr val="000000"/>
                </a:solidFill>
                <a:latin typeface="MJXc-TeX-main-R"/>
              </a:rPr>
              <a:t>).</a:t>
            </a:r>
            <a:r>
              <a:rPr lang="ru-RU" dirty="0">
                <a:solidFill>
                  <a:srgbClr val="000000"/>
                </a:solidFill>
                <a:latin typeface="MJXc-TeX-main-R"/>
              </a:rPr>
              <a:t> </a:t>
            </a:r>
            <a:endParaRPr lang="ru-RU" dirty="0" smtClean="0">
              <a:solidFill>
                <a:srgbClr val="000000"/>
              </a:solidFill>
              <a:latin typeface="MJXc-TeX-main-R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Подставим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координаты точек в общее уравнение плоскости: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  <a:latin typeface="MJXc-TeX-math-I"/>
              </a:rPr>
              <a:t>   </a:t>
            </a:r>
            <a:r>
              <a:rPr lang="en-US" dirty="0" err="1" smtClean="0">
                <a:solidFill>
                  <a:srgbClr val="000000"/>
                </a:solidFill>
                <a:latin typeface="MJXc-TeX-math-I"/>
              </a:rPr>
              <a:t>A</a:t>
            </a:r>
            <a:r>
              <a:rPr lang="en-US" dirty="0" err="1">
                <a:solidFill>
                  <a:srgbClr val="000000"/>
                </a:solidFill>
                <a:latin typeface="MJXc-TeX-main-R"/>
              </a:rPr>
              <a:t>∗</a:t>
            </a:r>
            <a:r>
              <a:rPr lang="en-US" dirty="0" err="1">
                <a:solidFill>
                  <a:srgbClr val="000000"/>
                </a:solidFill>
                <a:latin typeface="MJXc-TeX-math-I"/>
              </a:rPr>
              <a:t>x</a:t>
            </a:r>
            <a:r>
              <a:rPr lang="en-US" baseline="-25000" dirty="0" err="1">
                <a:solidFill>
                  <a:srgbClr val="000000"/>
                </a:solidFill>
                <a:latin typeface="MJXc-TeX-math-I"/>
              </a:rPr>
              <a:t>K</a:t>
            </a:r>
            <a:r>
              <a:rPr lang="en-US" dirty="0" err="1">
                <a:solidFill>
                  <a:srgbClr val="000000"/>
                </a:solidFill>
                <a:latin typeface="MJXc-TeX-main-R"/>
              </a:rPr>
              <a:t>+</a:t>
            </a:r>
            <a:r>
              <a:rPr lang="en-US" dirty="0" err="1">
                <a:solidFill>
                  <a:srgbClr val="000000"/>
                </a:solidFill>
                <a:latin typeface="MJXc-TeX-math-I"/>
              </a:rPr>
              <a:t>B</a:t>
            </a:r>
            <a:r>
              <a:rPr lang="en-US" dirty="0" err="1">
                <a:solidFill>
                  <a:srgbClr val="000000"/>
                </a:solidFill>
                <a:latin typeface="MJXc-TeX-main-R"/>
              </a:rPr>
              <a:t>∗</a:t>
            </a:r>
            <a:r>
              <a:rPr lang="en-US" dirty="0" err="1">
                <a:solidFill>
                  <a:srgbClr val="000000"/>
                </a:solidFill>
                <a:latin typeface="MJXc-TeX-math-I"/>
              </a:rPr>
              <a:t>y</a:t>
            </a:r>
            <a:r>
              <a:rPr lang="en-US" baseline="-25000" dirty="0" err="1">
                <a:solidFill>
                  <a:srgbClr val="000000"/>
                </a:solidFill>
                <a:latin typeface="MJXc-TeX-math-I"/>
              </a:rPr>
              <a:t>K</a:t>
            </a:r>
            <a:r>
              <a:rPr lang="en-US" dirty="0" err="1">
                <a:solidFill>
                  <a:srgbClr val="000000"/>
                </a:solidFill>
                <a:latin typeface="MJXc-TeX-main-R"/>
              </a:rPr>
              <a:t>+</a:t>
            </a:r>
            <a:r>
              <a:rPr lang="en-US" dirty="0" err="1">
                <a:solidFill>
                  <a:srgbClr val="000000"/>
                </a:solidFill>
                <a:latin typeface="MJXc-TeX-math-I"/>
              </a:rPr>
              <a:t>C</a:t>
            </a:r>
            <a:r>
              <a:rPr lang="en-US" dirty="0" err="1">
                <a:solidFill>
                  <a:srgbClr val="000000"/>
                </a:solidFill>
                <a:latin typeface="MJXc-TeX-main-R"/>
              </a:rPr>
              <a:t>∗</a:t>
            </a:r>
            <a:r>
              <a:rPr lang="en-US" dirty="0" err="1">
                <a:solidFill>
                  <a:srgbClr val="000000"/>
                </a:solidFill>
                <a:latin typeface="MJXc-TeX-math-I"/>
              </a:rPr>
              <a:t>z</a:t>
            </a:r>
            <a:r>
              <a:rPr lang="en-US" baseline="-25000" dirty="0" err="1">
                <a:solidFill>
                  <a:srgbClr val="000000"/>
                </a:solidFill>
                <a:latin typeface="MJXc-TeX-math-I"/>
              </a:rPr>
              <a:t>K</a:t>
            </a:r>
            <a:r>
              <a:rPr lang="en-US" dirty="0" err="1">
                <a:solidFill>
                  <a:srgbClr val="000000"/>
                </a:solidFill>
                <a:latin typeface="MJXc-TeX-main-R"/>
              </a:rPr>
              <a:t>+</a:t>
            </a:r>
            <a:r>
              <a:rPr lang="en-US" dirty="0" err="1">
                <a:solidFill>
                  <a:srgbClr val="000000"/>
                </a:solidFill>
                <a:latin typeface="MJXc-TeX-math-I"/>
              </a:rPr>
              <a:t>D</a:t>
            </a:r>
            <a:r>
              <a:rPr lang="en-US" dirty="0">
                <a:solidFill>
                  <a:srgbClr val="000000"/>
                </a:solidFill>
                <a:latin typeface="MJXc-TeX-main-R"/>
              </a:rPr>
              <a:t>=0</a:t>
            </a:r>
            <a:r>
              <a:rPr lang="en-US" dirty="0" smtClean="0">
                <a:solidFill>
                  <a:srgbClr val="000000"/>
                </a:solidFill>
                <a:latin typeface="MJXc-TeX-main-R"/>
              </a:rPr>
              <a:t>,</a:t>
            </a:r>
            <a:endParaRPr lang="ru-RU" dirty="0" smtClean="0">
              <a:solidFill>
                <a:srgbClr val="000000"/>
              </a:solidFill>
              <a:latin typeface="MJXc-TeX-main-R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  <a:latin typeface="MJXc-TeX-math-I"/>
              </a:rPr>
              <a:t>   </a:t>
            </a:r>
            <a:r>
              <a:rPr lang="en-US" dirty="0" err="1" smtClean="0">
                <a:solidFill>
                  <a:srgbClr val="000000"/>
                </a:solidFill>
                <a:latin typeface="MJXc-TeX-math-I"/>
              </a:rPr>
              <a:t>A</a:t>
            </a:r>
            <a:r>
              <a:rPr lang="en-US" dirty="0" err="1">
                <a:solidFill>
                  <a:srgbClr val="000000"/>
                </a:solidFill>
                <a:latin typeface="MJXc-TeX-main-R"/>
              </a:rPr>
              <a:t>∗</a:t>
            </a:r>
            <a:r>
              <a:rPr lang="en-US" dirty="0" err="1">
                <a:solidFill>
                  <a:srgbClr val="000000"/>
                </a:solidFill>
                <a:latin typeface="MJXc-TeX-math-I"/>
              </a:rPr>
              <a:t>x</a:t>
            </a:r>
            <a:r>
              <a:rPr lang="en-US" baseline="-25000" dirty="0" err="1">
                <a:solidFill>
                  <a:srgbClr val="000000"/>
                </a:solidFill>
                <a:latin typeface="MJXc-TeX-math-I"/>
              </a:rPr>
              <a:t>L</a:t>
            </a:r>
            <a:r>
              <a:rPr lang="en-US" dirty="0" err="1">
                <a:solidFill>
                  <a:srgbClr val="000000"/>
                </a:solidFill>
                <a:latin typeface="MJXc-TeX-main-R"/>
              </a:rPr>
              <a:t>+</a:t>
            </a:r>
            <a:r>
              <a:rPr lang="en-US" dirty="0" err="1">
                <a:solidFill>
                  <a:srgbClr val="000000"/>
                </a:solidFill>
                <a:latin typeface="MJXc-TeX-math-I"/>
              </a:rPr>
              <a:t>B</a:t>
            </a:r>
            <a:r>
              <a:rPr lang="en-US" dirty="0" err="1">
                <a:solidFill>
                  <a:srgbClr val="000000"/>
                </a:solidFill>
                <a:latin typeface="MJXc-TeX-main-R"/>
              </a:rPr>
              <a:t>∗</a:t>
            </a:r>
            <a:r>
              <a:rPr lang="en-US" dirty="0" err="1">
                <a:solidFill>
                  <a:srgbClr val="000000"/>
                </a:solidFill>
                <a:latin typeface="MJXc-TeX-math-I"/>
              </a:rPr>
              <a:t>y</a:t>
            </a:r>
            <a:r>
              <a:rPr lang="en-US" baseline="-25000" dirty="0" err="1">
                <a:solidFill>
                  <a:srgbClr val="000000"/>
                </a:solidFill>
                <a:latin typeface="MJXc-TeX-math-I"/>
              </a:rPr>
              <a:t>L</a:t>
            </a:r>
            <a:r>
              <a:rPr lang="en-US" dirty="0" err="1">
                <a:solidFill>
                  <a:srgbClr val="000000"/>
                </a:solidFill>
                <a:latin typeface="MJXc-TeX-main-R"/>
              </a:rPr>
              <a:t>+</a:t>
            </a:r>
            <a:r>
              <a:rPr lang="en-US" dirty="0" err="1">
                <a:solidFill>
                  <a:srgbClr val="000000"/>
                </a:solidFill>
                <a:latin typeface="MJXc-TeX-math-I"/>
              </a:rPr>
              <a:t>C</a:t>
            </a:r>
            <a:r>
              <a:rPr lang="en-US" dirty="0" err="1">
                <a:solidFill>
                  <a:srgbClr val="000000"/>
                </a:solidFill>
                <a:latin typeface="MJXc-TeX-main-R"/>
              </a:rPr>
              <a:t>∗</a:t>
            </a:r>
            <a:r>
              <a:rPr lang="en-US" dirty="0" err="1">
                <a:solidFill>
                  <a:srgbClr val="000000"/>
                </a:solidFill>
                <a:latin typeface="MJXc-TeX-math-I"/>
              </a:rPr>
              <a:t>z</a:t>
            </a:r>
            <a:r>
              <a:rPr lang="en-US" baseline="-25000" dirty="0" err="1">
                <a:solidFill>
                  <a:srgbClr val="000000"/>
                </a:solidFill>
                <a:latin typeface="MJXc-TeX-math-I"/>
              </a:rPr>
              <a:t>L</a:t>
            </a:r>
            <a:r>
              <a:rPr lang="en-US" dirty="0" err="1">
                <a:solidFill>
                  <a:srgbClr val="000000"/>
                </a:solidFill>
                <a:latin typeface="MJXc-TeX-main-R"/>
              </a:rPr>
              <a:t>+</a:t>
            </a:r>
            <a:r>
              <a:rPr lang="en-US" dirty="0" err="1">
                <a:solidFill>
                  <a:srgbClr val="000000"/>
                </a:solidFill>
                <a:latin typeface="MJXc-TeX-math-I"/>
              </a:rPr>
              <a:t>D</a:t>
            </a:r>
            <a:r>
              <a:rPr lang="en-US" dirty="0">
                <a:solidFill>
                  <a:srgbClr val="000000"/>
                </a:solidFill>
                <a:latin typeface="MJXc-TeX-main-R"/>
              </a:rPr>
              <a:t>=0</a:t>
            </a:r>
            <a:r>
              <a:rPr lang="en-US" dirty="0" smtClean="0">
                <a:solidFill>
                  <a:srgbClr val="000000"/>
                </a:solidFill>
                <a:latin typeface="MJXc-TeX-main-R"/>
              </a:rPr>
              <a:t>,</a:t>
            </a:r>
            <a:endParaRPr lang="ru-RU" dirty="0" smtClean="0">
              <a:solidFill>
                <a:srgbClr val="000000"/>
              </a:solidFill>
              <a:latin typeface="MJXc-TeX-main-R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  <a:latin typeface="MJXc-TeX-math-I"/>
              </a:rPr>
              <a:t>   </a:t>
            </a:r>
            <a:r>
              <a:rPr lang="en-US" dirty="0" err="1" smtClean="0">
                <a:solidFill>
                  <a:srgbClr val="000000"/>
                </a:solidFill>
                <a:latin typeface="MJXc-TeX-math-I"/>
              </a:rPr>
              <a:t>A</a:t>
            </a:r>
            <a:r>
              <a:rPr lang="en-US" dirty="0" err="1">
                <a:solidFill>
                  <a:srgbClr val="000000"/>
                </a:solidFill>
                <a:latin typeface="MJXc-TeX-main-R"/>
              </a:rPr>
              <a:t>∗</a:t>
            </a:r>
            <a:r>
              <a:rPr lang="en-US" dirty="0" err="1">
                <a:solidFill>
                  <a:srgbClr val="000000"/>
                </a:solidFill>
                <a:latin typeface="MJXc-TeX-math-I"/>
              </a:rPr>
              <a:t>x</a:t>
            </a:r>
            <a:r>
              <a:rPr lang="en-US" baseline="-25000" dirty="0" err="1">
                <a:solidFill>
                  <a:srgbClr val="000000"/>
                </a:solidFill>
                <a:latin typeface="MJXc-TeX-math-I"/>
              </a:rPr>
              <a:t>P</a:t>
            </a:r>
            <a:r>
              <a:rPr lang="en-US" dirty="0" err="1">
                <a:solidFill>
                  <a:srgbClr val="000000"/>
                </a:solidFill>
                <a:latin typeface="MJXc-TeX-main-R"/>
              </a:rPr>
              <a:t>+</a:t>
            </a:r>
            <a:r>
              <a:rPr lang="en-US" dirty="0" err="1">
                <a:solidFill>
                  <a:srgbClr val="000000"/>
                </a:solidFill>
                <a:latin typeface="MJXc-TeX-math-I"/>
              </a:rPr>
              <a:t>B</a:t>
            </a:r>
            <a:r>
              <a:rPr lang="en-US" dirty="0" err="1">
                <a:solidFill>
                  <a:srgbClr val="000000"/>
                </a:solidFill>
                <a:latin typeface="MJXc-TeX-main-R"/>
              </a:rPr>
              <a:t>∗</a:t>
            </a:r>
            <a:r>
              <a:rPr lang="en-US" dirty="0" err="1">
                <a:solidFill>
                  <a:srgbClr val="000000"/>
                </a:solidFill>
                <a:latin typeface="MJXc-TeX-math-I"/>
              </a:rPr>
              <a:t>y</a:t>
            </a:r>
            <a:r>
              <a:rPr lang="en-US" baseline="-25000" dirty="0" err="1">
                <a:solidFill>
                  <a:srgbClr val="000000"/>
                </a:solidFill>
                <a:latin typeface="MJXc-TeX-math-I"/>
              </a:rPr>
              <a:t>P</a:t>
            </a:r>
            <a:r>
              <a:rPr lang="en-US" dirty="0" err="1">
                <a:solidFill>
                  <a:srgbClr val="000000"/>
                </a:solidFill>
                <a:latin typeface="MJXc-TeX-main-R"/>
              </a:rPr>
              <a:t>+</a:t>
            </a:r>
            <a:r>
              <a:rPr lang="en-US" dirty="0" err="1">
                <a:solidFill>
                  <a:srgbClr val="000000"/>
                </a:solidFill>
                <a:latin typeface="MJXc-TeX-math-I"/>
              </a:rPr>
              <a:t>C</a:t>
            </a:r>
            <a:r>
              <a:rPr lang="en-US" dirty="0" err="1">
                <a:solidFill>
                  <a:srgbClr val="000000"/>
                </a:solidFill>
                <a:latin typeface="MJXc-TeX-main-R"/>
              </a:rPr>
              <a:t>∗</a:t>
            </a:r>
            <a:r>
              <a:rPr lang="en-US" dirty="0" err="1">
                <a:solidFill>
                  <a:srgbClr val="000000"/>
                </a:solidFill>
                <a:latin typeface="MJXc-TeX-math-I"/>
              </a:rPr>
              <a:t>z</a:t>
            </a:r>
            <a:r>
              <a:rPr lang="en-US" baseline="-25000" dirty="0" err="1">
                <a:solidFill>
                  <a:srgbClr val="000000"/>
                </a:solidFill>
                <a:latin typeface="MJXc-TeX-math-I"/>
              </a:rPr>
              <a:t>P</a:t>
            </a:r>
            <a:r>
              <a:rPr lang="en-US" dirty="0" err="1">
                <a:solidFill>
                  <a:srgbClr val="000000"/>
                </a:solidFill>
                <a:latin typeface="MJXc-TeX-main-R"/>
              </a:rPr>
              <a:t>+</a:t>
            </a:r>
            <a:r>
              <a:rPr lang="en-US" dirty="0" err="1">
                <a:solidFill>
                  <a:srgbClr val="000000"/>
                </a:solidFill>
                <a:latin typeface="MJXc-TeX-math-I"/>
              </a:rPr>
              <a:t>D</a:t>
            </a:r>
            <a:r>
              <a:rPr lang="en-US" dirty="0">
                <a:solidFill>
                  <a:srgbClr val="000000"/>
                </a:solidFill>
                <a:latin typeface="MJXc-TeX-main-R"/>
              </a:rPr>
              <a:t>=0</a:t>
            </a:r>
            <a:r>
              <a:rPr lang="en-US" dirty="0" smtClean="0">
                <a:solidFill>
                  <a:srgbClr val="000000"/>
                </a:solidFill>
                <a:latin typeface="MJXc-TeX-main-R"/>
              </a:rPr>
              <a:t>.</a:t>
            </a:r>
            <a:endParaRPr lang="ru-RU" dirty="0" smtClean="0">
              <a:solidFill>
                <a:srgbClr val="000000"/>
              </a:solidFill>
              <a:latin typeface="MJXc-TeX-main-R"/>
            </a:endParaRPr>
          </a:p>
          <a:p>
            <a:pPr marL="0" indent="0">
              <a:buNone/>
            </a:pPr>
            <a:r>
              <a:rPr lang="ru-RU" sz="3000" dirty="0">
                <a:solidFill>
                  <a:srgbClr val="000000"/>
                </a:solidFill>
                <a:latin typeface="Times New Roman"/>
              </a:rPr>
              <a:t>Получилась система из трех уравнений, но </a:t>
            </a:r>
            <a:r>
              <a:rPr lang="ru-RU" sz="3000" dirty="0" smtClean="0">
                <a:solidFill>
                  <a:srgbClr val="000000"/>
                </a:solidFill>
                <a:latin typeface="Times New Roman"/>
              </a:rPr>
              <a:t>неизвестных 4</a:t>
            </a:r>
            <a:r>
              <a:rPr lang="ru-RU" sz="3000" dirty="0">
                <a:solidFill>
                  <a:srgbClr val="000000"/>
                </a:solidFill>
                <a:latin typeface="Times New Roman"/>
              </a:rPr>
              <a:t>: </a:t>
            </a:r>
            <a:r>
              <a:rPr lang="ru-RU" sz="3000" dirty="0" smtClean="0">
                <a:solidFill>
                  <a:srgbClr val="000000"/>
                </a:solidFill>
                <a:latin typeface="MJXc-TeX-math-I"/>
              </a:rPr>
              <a:t>A</a:t>
            </a:r>
            <a:r>
              <a:rPr lang="ru-RU" sz="3000" dirty="0" smtClean="0">
                <a:solidFill>
                  <a:srgbClr val="000000"/>
                </a:solidFill>
                <a:latin typeface="MJXc-TeX-main-R"/>
              </a:rPr>
              <a:t>,</a:t>
            </a:r>
            <a:r>
              <a:rPr lang="ru-RU" sz="3000" dirty="0" smtClean="0">
                <a:solidFill>
                  <a:srgbClr val="000000"/>
                </a:solidFill>
                <a:latin typeface="MJXc-TeX-math-I"/>
              </a:rPr>
              <a:t>B</a:t>
            </a:r>
            <a:r>
              <a:rPr lang="ru-RU" sz="3000" dirty="0" smtClean="0">
                <a:solidFill>
                  <a:srgbClr val="000000"/>
                </a:solidFill>
                <a:latin typeface="MJXc-TeX-main-R"/>
              </a:rPr>
              <a:t>,</a:t>
            </a:r>
            <a:r>
              <a:rPr lang="ru-RU" sz="3000" dirty="0" smtClean="0">
                <a:solidFill>
                  <a:srgbClr val="000000"/>
                </a:solidFill>
                <a:latin typeface="MJXc-TeX-math-I"/>
              </a:rPr>
              <a:t>C</a:t>
            </a:r>
            <a:r>
              <a:rPr lang="ru-RU" sz="3000" dirty="0" smtClean="0">
                <a:solidFill>
                  <a:srgbClr val="000000"/>
                </a:solidFill>
                <a:latin typeface="MJXc-TeX-main-R"/>
              </a:rPr>
              <a:t>,</a:t>
            </a:r>
            <a:r>
              <a:rPr lang="ru-RU" sz="3000" dirty="0" smtClean="0">
                <a:solidFill>
                  <a:srgbClr val="000000"/>
                </a:solidFill>
                <a:latin typeface="MJXc-TeX-math-I"/>
              </a:rPr>
              <a:t>D</a:t>
            </a:r>
            <a:r>
              <a:rPr lang="ru-RU" sz="3000" dirty="0" smtClean="0">
                <a:solidFill>
                  <a:srgbClr val="000000"/>
                </a:solidFill>
                <a:latin typeface="Times New Roman"/>
              </a:rPr>
              <a:t>. </a:t>
            </a:r>
            <a:r>
              <a:rPr lang="ru-RU" sz="3000" dirty="0">
                <a:solidFill>
                  <a:srgbClr val="000000"/>
                </a:solidFill>
                <a:latin typeface="Times New Roman"/>
              </a:rPr>
              <a:t>Если наша плоскость не проходит через начало координат, то мы можем </a:t>
            </a:r>
            <a:r>
              <a:rPr lang="ru-RU" sz="3000" dirty="0" smtClean="0">
                <a:solidFill>
                  <a:srgbClr val="000000"/>
                </a:solidFill>
                <a:latin typeface="Times New Roman"/>
              </a:rPr>
              <a:t>D</a:t>
            </a:r>
            <a:r>
              <a:rPr lang="ru-RU" sz="3000" dirty="0">
                <a:solidFill>
                  <a:srgbClr val="000000"/>
                </a:solidFill>
                <a:latin typeface="Times New Roman"/>
              </a:rPr>
              <a:t> приравнять </a:t>
            </a:r>
            <a:r>
              <a:rPr lang="ru-RU" sz="3000" dirty="0" smtClean="0">
                <a:solidFill>
                  <a:srgbClr val="000000"/>
                </a:solidFill>
                <a:latin typeface="MJXc-TeX-main-R"/>
              </a:rPr>
              <a:t>1</a:t>
            </a:r>
            <a:r>
              <a:rPr lang="ru-RU" sz="3000" dirty="0" smtClean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sz="3000" dirty="0">
                <a:solidFill>
                  <a:srgbClr val="000000"/>
                </a:solidFill>
                <a:latin typeface="Times New Roman"/>
              </a:rPr>
              <a:t>если же проходит, то </a:t>
            </a:r>
            <a:r>
              <a:rPr lang="ru-RU" sz="3000" dirty="0" smtClean="0">
                <a:solidFill>
                  <a:srgbClr val="000000"/>
                </a:solidFill>
                <a:latin typeface="Times New Roman"/>
              </a:rPr>
              <a:t>D=0</a:t>
            </a:r>
            <a:r>
              <a:rPr lang="ru-RU" sz="3000" dirty="0">
                <a:solidFill>
                  <a:srgbClr val="000000"/>
                </a:solidFill>
                <a:latin typeface="Times New Roman"/>
              </a:rPr>
              <a:t>. </a:t>
            </a:r>
            <a:r>
              <a:rPr lang="en-US" sz="2400" dirty="0"/>
              <a:t/>
            </a:r>
            <a:br>
              <a:rPr lang="en-US" sz="2400" dirty="0"/>
            </a:br>
            <a:endParaRPr lang="ru-RU" sz="2400" dirty="0"/>
          </a:p>
        </p:txBody>
      </p:sp>
      <p:sp>
        <p:nvSpPr>
          <p:cNvPr id="5" name="Левая фигурная скобка 4"/>
          <p:cNvSpPr/>
          <p:nvPr/>
        </p:nvSpPr>
        <p:spPr>
          <a:xfrm>
            <a:off x="143133" y="3212976"/>
            <a:ext cx="452152" cy="1440160"/>
          </a:xfrm>
          <a:prstGeom prst="leftBrace">
            <a:avLst>
              <a:gd name="adj1" fmla="val 8333"/>
              <a:gd name="adj2" fmla="val 4786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549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latin typeface="Times New Roman"/>
              </a:rPr>
              <a:t>Найти уравнение плоскости, проходящей через 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точки </a:t>
            </a:r>
            <a:r>
              <a:rPr lang="ru-RU" dirty="0" smtClean="0">
                <a:solidFill>
                  <a:srgbClr val="000000"/>
                </a:solidFill>
                <a:latin typeface="MJXc-TeX-math-I"/>
              </a:rPr>
              <a:t>K</a:t>
            </a:r>
            <a:r>
              <a:rPr lang="ru-RU" dirty="0" smtClean="0">
                <a:solidFill>
                  <a:srgbClr val="000000"/>
                </a:solidFill>
                <a:latin typeface="MJXc-TeX-main-R"/>
              </a:rPr>
              <a:t>(1;2;3</a:t>
            </a:r>
            <a:r>
              <a:rPr lang="ru-RU" dirty="0">
                <a:solidFill>
                  <a:srgbClr val="000000"/>
                </a:solidFill>
                <a:latin typeface="MJXc-TeX-main-R"/>
              </a:rPr>
              <a:t>);</a:t>
            </a:r>
            <a:r>
              <a:rPr lang="ru-RU" dirty="0">
                <a:solidFill>
                  <a:srgbClr val="000000"/>
                </a:solidFill>
                <a:latin typeface="MJXc-TeX-math-I"/>
              </a:rPr>
              <a:t>P</a:t>
            </a:r>
            <a:r>
              <a:rPr lang="ru-RU" dirty="0">
                <a:solidFill>
                  <a:srgbClr val="000000"/>
                </a:solidFill>
                <a:latin typeface="MJXc-TeX-main-R"/>
              </a:rPr>
              <a:t>(0;1;0);</a:t>
            </a:r>
            <a:r>
              <a:rPr lang="ru-RU" dirty="0">
                <a:solidFill>
                  <a:srgbClr val="000000"/>
                </a:solidFill>
                <a:latin typeface="MJXc-TeX-math-I"/>
              </a:rPr>
              <a:t>L</a:t>
            </a:r>
            <a:r>
              <a:rPr lang="ru-RU" dirty="0">
                <a:solidFill>
                  <a:srgbClr val="000000"/>
                </a:solidFill>
                <a:latin typeface="MJXc-TeX-main-R"/>
              </a:rPr>
              <a:t>(1;1;1</a:t>
            </a:r>
            <a:r>
              <a:rPr lang="ru-RU" dirty="0" smtClean="0">
                <a:solidFill>
                  <a:srgbClr val="000000"/>
                </a:solidFill>
                <a:latin typeface="MJXc-TeX-main-R"/>
              </a:rPr>
              <a:t>).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Подставим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координаты точек в уравнение плоскости 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(D=1):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  <a:latin typeface="MJXc-TeX-math-I"/>
              </a:rPr>
              <a:t>   A</a:t>
            </a:r>
            <a:r>
              <a:rPr lang="ru-RU" dirty="0">
                <a:solidFill>
                  <a:srgbClr val="000000"/>
                </a:solidFill>
                <a:latin typeface="MJXc-TeX-main-R"/>
              </a:rPr>
              <a:t>∗1+</a:t>
            </a:r>
            <a:r>
              <a:rPr lang="ru-RU" dirty="0">
                <a:solidFill>
                  <a:srgbClr val="000000"/>
                </a:solidFill>
                <a:latin typeface="MJXc-TeX-math-I"/>
              </a:rPr>
              <a:t>B</a:t>
            </a:r>
            <a:r>
              <a:rPr lang="ru-RU" dirty="0">
                <a:solidFill>
                  <a:srgbClr val="000000"/>
                </a:solidFill>
                <a:latin typeface="MJXc-TeX-main-R"/>
              </a:rPr>
              <a:t>∗2+</a:t>
            </a:r>
            <a:r>
              <a:rPr lang="ru-RU" dirty="0">
                <a:solidFill>
                  <a:srgbClr val="000000"/>
                </a:solidFill>
                <a:latin typeface="MJXc-TeX-math-I"/>
              </a:rPr>
              <a:t>C</a:t>
            </a:r>
            <a:r>
              <a:rPr lang="ru-RU" dirty="0">
                <a:solidFill>
                  <a:srgbClr val="000000"/>
                </a:solidFill>
                <a:latin typeface="MJXc-TeX-main-R"/>
              </a:rPr>
              <a:t>∗3+1=0</a:t>
            </a:r>
            <a:r>
              <a:rPr lang="ru-RU" dirty="0" smtClean="0">
                <a:solidFill>
                  <a:srgbClr val="000000"/>
                </a:solidFill>
                <a:latin typeface="MJXc-TeX-main-R"/>
              </a:rPr>
              <a:t>,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  <a:latin typeface="MJXc-TeX-math-I"/>
              </a:rPr>
              <a:t>   A</a:t>
            </a:r>
            <a:r>
              <a:rPr lang="ru-RU" dirty="0">
                <a:solidFill>
                  <a:srgbClr val="000000"/>
                </a:solidFill>
                <a:latin typeface="MJXc-TeX-main-R"/>
              </a:rPr>
              <a:t>∗0+</a:t>
            </a:r>
            <a:r>
              <a:rPr lang="ru-RU" dirty="0">
                <a:solidFill>
                  <a:srgbClr val="000000"/>
                </a:solidFill>
                <a:latin typeface="MJXc-TeX-math-I"/>
              </a:rPr>
              <a:t>B</a:t>
            </a:r>
            <a:r>
              <a:rPr lang="ru-RU" dirty="0">
                <a:solidFill>
                  <a:srgbClr val="000000"/>
                </a:solidFill>
                <a:latin typeface="MJXc-TeX-main-R"/>
              </a:rPr>
              <a:t>∗1+</a:t>
            </a:r>
            <a:r>
              <a:rPr lang="ru-RU" dirty="0">
                <a:solidFill>
                  <a:srgbClr val="000000"/>
                </a:solidFill>
                <a:latin typeface="MJXc-TeX-math-I"/>
              </a:rPr>
              <a:t>C</a:t>
            </a:r>
            <a:r>
              <a:rPr lang="ru-RU" dirty="0">
                <a:solidFill>
                  <a:srgbClr val="000000"/>
                </a:solidFill>
                <a:latin typeface="MJXc-TeX-main-R"/>
              </a:rPr>
              <a:t>∗0+1=0</a:t>
            </a:r>
            <a:r>
              <a:rPr lang="ru-RU" dirty="0" smtClean="0">
                <a:solidFill>
                  <a:srgbClr val="000000"/>
                </a:solidFill>
                <a:latin typeface="MJXc-TeX-main-R"/>
              </a:rPr>
              <a:t>,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  <a:latin typeface="MJXc-TeX-math-I"/>
              </a:rPr>
              <a:t>   A</a:t>
            </a:r>
            <a:r>
              <a:rPr lang="ru-RU" dirty="0">
                <a:solidFill>
                  <a:srgbClr val="000000"/>
                </a:solidFill>
                <a:latin typeface="MJXc-TeX-main-R"/>
              </a:rPr>
              <a:t>∗1+</a:t>
            </a:r>
            <a:r>
              <a:rPr lang="ru-RU" dirty="0">
                <a:solidFill>
                  <a:srgbClr val="000000"/>
                </a:solidFill>
                <a:latin typeface="MJXc-TeX-math-I"/>
              </a:rPr>
              <a:t>B</a:t>
            </a:r>
            <a:r>
              <a:rPr lang="ru-RU" dirty="0">
                <a:solidFill>
                  <a:srgbClr val="000000"/>
                </a:solidFill>
                <a:latin typeface="MJXc-TeX-main-R"/>
              </a:rPr>
              <a:t>∗1+</a:t>
            </a:r>
            <a:r>
              <a:rPr lang="ru-RU" dirty="0">
                <a:solidFill>
                  <a:srgbClr val="000000"/>
                </a:solidFill>
                <a:latin typeface="MJXc-TeX-math-I"/>
              </a:rPr>
              <a:t>C</a:t>
            </a:r>
            <a:r>
              <a:rPr lang="ru-RU" dirty="0">
                <a:solidFill>
                  <a:srgbClr val="000000"/>
                </a:solidFill>
                <a:latin typeface="MJXc-TeX-main-R"/>
              </a:rPr>
              <a:t>∗1+1=0</a:t>
            </a:r>
            <a:r>
              <a:rPr lang="ru-RU" dirty="0" smtClean="0">
                <a:solidFill>
                  <a:srgbClr val="000000"/>
                </a:solidFill>
                <a:latin typeface="MJXc-TeX-main-R"/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  <a:latin typeface="MJXc-TeX-math-I"/>
              </a:rPr>
              <a:t>Решение системы: </a:t>
            </a:r>
            <a:r>
              <a:rPr lang="en-US" dirty="0" smtClean="0">
                <a:solidFill>
                  <a:srgbClr val="000000"/>
                </a:solidFill>
                <a:latin typeface="MJXc-TeX-math-I"/>
              </a:rPr>
              <a:t>A</a:t>
            </a:r>
            <a:r>
              <a:rPr lang="en-US" dirty="0">
                <a:solidFill>
                  <a:srgbClr val="000000"/>
                </a:solidFill>
                <a:latin typeface="MJXc-TeX-main-R"/>
              </a:rPr>
              <a:t>=−0.5,</a:t>
            </a:r>
            <a:r>
              <a:rPr lang="en-US" dirty="0">
                <a:solidFill>
                  <a:srgbClr val="000000"/>
                </a:solidFill>
                <a:latin typeface="MJXc-TeX-math-I"/>
              </a:rPr>
              <a:t>B</a:t>
            </a:r>
            <a:r>
              <a:rPr lang="en-US" dirty="0">
                <a:solidFill>
                  <a:srgbClr val="000000"/>
                </a:solidFill>
                <a:latin typeface="MJXc-TeX-main-R"/>
              </a:rPr>
              <a:t>=−</a:t>
            </a:r>
            <a:r>
              <a:rPr lang="en-US" dirty="0" smtClean="0">
                <a:solidFill>
                  <a:srgbClr val="000000"/>
                </a:solidFill>
                <a:latin typeface="MJXc-TeX-main-R"/>
              </a:rPr>
              <a:t>1,</a:t>
            </a:r>
            <a:r>
              <a:rPr lang="en-US" dirty="0" smtClean="0">
                <a:solidFill>
                  <a:srgbClr val="000000"/>
                </a:solidFill>
                <a:latin typeface="MJXc-TeX-math-I"/>
              </a:rPr>
              <a:t>C</a:t>
            </a:r>
            <a:r>
              <a:rPr lang="en-US" dirty="0" smtClean="0">
                <a:solidFill>
                  <a:srgbClr val="000000"/>
                </a:solidFill>
                <a:latin typeface="MJXc-TeX-main-R"/>
              </a:rPr>
              <a:t>=0.5.</a:t>
            </a:r>
            <a:r>
              <a:rPr lang="ru-RU" dirty="0" smtClean="0">
                <a:solidFill>
                  <a:srgbClr val="000000"/>
                </a:solidFill>
                <a:latin typeface="MJXc-TeX-main-R"/>
              </a:rPr>
              <a:t>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Получаем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искомое уравнение плоскости:</a:t>
            </a:r>
            <a:r>
              <a:rPr lang="ru-RU" dirty="0">
                <a:solidFill>
                  <a:srgbClr val="000000"/>
                </a:solidFill>
                <a:latin typeface="MJXc-TeX-main-R"/>
              </a:rPr>
              <a:t>−0.5</a:t>
            </a:r>
            <a:r>
              <a:rPr lang="en-US" dirty="0">
                <a:solidFill>
                  <a:srgbClr val="000000"/>
                </a:solidFill>
                <a:latin typeface="MJXc-TeX-math-I"/>
              </a:rPr>
              <a:t>x</a:t>
            </a:r>
            <a:r>
              <a:rPr lang="en-US" dirty="0">
                <a:solidFill>
                  <a:srgbClr val="000000"/>
                </a:solidFill>
                <a:latin typeface="MJXc-TeX-main-R"/>
              </a:rPr>
              <a:t>−</a:t>
            </a:r>
            <a:r>
              <a:rPr lang="en-US" dirty="0" smtClean="0">
                <a:solidFill>
                  <a:srgbClr val="000000"/>
                </a:solidFill>
                <a:latin typeface="MJXc-TeX-math-I"/>
              </a:rPr>
              <a:t>y</a:t>
            </a:r>
            <a:r>
              <a:rPr lang="en-US" dirty="0" smtClean="0">
                <a:solidFill>
                  <a:srgbClr val="000000"/>
                </a:solidFill>
                <a:latin typeface="MJXc-TeX-main-R"/>
              </a:rPr>
              <a:t>+0.5</a:t>
            </a:r>
            <a:r>
              <a:rPr lang="en-US" dirty="0" smtClean="0">
                <a:solidFill>
                  <a:srgbClr val="000000"/>
                </a:solidFill>
                <a:latin typeface="MJXc-TeX-math-I"/>
              </a:rPr>
              <a:t>z</a:t>
            </a:r>
            <a:r>
              <a:rPr lang="en-US" dirty="0" smtClean="0">
                <a:solidFill>
                  <a:srgbClr val="000000"/>
                </a:solidFill>
                <a:latin typeface="MJXc-TeX-main-R"/>
              </a:rPr>
              <a:t>+1=0.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Левая фигурная скобка 3"/>
          <p:cNvSpPr/>
          <p:nvPr/>
        </p:nvSpPr>
        <p:spPr>
          <a:xfrm>
            <a:off x="539552" y="2996952"/>
            <a:ext cx="216024" cy="936104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177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139</Words>
  <Application>Microsoft Office PowerPoint</Application>
  <PresentationFormat>Экран (4:3)</PresentationFormat>
  <Paragraphs>43</Paragraphs>
  <Slides>16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Тема Office</vt:lpstr>
      <vt:lpstr>Формула</vt:lpstr>
      <vt:lpstr>Презентация PowerPoint</vt:lpstr>
      <vt:lpstr>Основные темы </vt:lpstr>
      <vt:lpstr>Примеры выбора системы координат</vt:lpstr>
      <vt:lpstr>Координаты основных точек в выбранной системе координат (координаты правильной пирамиды)</vt:lpstr>
      <vt:lpstr>Координаты основных точек в выбранной системе координат (координаты правильной пирамиды)</vt:lpstr>
      <vt:lpstr>Презентация PowerPoint</vt:lpstr>
      <vt:lpstr>Презентация PowerPoint</vt:lpstr>
      <vt:lpstr>Уравнение плоскости </vt:lpstr>
      <vt:lpstr>Пример </vt:lpstr>
      <vt:lpstr>Расстояние от точки до плоскости </vt:lpstr>
      <vt:lpstr>Презентация PowerPoint</vt:lpstr>
      <vt:lpstr>Презентация PowerPoint</vt:lpstr>
      <vt:lpstr>Презентация PowerPoint</vt:lpstr>
      <vt:lpstr>Пример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16</cp:revision>
  <cp:lastPrinted>2022-04-28T17:58:34Z</cp:lastPrinted>
  <dcterms:created xsi:type="dcterms:W3CDTF">2022-04-27T18:16:49Z</dcterms:created>
  <dcterms:modified xsi:type="dcterms:W3CDTF">2024-04-26T18:26:22Z</dcterms:modified>
</cp:coreProperties>
</file>