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1" r:id="rId4"/>
    <p:sldId id="260" r:id="rId5"/>
    <p:sldId id="279" r:id="rId6"/>
    <p:sldId id="281" r:id="rId7"/>
    <p:sldId id="275" r:id="rId8"/>
    <p:sldId id="280" r:id="rId9"/>
    <p:sldId id="282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92"/>
    <a:srgbClr val="FBE0EE"/>
    <a:srgbClr val="6ED7BC"/>
    <a:srgbClr val="FCE0EC"/>
    <a:srgbClr val="FB9FA7"/>
    <a:srgbClr val="FBF093"/>
    <a:srgbClr val="F9A0A6"/>
    <a:srgbClr val="FAA1A7"/>
    <a:srgbClr val="F8A2A6"/>
    <a:srgbClr val="FCF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6" y="666"/>
      </p:cViewPr>
      <p:guideLst>
        <p:guide orient="horz" pos="2280"/>
        <p:guide pos="3840"/>
        <p:guide orient="horz" pos="62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3C82-2D45-4BE9-989E-2851FD0BD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79A86-48BB-4A8A-AEA3-ADDB57161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10EBD-7A0B-4E5A-9321-F8A4D6F0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AAE7-2748-40A6-9909-C0C064E8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3426-E3D7-406B-A2CD-9BCAA565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F5AB-9113-409E-BA08-6EA93D13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C4082-686F-4BB4-999C-3D33A24CF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C6F4D-F256-4D28-861B-A26F4857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A21EB-B233-4C24-90AE-C93B11E5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B7108-0729-4F89-8BC5-B08F6224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E0A063-BC0C-4DAE-BAE7-A8E9CBEB6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0F71D-9AA9-4948-A7D2-1641166FF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03287-B074-4CB0-B705-A19B7EB4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9BEE4-CE6F-4B67-BF5C-68FFDE63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CDD6-0F29-47AB-808E-2A09852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A32E-E979-4230-8498-E27F14B6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9AE8-2F2B-4006-8E55-989727C2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AE313-45CF-42C4-8D67-2729CDAC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7C648-53E2-46AB-BF90-D935CA14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28C8-BA17-4575-902D-91B5D5C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0B08-4BA9-4F9C-B076-B2936FC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F9993-9A15-4042-9AAE-AA45D785C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0F267-EB12-452F-9137-36B00DC4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60797-DE91-41EB-9432-FED3A584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AE71-833B-45CD-996E-C094B0E4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845E-D460-43EF-B040-B45603D2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EB151-5569-4D0C-A63D-E6ED8B7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DB4E-8F10-4709-935C-E382F606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58F09-1D5E-488E-A795-CA440BE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556D5-ACF5-4A7A-AF48-EB5E432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527A8-8F10-431A-9DDB-9953679E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1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8526-A104-4111-90A9-6E4DA441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ED51C-6728-49EA-80A6-26BBCE8D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6F391-0EBC-4F88-A011-12D1E373D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79A4D-6353-4B56-A7AA-5068B41B1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26543-B6F0-4C86-BBC1-7392698BD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86C6A-9A7C-45BC-AA84-CAFA86DE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EE31C-6DC0-4952-9925-77B13A48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1655-9C08-4882-A894-A066B428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F34-6A2A-49A8-B489-DFEBF449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A4183-950B-4BE3-822C-937EC9D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5B6EA-4AA8-4C06-BDF9-6C127A3E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F7E91-0957-4971-A049-BC583B4D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6B50F-5389-4DFC-B26D-AAB89BE8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90199-ACFA-48DB-A5E8-496391B8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F9BF2-34BD-4537-999E-75A2A0F5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9C5-31F6-4C78-9848-265AFA4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5A4-38EE-40DF-A90E-FE3320082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4F7B0-9B0D-4B7B-BEE8-E02F836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C0C1D-88E4-4212-B999-DA643DA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B0CBE-000F-4BEF-95BD-2F684D97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8762A-1F40-4043-9F3C-79ED3CE1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F321-FD1D-4033-8104-7AEAA9C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7D41C-18BD-4AC6-AE8F-2AE8F880B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2F1C1-E1B6-4E17-8927-F3BB2087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23FB4-E4B0-46EC-950F-016C7AA7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1F0B3-74D5-481B-AEF8-33E1B997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E9F9F-6D8C-47A0-8590-A3F108F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AD1E4-21B0-4EDD-AEC7-C25FDF6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17E53-9E91-4890-AD18-67D2E8DC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DCF6-184F-4CF0-8DE6-8C839C72D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5DA3-109C-4BB0-9353-1E81ED7E1CC8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484E-F94F-4FC9-AA78-422814FEA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30FB-2EF3-4D87-9C1E-271083981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338;p12"/>
          <p:cNvSpPr txBox="1">
            <a:spLocks noGrp="1"/>
          </p:cNvSpPr>
          <p:nvPr>
            <p:ph type="ctrTitle"/>
          </p:nvPr>
        </p:nvSpPr>
        <p:spPr>
          <a:xfrm>
            <a:off x="637917" y="2395853"/>
            <a:ext cx="6321904" cy="271505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Как справиться со стрессом при подготовке и во время экзаменов</a:t>
            </a:r>
            <a:endParaRPr sz="4000" b="1" dirty="0">
              <a:solidFill>
                <a:srgbClr val="C00000"/>
              </a:solidFill>
            </a:endParaRPr>
          </a:p>
        </p:txBody>
      </p:sp>
      <p:sp>
        <p:nvSpPr>
          <p:cNvPr id="297" name="Google Shape;338;p12"/>
          <p:cNvSpPr txBox="1">
            <a:spLocks/>
          </p:cNvSpPr>
          <p:nvPr/>
        </p:nvSpPr>
        <p:spPr>
          <a:xfrm>
            <a:off x="231671" y="5606984"/>
            <a:ext cx="11731420" cy="86318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3600" dirty="0" smtClean="0">
                <a:solidFill>
                  <a:srgbClr val="002060"/>
                </a:solidFill>
              </a:rPr>
              <a:t>Черникова Ольга Анатольевна</a:t>
            </a:r>
            <a:r>
              <a:rPr lang="ru-RU" sz="3600" dirty="0">
                <a:solidFill>
                  <a:srgbClr val="002060"/>
                </a:solidFill>
              </a:rPr>
              <a:t>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  <a:latin typeface="Calibri Light"/>
                <a:ea typeface="+mn-ea"/>
                <a:cs typeface="+mn-cs"/>
              </a:rPr>
              <a:t>педагог-психолог, консультант службы «Семья от А до Я»,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rgbClr val="002060"/>
              </a:solidFill>
              <a:latin typeface="Calibri Ligh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"/>
          <a:stretch/>
        </p:blipFill>
        <p:spPr>
          <a:xfrm>
            <a:off x="7139372" y="2583088"/>
            <a:ext cx="5052628" cy="302389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139372" y="2583088"/>
            <a:ext cx="5052628" cy="3023896"/>
            <a:chOff x="3919851" y="1434773"/>
            <a:chExt cx="5386340" cy="3018754"/>
          </a:xfrm>
        </p:grpSpPr>
        <p:pic>
          <p:nvPicPr>
            <p:cNvPr id="10" name="Picture 2" descr="http://cpmss48.ru/sites/all/themes/cpmss_v3/img/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42906" y="1523934"/>
              <a:ext cx="863285" cy="67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1355F4E-56E6-41B8-9300-C7A0CBAC8614}"/>
                </a:ext>
              </a:extLst>
            </p:cNvPr>
            <p:cNvSpPr/>
            <p:nvPr/>
          </p:nvSpPr>
          <p:spPr>
            <a:xfrm>
              <a:off x="3919851" y="1434773"/>
              <a:ext cx="1269160" cy="3018754"/>
            </a:xfrm>
            <a:prstGeom prst="rect">
              <a:avLst/>
            </a:prstGeom>
            <a:solidFill>
              <a:srgbClr val="6FD7BC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405;p15"/>
          <p:cNvSpPr txBox="1">
            <a:spLocks noGrp="1"/>
          </p:cNvSpPr>
          <p:nvPr>
            <p:ph type="ctrTitle"/>
          </p:nvPr>
        </p:nvSpPr>
        <p:spPr>
          <a:xfrm>
            <a:off x="3160813" y="2928552"/>
            <a:ext cx="6572540" cy="78631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sz="4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B6B2D-CB37-4DF2-941F-893CEAB0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96" y="278353"/>
            <a:ext cx="2807407" cy="28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8;p16"/>
          <p:cNvSpPr txBox="1">
            <a:spLocks/>
          </p:cNvSpPr>
          <p:nvPr/>
        </p:nvSpPr>
        <p:spPr>
          <a:xfrm>
            <a:off x="457849" y="1453662"/>
            <a:ext cx="6176526" cy="54043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en-US" dirty="0"/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305D98C9-30E2-4A11-91CF-57D91D96D9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78622" y="262837"/>
            <a:ext cx="10455529" cy="119082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Экзамен – это испытание(?)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37F98-E1A9-457E-B63B-8B5FFC367EE5}"/>
              </a:ext>
            </a:extLst>
          </p:cNvPr>
          <p:cNvSpPr txBox="1"/>
          <p:nvPr/>
        </p:nvSpPr>
        <p:spPr>
          <a:xfrm>
            <a:off x="457849" y="1707434"/>
            <a:ext cx="76193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Любой экзамен является источником стресса.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Задачи</a:t>
            </a:r>
            <a:r>
              <a:rPr lang="ru-RU" sz="3200" b="1" dirty="0">
                <a:solidFill>
                  <a:srgbClr val="002060"/>
                </a:solidFill>
              </a:rPr>
              <a:t>: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</a:rPr>
              <a:t>ыработать </a:t>
            </a:r>
            <a:r>
              <a:rPr lang="ru-RU" sz="3200" b="1" dirty="0">
                <a:solidFill>
                  <a:srgbClr val="002060"/>
                </a:solidFill>
              </a:rPr>
              <a:t>конструктивное отношение к экзамену,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</a:rPr>
              <a:t>аучиться </a:t>
            </a:r>
            <a:r>
              <a:rPr lang="ru-RU" sz="3200" b="1" dirty="0">
                <a:solidFill>
                  <a:srgbClr val="002060"/>
                </a:solidFill>
              </a:rPr>
              <a:t>воспринимать экзамен не как испытание, а как возможность проявить себя, улучшить оценки за год, приобрести экзаменационный опыт, стать более внимательными и организованными.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051AE5-BAE9-4DD4-934B-F3778A5F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135326"/>
            <a:ext cx="3880338" cy="405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604874" y="1328712"/>
            <a:ext cx="5181600" cy="519672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</a:rPr>
              <a:t>         Дети не просто сдают экзамены, они </a:t>
            </a:r>
            <a:r>
              <a:rPr lang="ru-RU" sz="2800" b="1" dirty="0">
                <a:solidFill>
                  <a:srgbClr val="002060"/>
                </a:solidFill>
              </a:rPr>
              <a:t>учатся преодолевать трудности. </a:t>
            </a: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002060"/>
                </a:solidFill>
              </a:rPr>
              <a:t>         </a:t>
            </a:r>
            <a:r>
              <a:rPr lang="ru-RU" sz="2800" dirty="0" smtClean="0">
                <a:solidFill>
                  <a:srgbClr val="002060"/>
                </a:solidFill>
              </a:rPr>
              <a:t>Экзамен </a:t>
            </a:r>
            <a:r>
              <a:rPr lang="ru-RU" sz="2800" dirty="0">
                <a:solidFill>
                  <a:srgbClr val="002060"/>
                </a:solidFill>
              </a:rPr>
              <a:t>– это испытание характера, силы воли, умение в нужное время проявить себя, показать свои достижения в определенной области знаний, умение не растеряться, справиться с волнением.</a:t>
            </a: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         </a:t>
            </a:r>
            <a:r>
              <a:rPr lang="ru-RU" sz="2800" b="1" dirty="0">
                <a:solidFill>
                  <a:srgbClr val="FF0000"/>
                </a:solidFill>
              </a:rPr>
              <a:t>Этому обязательно надо учить и учиться.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F97942B1-0960-49C9-B0CE-8BA45EA931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94698" y="332566"/>
            <a:ext cx="10492428" cy="88559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</a:rPr>
              <a:t>Для чего все это нужно?</a:t>
            </a:r>
            <a:endParaRPr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124328-D45C-49D2-AD3C-99B9FD451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53" y="1570892"/>
            <a:ext cx="5443757" cy="4079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6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199441" y="811024"/>
            <a:ext cx="7129614" cy="28348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7030A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Причины волнения перед экзаменом? </a:t>
            </a:r>
            <a:endParaRPr lang="ru-RU" sz="3200" b="1" dirty="0" smtClean="0">
              <a:solidFill>
                <a:srgbClr val="7030A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514350" indent="-514350" algn="l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Страх </a:t>
            </a:r>
            <a:r>
              <a:rPr lang="ru-RU" b="1" i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– «А ВДРУГ НЕ СДАМ</a:t>
            </a:r>
            <a:r>
              <a:rPr lang="ru-RU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».</a:t>
            </a:r>
          </a:p>
          <a:p>
            <a:pPr marL="514350" indent="-514350" algn="l">
              <a:lnSpc>
                <a:spcPct val="100000"/>
              </a:lnSpc>
              <a:spcAft>
                <a:spcPts val="800"/>
              </a:spcAft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Недостаток </a:t>
            </a:r>
            <a:r>
              <a:rPr lang="ru-RU" b="1" i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подготовки. </a:t>
            </a:r>
            <a:endParaRPr lang="ru-RU" b="1" i="1" dirty="0" smtClean="0">
              <a:solidFill>
                <a:srgbClr val="C0000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3</a:t>
            </a:r>
            <a:r>
              <a:rPr lang="ru-RU" b="1" i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. Волнение близких и окружающих.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ru-RU" sz="3200" b="1" i="1" dirty="0">
              <a:solidFill>
                <a:srgbClr val="C0000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0"/>
              </a:spcBef>
            </a:pPr>
            <a:endParaRPr lang="ru-RU" dirty="0"/>
          </a:p>
          <a:p>
            <a:pPr algn="l">
              <a:spcBef>
                <a:spcPts val="0"/>
              </a:spcBef>
            </a:pPr>
            <a:endParaRPr dirty="0"/>
          </a:p>
        </p:txBody>
      </p:sp>
      <p:sp>
        <p:nvSpPr>
          <p:cNvPr id="9" name="Google Shape;406;p15"/>
          <p:cNvSpPr txBox="1">
            <a:spLocks/>
          </p:cNvSpPr>
          <p:nvPr/>
        </p:nvSpPr>
        <p:spPr>
          <a:xfrm>
            <a:off x="5673970" y="2239108"/>
            <a:ext cx="6318590" cy="43647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7030A0"/>
                </a:solidFill>
              </a:rPr>
              <a:t>Откуда </a:t>
            </a:r>
            <a:r>
              <a:rPr lang="ru-RU" sz="3200" b="1" dirty="0">
                <a:solidFill>
                  <a:srgbClr val="7030A0"/>
                </a:solidFill>
              </a:rPr>
              <a:t>б</a:t>
            </a:r>
            <a:r>
              <a:rPr lang="ru-RU" sz="3200" b="1" dirty="0" smtClean="0">
                <a:solidFill>
                  <a:srgbClr val="7030A0"/>
                </a:solidFill>
              </a:rPr>
              <a:t>ерется экзаменационный стресс?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7030A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По мнению специалистов, он порождается: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Интенсивной умственной деятельностью;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Нагрузкой на одни и те же мышцы и органы из-за длительного сидения за учебниками; </a:t>
            </a:r>
            <a:endParaRPr lang="ru-RU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Нарушение режима сна и отдыха;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Но главный фактор, провоцирующий развитие стресса – отрицательные переживания. </a:t>
            </a:r>
            <a:endParaRPr lang="ru-RU" dirty="0">
              <a:solidFill>
                <a:srgbClr val="002060"/>
              </a:solidFill>
            </a:endParaRPr>
          </a:p>
          <a:p>
            <a:pPr algn="l"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9C5681-3802-47FF-A7E7-DDC32417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246" y="254178"/>
            <a:ext cx="3282312" cy="188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C706E6-2F9C-479E-9AC5-F125F307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04" y="3494581"/>
            <a:ext cx="4547267" cy="3109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6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253182" y="885593"/>
            <a:ext cx="11587126" cy="519672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освоить вместе с ребенком все приемы и техники, работающие в стрессовой ситуации;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обратить внимание на свое тело;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обратитесь </a:t>
            </a:r>
            <a:r>
              <a:rPr lang="ru-RU" sz="2800" dirty="0">
                <a:solidFill>
                  <a:srgbClr val="002060"/>
                </a:solidFill>
              </a:rPr>
              <a:t>за помощью к животным;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природа – лучший лекарь;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разговор с поддерживающим позитивным человеком;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переключитесь, либо позвольте себе взять паузу;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 улыбка, юмор;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полистайте </a:t>
            </a:r>
            <a:r>
              <a:rPr lang="ru-RU" sz="2800" dirty="0" smtClean="0">
                <a:solidFill>
                  <a:srgbClr val="002060"/>
                </a:solidFill>
              </a:rPr>
              <a:t>вместе с ребенком фотоальбом</a:t>
            </a:r>
            <a:r>
              <a:rPr lang="ru-RU" sz="2800" dirty="0">
                <a:solidFill>
                  <a:srgbClr val="002060"/>
                </a:solidFill>
              </a:rPr>
              <a:t>, вспомните приятные моменты взросления вашего ребенка;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следите за питанием и сном не только ребенка, но и за своим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если вы верующий человек, попросите о поддержке свыше;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творчество, рисование, записывание, что вижу;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</a:t>
            </a:r>
            <a:r>
              <a:rPr lang="ru-RU" sz="2800" dirty="0" smtClean="0">
                <a:solidFill>
                  <a:srgbClr val="002060"/>
                </a:solidFill>
              </a:rPr>
              <a:t>обаловать едой совместного приготовления.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F97942B1-0960-49C9-B0CE-8BA45EA931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3182" y="0"/>
            <a:ext cx="11587126" cy="88559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Как справиться со стрессом при подготовке к экзамену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DA2023-4307-4F89-B794-591EEC2B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31" y="1262660"/>
            <a:ext cx="1788246" cy="179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726BA-9576-4F4F-BE81-CC525CEB3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19" y="1271216"/>
            <a:ext cx="3199099" cy="1799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5D46DB-2277-4978-971C-DA8E7D065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018" y="4764089"/>
            <a:ext cx="1514873" cy="1514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11E727-06AF-42ED-BABF-FA53EA097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0304" y="2822400"/>
            <a:ext cx="1777927" cy="132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9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026;p23"/>
          <p:cNvGrpSpPr/>
          <p:nvPr/>
        </p:nvGrpSpPr>
        <p:grpSpPr>
          <a:xfrm>
            <a:off x="1609226" y="1736497"/>
            <a:ext cx="4467960" cy="3970500"/>
            <a:chOff x="1126863" y="2011067"/>
            <a:chExt cx="1944600" cy="1572408"/>
          </a:xfrm>
          <a:solidFill>
            <a:srgbClr val="6ED7BC"/>
          </a:solidFill>
        </p:grpSpPr>
        <p:sp>
          <p:nvSpPr>
            <p:cNvPr id="1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solidFill>
                <a:srgbClr val="6ED7B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28;p23"/>
            <p:cNvSpPr txBox="1"/>
            <p:nvPr/>
          </p:nvSpPr>
          <p:spPr>
            <a:xfrm>
              <a:off x="1344691" y="2011067"/>
              <a:ext cx="1430014" cy="459900"/>
            </a:xfrm>
            <a:prstGeom prst="rect">
              <a:avLst/>
            </a:prstGeom>
            <a:grpFill/>
            <a:ln>
              <a:solidFill>
                <a:srgbClr val="6ED7BC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Barlow"/>
                  <a:ea typeface="Barlow"/>
                  <a:cs typeface="Barlow"/>
                  <a:sym typeface="Barlow"/>
                </a:rPr>
                <a:t>«Силуэт преимуществ» </a:t>
              </a:r>
              <a:endParaRPr sz="3200" dirty="0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9" name="Google Shape;1029;p23"/>
            <p:cNvSpPr txBox="1"/>
            <p:nvPr/>
          </p:nvSpPr>
          <p:spPr>
            <a:xfrm>
              <a:off x="1373313" y="2478136"/>
              <a:ext cx="1451700" cy="1038254"/>
            </a:xfrm>
            <a:prstGeom prst="rect">
              <a:avLst/>
            </a:prstGeom>
            <a:grpFill/>
            <a:ln>
              <a:solidFill>
                <a:srgbClr val="6ED7BC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ru-RU" sz="2400" dirty="0">
                  <a:latin typeface="Barlow"/>
                  <a:ea typeface="Barlow"/>
                  <a:cs typeface="Barlow"/>
                  <a:sym typeface="Barlow"/>
                </a:rPr>
                <a:t>- повышение </a:t>
              </a:r>
              <a:r>
                <a:rPr lang="ru-RU" sz="2400" dirty="0" smtClean="0">
                  <a:latin typeface="Barlow"/>
                  <a:ea typeface="Barlow"/>
                  <a:cs typeface="Barlow"/>
                  <a:sym typeface="Barlow"/>
                </a:rPr>
                <a:t>самооценки, уверенности в своих силах и знаниях</a:t>
              </a:r>
              <a:endParaRPr sz="2400" dirty="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" name="Google Shape;1026;p23"/>
          <p:cNvGrpSpPr/>
          <p:nvPr/>
        </p:nvGrpSpPr>
        <p:grpSpPr>
          <a:xfrm>
            <a:off x="6860546" y="1657587"/>
            <a:ext cx="4467960" cy="3963408"/>
            <a:chOff x="1126863" y="2013875"/>
            <a:chExt cx="1944600" cy="1569600"/>
          </a:xfrm>
          <a:solidFill>
            <a:srgbClr val="F8A2A6"/>
          </a:solidFill>
        </p:grpSpPr>
        <p:sp>
          <p:nvSpPr>
            <p:cNvPr id="35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grpFill/>
            <a:ln>
              <a:solidFill>
                <a:srgbClr val="F8A2A6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028;p23"/>
            <p:cNvSpPr txBox="1"/>
            <p:nvPr/>
          </p:nvSpPr>
          <p:spPr>
            <a:xfrm>
              <a:off x="1313600" y="2038842"/>
              <a:ext cx="1511413" cy="383514"/>
            </a:xfrm>
            <a:prstGeom prst="rect">
              <a:avLst/>
            </a:prstGeom>
            <a:grpFill/>
            <a:ln>
              <a:solidFill>
                <a:srgbClr val="F8A2A6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Barlow"/>
                  <a:ea typeface="Barlow"/>
                  <a:cs typeface="Barlow"/>
                  <a:sym typeface="Barlow"/>
                </a:rPr>
                <a:t>«Новый образ похвалы»</a:t>
              </a:r>
              <a:endParaRPr sz="3200" dirty="0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" name="Google Shape;1029;p23"/>
            <p:cNvSpPr txBox="1"/>
            <p:nvPr/>
          </p:nvSpPr>
          <p:spPr>
            <a:xfrm>
              <a:off x="1373313" y="2478137"/>
              <a:ext cx="1451700" cy="1038254"/>
            </a:xfrm>
            <a:prstGeom prst="rect">
              <a:avLst/>
            </a:prstGeom>
            <a:grpFill/>
            <a:ln>
              <a:solidFill>
                <a:srgbClr val="F8A2A6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ru-RU" sz="2400" dirty="0">
                  <a:latin typeface="Barlow"/>
                  <a:ea typeface="Barlow"/>
                  <a:cs typeface="Barlow"/>
                  <a:sym typeface="Barlow"/>
                </a:rPr>
                <a:t>-повышение скорости или продуктивности </a:t>
              </a:r>
              <a:r>
                <a:rPr lang="ru-RU" sz="2400" dirty="0" smtClean="0">
                  <a:latin typeface="Barlow"/>
                  <a:ea typeface="Barlow"/>
                  <a:cs typeface="Barlow"/>
                  <a:sym typeface="Barlow"/>
                </a:rPr>
                <a:t>деятельности</a:t>
              </a:r>
              <a:endParaRPr sz="2400" dirty="0"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2" name="Google Shape;405;p15"/>
          <p:cNvSpPr txBox="1">
            <a:spLocks noGrp="1"/>
          </p:cNvSpPr>
          <p:nvPr>
            <p:ph type="ctrTitle"/>
          </p:nvPr>
        </p:nvSpPr>
        <p:spPr>
          <a:xfrm>
            <a:off x="73870" y="497378"/>
            <a:ext cx="11813330" cy="88559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1" i="1" dirty="0" smtClean="0">
                <a:solidFill>
                  <a:srgbClr val="C00000"/>
                </a:solidFill>
              </a:rPr>
              <a:t>Упражнения</a:t>
            </a:r>
            <a:endParaRPr sz="4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1" y="3233886"/>
            <a:ext cx="1915030" cy="2478900"/>
          </a:xfrm>
          <a:prstGeom prst="rect">
            <a:avLst/>
          </a:prstGeom>
        </p:spPr>
      </p:pic>
      <p:pic>
        <p:nvPicPr>
          <p:cNvPr id="1026" name="Picture 2" descr="https://www.fanera59.ru/system/ckeditor_assets/pictures/101268/content_green_check_plus_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07" y="4140749"/>
            <a:ext cx="1641962" cy="13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risyu.cdnbro.com/posts/1799676-belyi-chelovek-risunok-1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86" y="3344064"/>
            <a:ext cx="2463002" cy="24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027;p23"/>
          <p:cNvSpPr/>
          <p:nvPr/>
        </p:nvSpPr>
        <p:spPr>
          <a:xfrm>
            <a:off x="10219858" y="1293357"/>
            <a:ext cx="1233856" cy="1039209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6ED7BC"/>
          </a:solidFill>
          <a:ln>
            <a:solidFill>
              <a:srgbClr val="6ED7B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2" name="Google Shape;405;p15"/>
          <p:cNvSpPr txBox="1">
            <a:spLocks noGrp="1"/>
          </p:cNvSpPr>
          <p:nvPr>
            <p:ph type="ctrTitle"/>
          </p:nvPr>
        </p:nvSpPr>
        <p:spPr>
          <a:xfrm>
            <a:off x="649793" y="298777"/>
            <a:ext cx="11096730" cy="99458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4400" b="1" dirty="0">
                <a:solidFill>
                  <a:srgbClr val="C00000"/>
                </a:solidFill>
              </a:rPr>
              <a:t>Что нельзя говорить детям за 5 минут до экзамена </a:t>
            </a:r>
            <a:endParaRPr sz="4400" b="1" dirty="0">
              <a:solidFill>
                <a:srgbClr val="C00000"/>
              </a:solidFill>
            </a:endParaRPr>
          </a:p>
        </p:txBody>
      </p:sp>
      <p:sp>
        <p:nvSpPr>
          <p:cNvPr id="24" name="Google Shape;1027;p23"/>
          <p:cNvSpPr/>
          <p:nvPr/>
        </p:nvSpPr>
        <p:spPr>
          <a:xfrm>
            <a:off x="10260526" y="2690238"/>
            <a:ext cx="1233856" cy="1039209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FAA1A7"/>
          </a:solidFill>
          <a:ln>
            <a:solidFill>
              <a:srgbClr val="FAA1A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1027;p23"/>
          <p:cNvSpPr/>
          <p:nvPr/>
        </p:nvSpPr>
        <p:spPr>
          <a:xfrm>
            <a:off x="10214527" y="4099052"/>
            <a:ext cx="1233856" cy="1039209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FAF095"/>
          </a:solidFill>
          <a:ln>
            <a:solidFill>
              <a:srgbClr val="FAF095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469762" y="1101212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06632" y="2510026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57157" y="3899486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Google Shape;518;p16"/>
          <p:cNvSpPr txBox="1">
            <a:spLocks/>
          </p:cNvSpPr>
          <p:nvPr/>
        </p:nvSpPr>
        <p:spPr>
          <a:xfrm>
            <a:off x="5719604" y="1469657"/>
            <a:ext cx="4340641" cy="86318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Шантаж своим здоровьем— это жестоко и нечестно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Google Shape;518;p16"/>
          <p:cNvSpPr txBox="1">
            <a:spLocks/>
          </p:cNvSpPr>
          <p:nvPr/>
        </p:nvSpPr>
        <p:spPr>
          <a:xfrm>
            <a:off x="5986437" y="2774810"/>
            <a:ext cx="4056775" cy="8196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Родительская тревога передаётся детям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Google Shape;518;p16"/>
          <p:cNvSpPr txBox="1">
            <a:spLocks/>
          </p:cNvSpPr>
          <p:nvPr/>
        </p:nvSpPr>
        <p:spPr>
          <a:xfrm>
            <a:off x="6383747" y="4347522"/>
            <a:ext cx="3659465" cy="59134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«Ты все выучил?»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Google Shape;518;p16">
            <a:extLst>
              <a:ext uri="{FF2B5EF4-FFF2-40B4-BE49-F238E27FC236}">
                <a16:creationId xmlns:a16="http://schemas.microsoft.com/office/drawing/2014/main" id="{F4C1D22B-EF3B-4826-94C5-918D2FCB604E}"/>
              </a:ext>
            </a:extLst>
          </p:cNvPr>
          <p:cNvSpPr txBox="1">
            <a:spLocks/>
          </p:cNvSpPr>
          <p:nvPr/>
        </p:nvSpPr>
        <p:spPr>
          <a:xfrm>
            <a:off x="6206832" y="5326157"/>
            <a:ext cx="3659465" cy="59134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Сомнение в способностях ребёнка подрывает его уверенность в себе.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Google Shape;1027;p23">
            <a:extLst>
              <a:ext uri="{FF2B5EF4-FFF2-40B4-BE49-F238E27FC236}">
                <a16:creationId xmlns:a16="http://schemas.microsoft.com/office/drawing/2014/main" id="{3B3CAA13-5DDB-4283-9F6D-DA80FB2481E6}"/>
              </a:ext>
            </a:extLst>
          </p:cNvPr>
          <p:cNvSpPr/>
          <p:nvPr/>
        </p:nvSpPr>
        <p:spPr>
          <a:xfrm flipV="1">
            <a:off x="10260526" y="5386588"/>
            <a:ext cx="1233856" cy="1275672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6ED7BC"/>
          </a:solidFill>
          <a:ln>
            <a:solidFill>
              <a:srgbClr val="6ED7B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BEC889-B032-496B-B0E1-1E90749504D6}"/>
              </a:ext>
            </a:extLst>
          </p:cNvPr>
          <p:cNvSpPr txBox="1"/>
          <p:nvPr/>
        </p:nvSpPr>
        <p:spPr>
          <a:xfrm>
            <a:off x="10542857" y="5326157"/>
            <a:ext cx="548230" cy="131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43EB4-D6E1-4F5C-AEF7-22C1CF279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1856509"/>
            <a:ext cx="5960837" cy="443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253182" y="1430214"/>
            <a:ext cx="11587126" cy="45016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метод расслабления мышц;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стимулирование нервной системы;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выпить </a:t>
            </a:r>
            <a:r>
              <a:rPr lang="ru-RU" sz="2800" dirty="0">
                <a:solidFill>
                  <a:srgbClr val="002060"/>
                </a:solidFill>
              </a:rPr>
              <a:t>несколько глотков минеральной воды (чистая вода или зеленый чай) перед экзаменом или во время </a:t>
            </a:r>
            <a:r>
              <a:rPr lang="ru-RU" sz="2800" dirty="0" smtClean="0">
                <a:solidFill>
                  <a:srgbClr val="002060"/>
                </a:solidFill>
              </a:rPr>
              <a:t>него;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выполнить </a:t>
            </a:r>
            <a:r>
              <a:rPr lang="ru-RU" sz="2800" dirty="0">
                <a:solidFill>
                  <a:srgbClr val="002060"/>
                </a:solidFill>
              </a:rPr>
              <a:t>физическое упражнение «Перекрестный шаг</a:t>
            </a:r>
            <a:r>
              <a:rPr lang="ru-RU" sz="2800" dirty="0" smtClean="0">
                <a:solidFill>
                  <a:srgbClr val="002060"/>
                </a:solidFill>
              </a:rPr>
              <a:t>», или «Косой крест»;</a:t>
            </a:r>
            <a:r>
              <a:rPr lang="ru-RU" dirty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использовать </a:t>
            </a:r>
            <a:r>
              <a:rPr lang="ru-RU" sz="2800" dirty="0">
                <a:solidFill>
                  <a:srgbClr val="002060"/>
                </a:solidFill>
              </a:rPr>
              <a:t>прием «Энергетическое зевание</a:t>
            </a:r>
            <a:r>
              <a:rPr lang="ru-RU" sz="2800" dirty="0" smtClean="0">
                <a:solidFill>
                  <a:srgbClr val="002060"/>
                </a:solidFill>
              </a:rPr>
              <a:t>»;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ыполнить дыхательную гимнастику.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800" dirty="0">
                <a:solidFill>
                  <a:srgbClr val="FF0000"/>
                </a:solidFill>
              </a:rPr>
              <a:t>ВАЖНО</a:t>
            </a:r>
            <a:r>
              <a:rPr lang="ru-RU" sz="2800" dirty="0">
                <a:solidFill>
                  <a:srgbClr val="002060"/>
                </a:solidFill>
              </a:rPr>
              <a:t>: Последние 12 часов перед экзаменом должны уйти на подготовку организма, а не знаний.</a:t>
            </a:r>
          </a:p>
          <a:p>
            <a:pPr algn="just">
              <a:spcBef>
                <a:spcPts val="0"/>
              </a:spcBef>
            </a:pPr>
            <a:endParaRPr lang="ru-RU" sz="2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F97942B1-0960-49C9-B0CE-8BA45EA931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192295" y="363415"/>
            <a:ext cx="11587126" cy="885593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Методы самопомощи </a:t>
            </a:r>
            <a:r>
              <a:rPr lang="ru-RU" sz="3200" b="1" dirty="0" smtClean="0">
                <a:solidFill>
                  <a:srgbClr val="C00000"/>
                </a:solidFill>
              </a:rPr>
              <a:t>во время экзамена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968" y="169982"/>
            <a:ext cx="1008185" cy="2520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938" y="3503246"/>
            <a:ext cx="1676400" cy="1117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445" y="4976447"/>
            <a:ext cx="2385645" cy="1590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877" y="4976447"/>
            <a:ext cx="2368061" cy="16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8;p16"/>
          <p:cNvSpPr txBox="1">
            <a:spLocks/>
          </p:cNvSpPr>
          <p:nvPr/>
        </p:nvSpPr>
        <p:spPr>
          <a:xfrm>
            <a:off x="457849" y="1453662"/>
            <a:ext cx="6176526" cy="540433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en-US" dirty="0"/>
          </a:p>
        </p:txBody>
      </p:sp>
      <p:sp>
        <p:nvSpPr>
          <p:cNvPr id="4" name="Google Shape;405;p15">
            <a:extLst>
              <a:ext uri="{FF2B5EF4-FFF2-40B4-BE49-F238E27FC236}">
                <a16:creationId xmlns:a16="http://schemas.microsoft.com/office/drawing/2014/main" id="{305D98C9-30E2-4A11-91CF-57D91D96D9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78622" y="262837"/>
            <a:ext cx="10455529" cy="119082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Как стать оптимистом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37F98-E1A9-457E-B63B-8B5FFC367EE5}"/>
              </a:ext>
            </a:extLst>
          </p:cNvPr>
          <p:cNvSpPr txBox="1"/>
          <p:nvPr/>
        </p:nvSpPr>
        <p:spPr>
          <a:xfrm>
            <a:off x="457849" y="1707434"/>
            <a:ext cx="533335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Радуйтесь каждому своему успеху на пути к своей цели, хвалите </a:t>
            </a:r>
            <a:r>
              <a:rPr lang="ru-RU" sz="3200" b="1" dirty="0" smtClean="0">
                <a:solidFill>
                  <a:srgbClr val="002060"/>
                </a:solidFill>
              </a:rPr>
              <a:t>себя и своих  детей!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Помните, что вы - воплощение </a:t>
            </a:r>
            <a:r>
              <a:rPr lang="ru-RU" sz="3200" b="1" dirty="0" smtClean="0">
                <a:solidFill>
                  <a:srgbClr val="002060"/>
                </a:solidFill>
              </a:rPr>
              <a:t>надежд, </a:t>
            </a:r>
            <a:r>
              <a:rPr lang="ru-RU" sz="3200" b="1" dirty="0">
                <a:solidFill>
                  <a:srgbClr val="002060"/>
                </a:solidFill>
              </a:rPr>
              <a:t>вы - образ и подобие Бога, вы – творец своей жизни!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52" y="1570893"/>
            <a:ext cx="5786368" cy="40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ld-minimalize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FE2929"/>
      </a:accent1>
      <a:accent2>
        <a:srgbClr val="FF7400"/>
      </a:accent2>
      <a:accent3>
        <a:srgbClr val="2C8716"/>
      </a:accent3>
      <a:accent4>
        <a:srgbClr val="F2F64B"/>
      </a:accent4>
      <a:accent5>
        <a:srgbClr val="769BC9"/>
      </a:accent5>
      <a:accent6>
        <a:srgbClr val="594573"/>
      </a:accent6>
      <a:hlink>
        <a:srgbClr val="AAF536"/>
      </a:hlink>
      <a:folHlink>
        <a:srgbClr val="2792CF"/>
      </a:folHlink>
    </a:clrScheme>
    <a:fontScheme name="Modern 03">
      <a:majorFont>
        <a:latin typeface="Segoe U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3062</TotalTime>
  <Words>492</Words>
  <Application>Microsoft Office PowerPoint</Application>
  <PresentationFormat>Широкоэкранный</PresentationFormat>
  <Paragraphs>65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Barlow</vt:lpstr>
      <vt:lpstr>Calibri</vt:lpstr>
      <vt:lpstr>Calibri Light</vt:lpstr>
      <vt:lpstr>Segoe UI</vt:lpstr>
      <vt:lpstr>Wingdings</vt:lpstr>
      <vt:lpstr>Office Theme</vt:lpstr>
      <vt:lpstr>Как справиться со стрессом при подготовке и во время экзаменов</vt:lpstr>
      <vt:lpstr>Экзамен – это испытание(?)</vt:lpstr>
      <vt:lpstr>Для чего все это нужно?</vt:lpstr>
      <vt:lpstr>Презентация PowerPoint</vt:lpstr>
      <vt:lpstr>Как справиться со стрессом при подготовке к экзамену</vt:lpstr>
      <vt:lpstr>Упражнения</vt:lpstr>
      <vt:lpstr>Что нельзя говорить детям за 5 минут до экзамена </vt:lpstr>
      <vt:lpstr>Методы самопомощи во время экзамена</vt:lpstr>
      <vt:lpstr>Как стать оптимистом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Centr7ya-1</cp:lastModifiedBy>
  <cp:revision>178</cp:revision>
  <dcterms:created xsi:type="dcterms:W3CDTF">2018-04-24T06:31:58Z</dcterms:created>
  <dcterms:modified xsi:type="dcterms:W3CDTF">2024-03-20T10:30:35Z</dcterms:modified>
</cp:coreProperties>
</file>