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99" r:id="rId3"/>
    <p:sldId id="257" r:id="rId4"/>
    <p:sldId id="260" r:id="rId5"/>
    <p:sldId id="285" r:id="rId6"/>
    <p:sldId id="286" r:id="rId7"/>
    <p:sldId id="287" r:id="rId8"/>
    <p:sldId id="259" r:id="rId9"/>
    <p:sldId id="288" r:id="rId10"/>
    <p:sldId id="289" r:id="rId11"/>
    <p:sldId id="291" r:id="rId12"/>
    <p:sldId id="292" r:id="rId13"/>
    <p:sldId id="293" r:id="rId14"/>
    <p:sldId id="294" r:id="rId15"/>
    <p:sldId id="295" r:id="rId16"/>
    <p:sldId id="297" r:id="rId17"/>
    <p:sldId id="296" r:id="rId18"/>
    <p:sldId id="298" r:id="rId19"/>
    <p:sldId id="300" r:id="rId20"/>
    <p:sldId id="284" r:id="rId21"/>
    <p:sldId id="283" r:id="rId2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33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01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7C603-7F7C-41E4-91E7-E7A5E50A431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3F07-2149-4821-A3CB-17BF47C4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3F07-2149-4821-A3CB-17BF47C4AB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73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7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2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3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99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2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55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2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59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94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12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2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infourok.ru/go.html?href=http://www.sona-mar.narod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://www.lekoteka.ru/" TargetMode="External"/><Relationship Id="rId2" Type="http://schemas.openxmlformats.org/officeDocument/2006/relationships/hyperlink" Target="http://www.defectolog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://www.deafworld.ru/" TargetMode="External"/><Relationship Id="rId2" Type="http://schemas.openxmlformats.org/officeDocument/2006/relationships/hyperlink" Target="https://preodoleemvmeste.gov35.ru/osobennosti-obucheniya-detej-s-narusheniyami-sluxa-v-shkol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du-open.ru/Default.aspx?tabid=409" TargetMode="External"/><Relationship Id="rId2" Type="http://schemas.openxmlformats.org/officeDocument/2006/relationships/hyperlink" Target="https://www.youhear.ru/materials_for_rehab_with_cochlea_implan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://rostok-cher.ru/obuchalochka" TargetMode="External"/><Relationship Id="rId2" Type="http://schemas.openxmlformats.org/officeDocument/2006/relationships/hyperlink" Target="https://infourok.ru/go.html?href=http://aplazia.invamama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urok.ru/go.html?href=http://www.elfikacka3ka.ru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://asabliva.by/ru/main.aspx?guid=4845" TargetMode="External"/><Relationship Id="rId2" Type="http://schemas.openxmlformats.org/officeDocument/2006/relationships/hyperlink" Target="https://infourok.ru/go.html?href=https://xn--90ailsaobcfbu5g.xn--p1a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urok.ru/go.html?href=https://www.logoped.ru/nar02.ht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opmpk.jimdo.com/%D0%B4%D0%BB%D1%8F-%D0%BC%D0%B0%D0%BC-%D0%B8-%D0%BF%D0%B0%D0%BF/%D1%87%D1%82%D0%BE-%D1%82%D0%B0%D0%BA%D0%BE%D0%B5-%D0%B7%D0%BF%D1%80/" TargetMode="External"/><Relationship Id="rId2" Type="http://schemas.openxmlformats.org/officeDocument/2006/relationships/hyperlink" Target="https://infourok.ru/go.html?href=http://logoped.sad60.edusite.ru/p23aa1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://etoneotvet.ru/" TargetMode="External"/><Relationship Id="rId2" Type="http://schemas.openxmlformats.org/officeDocument/2006/relationships/hyperlink" Target="https://infourok.ru/go.html?href=http://deti-kak-deti.org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fourok.ru/go.html?href=https://www.logoped.ru/nar02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&#1080;&#1085;&#1089;&#1090;&#1080;&#1090;&#1091;&#1090;-&#1082;&#1086;&#1088;&#1088;&#1077;&#1082;&#1094;&#1080;&#1086;&#1085;&#1085;&#1086;&#1081;-&#1087;&#1077;&#1076;&#1072;&#1075;&#1086;&#1075;&#1080;&#1082;&#1080;.&#1088;&#1092;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inclusive-ed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du-open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gosovz24.ru/" TargetMode="External"/><Relationship Id="rId2" Type="http://schemas.openxmlformats.org/officeDocument/2006/relationships/hyperlink" Target="https://fgosovz24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defectologiyaprof" TargetMode="External"/><Relationship Id="rId2" Type="http://schemas.openxmlformats.org/officeDocument/2006/relationships/hyperlink" Target="https://vk.com/kkpio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1103" y="0"/>
            <a:ext cx="979665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039069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Информационные </a:t>
            </a:r>
            <a:r>
              <a:rPr lang="ru-RU" sz="3600" b="1" dirty="0"/>
              <a:t>ресурсы для профессиональной деятельности педагога, работающего с обучающимися с </a:t>
            </a:r>
            <a:r>
              <a:rPr lang="ru-RU" sz="3600" b="1" dirty="0" smtClean="0"/>
              <a:t>ОВЗ</a:t>
            </a:r>
            <a:endParaRPr lang="ru-RU" sz="3600" b="1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124744"/>
            <a:ext cx="8352927" cy="5040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МОУ «Средняя общеобразовательная школа № 17»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47223" y="4581127"/>
            <a:ext cx="4345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Боровая О.А., </a:t>
            </a:r>
          </a:p>
          <a:p>
            <a:r>
              <a:rPr lang="ru-RU" sz="2400" b="1" dirty="0" smtClean="0"/>
              <a:t>заместитель директора по УВР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424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048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buNone/>
            </a:pPr>
            <a:r>
              <a:rPr lang="ru-RU" sz="2400" b="1" dirty="0"/>
              <a:t>Электронно-образовательные </a:t>
            </a:r>
            <a:r>
              <a:rPr lang="ru-RU" sz="2400" b="1" dirty="0" smtClean="0"/>
              <a:t>ресурсы (ЭОР) </a:t>
            </a:r>
            <a:r>
              <a:rPr lang="ru-RU" sz="2400" dirty="0" smtClean="0"/>
              <a:t>–</a:t>
            </a:r>
            <a:r>
              <a:rPr lang="ru-RU" sz="2400" b="1" dirty="0" smtClean="0"/>
              <a:t> </a:t>
            </a:r>
            <a:r>
              <a:rPr lang="ru-RU" sz="2400" dirty="0" smtClean="0"/>
              <a:t>это </a:t>
            </a:r>
            <a:r>
              <a:rPr lang="ru-RU" sz="2400" dirty="0"/>
              <a:t>общий термин, объединяющий средства обучения, разработанные и реализуемые на базе компьютерных технологий.</a:t>
            </a:r>
          </a:p>
          <a:p>
            <a:pPr marL="0" indent="457200" algn="just">
              <a:buNone/>
            </a:pPr>
            <a:r>
              <a:rPr lang="ru-RU" sz="2400" dirty="0"/>
              <a:t>ЭОР широко применяются в системе образования, на всех этапах обучения. ЭОР могут быть представлены в виде электронных учебников, презентаций, интерактивных игр, таблиц и схем. </a:t>
            </a:r>
            <a:endParaRPr lang="ru-RU" sz="2400" dirty="0" smtClean="0"/>
          </a:p>
          <a:p>
            <a:pPr marL="0" indent="457200" algn="just">
              <a:buNone/>
            </a:pPr>
            <a:r>
              <a:rPr lang="ru-RU" sz="2400" dirty="0" smtClean="0"/>
              <a:t>Каждый учитель </a:t>
            </a:r>
            <a:r>
              <a:rPr lang="ru-RU" sz="2400" dirty="0"/>
              <a:t>на </a:t>
            </a:r>
            <a:r>
              <a:rPr lang="ru-RU" sz="2400" dirty="0" smtClean="0"/>
              <a:t>уроке </a:t>
            </a:r>
            <a:r>
              <a:rPr lang="ru-RU" sz="2400" dirty="0"/>
              <a:t>использует ЭОР.</a:t>
            </a:r>
          </a:p>
          <a:p>
            <a:pPr marL="0" indent="457200" algn="just">
              <a:buNone/>
            </a:pPr>
            <a:r>
              <a:rPr lang="ru-RU" sz="2400" i="1" dirty="0"/>
              <a:t>А какие ЭОР использовать при обучении детей с ОВЗ</a:t>
            </a:r>
            <a:r>
              <a:rPr lang="ru-RU" sz="2400" i="1" dirty="0" smtClean="0"/>
              <a:t>?</a:t>
            </a:r>
          </a:p>
          <a:p>
            <a:pPr marL="0" indent="457200" algn="just">
              <a:buNone/>
            </a:pPr>
            <a:endParaRPr lang="ru-RU" sz="2400" i="1" dirty="0" smtClean="0"/>
          </a:p>
          <a:p>
            <a:pPr marL="0" indent="457200" algn="just">
              <a:buNone/>
            </a:pPr>
            <a:r>
              <a:rPr lang="ru-RU" sz="2400" i="1" dirty="0" smtClean="0"/>
              <a:t>Предлагаем вашему вниманию подборку ссылок на сайты с материалами для работы с обучающимися с ОВЗ различных категорий.</a:t>
            </a:r>
          </a:p>
          <a:p>
            <a:pPr marL="0" indent="457200" algn="just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666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100" b="1" u="sng" dirty="0" smtClean="0">
                <a:solidFill>
                  <a:srgbClr val="0070C0"/>
                </a:solidFill>
              </a:rPr>
              <a:t>Для работы с обучающимися </a:t>
            </a:r>
          </a:p>
          <a:p>
            <a:pPr marL="0" indent="0" algn="ctr">
              <a:buNone/>
            </a:pPr>
            <a:r>
              <a:rPr lang="ru-RU" sz="4100" b="1" u="sng" dirty="0" smtClean="0">
                <a:solidFill>
                  <a:srgbClr val="0070C0"/>
                </a:solidFill>
              </a:rPr>
              <a:t>с нарушениями зрения</a:t>
            </a:r>
          </a:p>
          <a:p>
            <a:pPr marL="0" indent="0" algn="ctr">
              <a:buNone/>
            </a:pPr>
            <a:endParaRPr lang="ru-RU" sz="34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2600" dirty="0"/>
              <a:t>1. </a:t>
            </a:r>
            <a:r>
              <a:rPr lang="ru-RU" sz="2600" dirty="0">
                <a:hlinkClick r:id="rId2"/>
              </a:rPr>
              <a:t>www.sona-mar.narod.ru</a:t>
            </a:r>
            <a:r>
              <a:rPr lang="ru-RU" sz="2600" dirty="0"/>
              <a:t> 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«</a:t>
            </a:r>
            <a:r>
              <a:rPr lang="ru-RU" sz="2600" dirty="0"/>
              <a:t>Слепой ребенок» – сайт рассказывает об особенностях воспитания, обучения и адаптации незрячих детей на примере личного опыта матери незрячего ребенка. Здесь собраны материалы, описывающие особенности развития детей с различными нарушениями зрения, перечисляются ссылки на сайты с родственной тематикой.</a:t>
            </a:r>
          </a:p>
          <a:p>
            <a:pPr marL="0" indent="0" algn="just">
              <a:buNone/>
            </a:pP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2</a:t>
            </a:r>
            <a:r>
              <a:rPr lang="ru-RU" sz="2600" dirty="0"/>
              <a:t>. </a:t>
            </a:r>
            <a:r>
              <a:rPr lang="ru-RU" sz="2600" u="sng" dirty="0">
                <a:solidFill>
                  <a:srgbClr val="0000FF"/>
                </a:solidFill>
              </a:rPr>
              <a:t>www.rgbs.ru</a:t>
            </a:r>
            <a:r>
              <a:rPr lang="ru-RU" sz="2600" dirty="0"/>
              <a:t>  Российская государственная библиотека для слепых (РГБС). РГБС – специализированная библиотека универсального профиля, обслуживающая инвалидов по зрению, уникальное книгохранилище всех видов и жанров литературы, как на обычных, так и на специальных носителях. В своей работе сотрудники РГБС активно используют современные информационные и </a:t>
            </a:r>
            <a:r>
              <a:rPr lang="ru-RU" sz="2600" dirty="0" smtClean="0"/>
              <a:t>компьютерные технологии</a:t>
            </a:r>
            <a:r>
              <a:rPr lang="ru-RU" sz="2600" dirty="0"/>
              <a:t>: создана электронная база данных на все </a:t>
            </a:r>
            <a:r>
              <a:rPr lang="ru-RU" sz="2600" dirty="0" smtClean="0"/>
              <a:t>виды документов</a:t>
            </a:r>
            <a:r>
              <a:rPr lang="ru-RU" sz="2600" dirty="0"/>
              <a:t>, работает компьютерный зал с выходом в Интернет и доступом к базам данных крупнейших библиотек Москвы. На сайте библиотеки можно ознакомиться со свежими новостями, подобрать литературу через электронный каталог, узнать об информационных ресурсах, издательской деятельности и правилах пользования библиотекой.</a:t>
            </a:r>
          </a:p>
          <a:p>
            <a:pPr marL="0" indent="0">
              <a:buNone/>
            </a:pPr>
            <a:endParaRPr lang="ru-RU" sz="2600" dirty="0" smtClean="0"/>
          </a:p>
        </p:txBody>
      </p:sp>
      <p:pic>
        <p:nvPicPr>
          <p:cNvPr id="1026" name="Picture 2" descr="https://fhd.videouroki.net/tests/425578/image_5ea03bec9c7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04664"/>
            <a:ext cx="1417447" cy="151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8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600" b="1" u="sng" dirty="0" smtClean="0">
                <a:solidFill>
                  <a:srgbClr val="0070C0"/>
                </a:solidFill>
              </a:rPr>
              <a:t>Для работы с обучающимися </a:t>
            </a:r>
          </a:p>
          <a:p>
            <a:pPr marL="0" indent="0" algn="ctr">
              <a:buNone/>
            </a:pPr>
            <a:r>
              <a:rPr lang="ru-RU" sz="4600" b="1" u="sng" dirty="0" smtClean="0">
                <a:solidFill>
                  <a:srgbClr val="0070C0"/>
                </a:solidFill>
              </a:rPr>
              <a:t>с нарушениями зрения</a:t>
            </a:r>
          </a:p>
          <a:p>
            <a:pPr marL="0" indent="0" algn="ctr">
              <a:buNone/>
            </a:pPr>
            <a:endParaRPr lang="ru-RU" sz="3400" b="1" u="sng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3400" dirty="0" smtClean="0">
                <a:solidFill>
                  <a:schemeClr val="tx1"/>
                </a:solidFill>
              </a:rPr>
              <a:t>3. </a:t>
            </a:r>
            <a:r>
              <a:rPr lang="ru-RU" sz="3400" dirty="0" smtClean="0">
                <a:hlinkClick r:id="rId2"/>
              </a:rPr>
              <a:t>http</a:t>
            </a:r>
            <a:r>
              <a:rPr lang="ru-RU" sz="3400" dirty="0">
                <a:hlinkClick r:id="rId2"/>
              </a:rPr>
              <a:t>://www.defectolog.ru</a:t>
            </a:r>
            <a:r>
              <a:rPr lang="ru-RU" sz="3400" dirty="0"/>
              <a:t> Рекомендации для родителей по обучению и воспитанию детей с нарушениями речи, умственного, двигательного развития, поведения, задержкой развития. Информация о возрастных нормах развития ребенка, об отклонениях в развитии и др. Советы по вопросам воспитания: рекомендации дефектолога, логопеда, психолога. Сборник развивающих игр</a:t>
            </a:r>
            <a:r>
              <a:rPr lang="ru-RU" sz="3400" dirty="0" smtClean="0"/>
              <a:t>.</a:t>
            </a:r>
          </a:p>
          <a:p>
            <a:pPr marL="0" indent="0" algn="just">
              <a:buNone/>
            </a:pPr>
            <a:endParaRPr lang="ru-RU" sz="3400" dirty="0"/>
          </a:p>
          <a:p>
            <a:pPr marL="0" indent="0">
              <a:buNone/>
            </a:pPr>
            <a:r>
              <a:rPr lang="ru-RU" sz="3400" dirty="0"/>
              <a:t>4. </a:t>
            </a:r>
            <a:r>
              <a:rPr lang="ru-RU" sz="3400" dirty="0">
                <a:hlinkClick r:id="rId3"/>
              </a:rPr>
              <a:t>http://www.lekoteka.ru/</a:t>
            </a:r>
            <a:r>
              <a:rPr lang="ru-RU" sz="3400" dirty="0"/>
              <a:t> Российская </a:t>
            </a:r>
            <a:r>
              <a:rPr lang="ru-RU" sz="3400" dirty="0" err="1" smtClean="0"/>
              <a:t>Лекотека</a:t>
            </a:r>
            <a:r>
              <a:rPr lang="ru-RU" sz="3400" dirty="0"/>
              <a:t> </a:t>
            </a:r>
            <a:r>
              <a:rPr lang="ru-RU" sz="3400" dirty="0" smtClean="0"/>
              <a:t>– это </a:t>
            </a:r>
            <a:r>
              <a:rPr lang="ru-RU" sz="3400" dirty="0"/>
              <a:t>система психолого-педагогического сопровождения семей, воспитывающих детей с проблемами развития. Для специалистов предлагается нормативная документация, каталог оборудования, игровых и методических материалов, ответы на вопросы, информация о курсах. Эти сайты полезны </a:t>
            </a:r>
            <a:r>
              <a:rPr lang="ru-RU" sz="3400" dirty="0" smtClean="0"/>
              <a:t>учителям-тифлопедагогам </a:t>
            </a:r>
            <a:r>
              <a:rPr lang="ru-RU" sz="3400" dirty="0"/>
              <a:t>и родителям.</a:t>
            </a:r>
          </a:p>
          <a:p>
            <a:pPr marL="0" indent="0">
              <a:buNone/>
            </a:pPr>
            <a:endParaRPr lang="ru-RU" sz="3600" dirty="0"/>
          </a:p>
          <a:p>
            <a:pPr marL="0" indent="0" algn="ctr">
              <a:buNone/>
            </a:pPr>
            <a:endParaRPr lang="ru-RU" sz="3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1707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74540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800" b="1" u="sng" dirty="0" smtClean="0">
                <a:solidFill>
                  <a:srgbClr val="00B050"/>
                </a:solidFill>
              </a:rPr>
              <a:t>Для работы с обучающимися </a:t>
            </a:r>
          </a:p>
          <a:p>
            <a:pPr marL="0" indent="0" algn="ctr">
              <a:buNone/>
            </a:pPr>
            <a:r>
              <a:rPr lang="ru-RU" sz="3800" b="1" u="sng" dirty="0" smtClean="0">
                <a:solidFill>
                  <a:srgbClr val="00B050"/>
                </a:solidFill>
              </a:rPr>
              <a:t>с нарушениями слуха</a:t>
            </a:r>
          </a:p>
          <a:p>
            <a:pPr marL="0" indent="0" algn="ctr">
              <a:buNone/>
            </a:pPr>
            <a:endParaRPr lang="ru-RU" sz="46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100" dirty="0" smtClean="0"/>
              <a:t>1.«Преодолеем вместе» </a:t>
            </a:r>
            <a:r>
              <a:rPr lang="en-US" sz="3100" dirty="0" smtClean="0">
                <a:hlinkClick r:id="rId2"/>
              </a:rPr>
              <a:t>https</a:t>
            </a:r>
            <a:r>
              <a:rPr lang="en-US" sz="3100" dirty="0">
                <a:hlinkClick r:id="rId2"/>
              </a:rPr>
              <a:t>://</a:t>
            </a:r>
            <a:r>
              <a:rPr lang="en-US" sz="3100" dirty="0" smtClean="0">
                <a:hlinkClick r:id="rId2"/>
              </a:rPr>
              <a:t>preodoleemvmeste.gov35.ru/osobennosti-obucheniya-detej-s-narusheniyami-sluxa-v-shkole/</a:t>
            </a:r>
            <a:endParaRPr lang="ru-RU" sz="3100" dirty="0" smtClean="0"/>
          </a:p>
          <a:p>
            <a:pPr marL="0" indent="0" algn="just">
              <a:buNone/>
            </a:pPr>
            <a:r>
              <a:rPr lang="ru-RU" sz="3100" dirty="0" smtClean="0"/>
              <a:t>информационный </a:t>
            </a:r>
            <a:r>
              <a:rPr lang="ru-RU" sz="3100" dirty="0"/>
              <a:t>сайт, который могут использовать и родители и учитель. На сайте можно найти информацию о особенностях детей с </a:t>
            </a:r>
            <a:r>
              <a:rPr lang="ru-RU" sz="3100" dirty="0" smtClean="0"/>
              <a:t>нарушениями слуха, </a:t>
            </a:r>
            <a:r>
              <a:rPr lang="ru-RU" sz="3100" dirty="0"/>
              <a:t>методами и приемами их обучения, проконсультироваться </a:t>
            </a:r>
            <a:r>
              <a:rPr lang="ru-RU" sz="3100" dirty="0" smtClean="0"/>
              <a:t>со </a:t>
            </a:r>
            <a:r>
              <a:rPr lang="ru-RU" sz="3100" dirty="0"/>
              <a:t>специалистом, посмотреть, как живут люди с такой особенностью.</a:t>
            </a:r>
          </a:p>
          <a:p>
            <a:pPr marL="0" indent="0" algn="just">
              <a:buNone/>
            </a:pPr>
            <a:r>
              <a:rPr lang="ru-RU" sz="3100" dirty="0"/>
              <a:t>2. «Страна глухих</a:t>
            </a:r>
            <a:r>
              <a:rPr lang="ru-RU" sz="3100" dirty="0" smtClean="0"/>
              <a:t>» </a:t>
            </a:r>
            <a:r>
              <a:rPr lang="ru-RU" sz="3100" dirty="0" smtClean="0">
                <a:hlinkClick r:id="rId3"/>
              </a:rPr>
              <a:t>http</a:t>
            </a:r>
            <a:r>
              <a:rPr lang="ru-RU" sz="3100" dirty="0">
                <a:hlinkClick r:id="rId3"/>
              </a:rPr>
              <a:t>://www.deafworld.ru</a:t>
            </a:r>
            <a:r>
              <a:rPr lang="ru-RU" sz="3100" dirty="0"/>
              <a:t> сайт содержит обширный методический материал для развития и обучения детей с первого дня их жизни. На сайте обозначены социальные вопросы и ответы на них. Сайт полезен </a:t>
            </a:r>
            <a:r>
              <a:rPr lang="ru-RU" sz="3100" dirty="0" smtClean="0"/>
              <a:t>учителю-сурдопедагогу </a:t>
            </a:r>
            <a:r>
              <a:rPr lang="ru-RU" sz="3100" dirty="0"/>
              <a:t>и родителям.</a:t>
            </a:r>
          </a:p>
          <a:p>
            <a:pPr marL="0" indent="0" algn="ctr">
              <a:buNone/>
            </a:pPr>
            <a:endParaRPr lang="ru-RU" sz="3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17566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u="sng" dirty="0">
                <a:solidFill>
                  <a:srgbClr val="00B050"/>
                </a:solidFill>
              </a:rPr>
              <a:t>Для работы с обучающимися </a:t>
            </a:r>
          </a:p>
          <a:p>
            <a:pPr marL="0" indent="0" algn="ctr">
              <a:buNone/>
            </a:pPr>
            <a:r>
              <a:rPr lang="ru-RU" b="1" u="sng" dirty="0">
                <a:solidFill>
                  <a:srgbClr val="00B050"/>
                </a:solidFill>
              </a:rPr>
              <a:t>с нарушениями </a:t>
            </a:r>
            <a:r>
              <a:rPr lang="ru-RU" b="1" u="sng" dirty="0" smtClean="0">
                <a:solidFill>
                  <a:srgbClr val="00B050"/>
                </a:solidFill>
              </a:rPr>
              <a:t>слуха</a:t>
            </a:r>
          </a:p>
          <a:p>
            <a:pPr marL="0" indent="0" algn="ctr">
              <a:buNone/>
            </a:pPr>
            <a:endParaRPr lang="ru-RU" sz="28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800" dirty="0"/>
              <a:t>3.</a:t>
            </a:r>
            <a:r>
              <a:rPr lang="ru-RU" sz="2400" dirty="0"/>
              <a:t> «Добро пожаловать </a:t>
            </a:r>
            <a:r>
              <a:rPr lang="ru-RU" sz="2400" dirty="0" smtClean="0"/>
              <a:t>наставникам</a:t>
            </a:r>
            <a:r>
              <a:rPr lang="ru-RU" sz="2400" dirty="0"/>
              <a:t>» 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hlinkClick r:id="rId2"/>
              </a:rPr>
              <a:t>https</a:t>
            </a:r>
            <a:r>
              <a:rPr lang="ru-RU" sz="2400" dirty="0">
                <a:hlinkClick r:id="rId2"/>
              </a:rPr>
              <a:t>://www.youhear.ru/materials_for_rehab_with_cochlea_implant/</a:t>
            </a:r>
            <a:r>
              <a:rPr lang="ru-RU" sz="2400" dirty="0"/>
              <a:t> сайт содержит методические материалы для работы детей </a:t>
            </a:r>
            <a:r>
              <a:rPr lang="ru-RU" sz="2400" dirty="0" smtClean="0"/>
              <a:t>с нарушениями </a:t>
            </a:r>
            <a:r>
              <a:rPr lang="ru-RU" sz="2400" dirty="0"/>
              <a:t>слуха на разных этапах обучения.</a:t>
            </a:r>
          </a:p>
          <a:p>
            <a:pPr marL="0" indent="0">
              <a:buNone/>
            </a:pPr>
            <a:r>
              <a:rPr lang="ru-RU" sz="2400" dirty="0"/>
              <a:t>4. «Образование без границ»</a:t>
            </a:r>
          </a:p>
          <a:p>
            <a:pPr marL="0" indent="0">
              <a:buNone/>
            </a:pPr>
            <a:r>
              <a:rPr lang="ru-RU" sz="2400" dirty="0" smtClean="0">
                <a:hlinkClick r:id="rId3"/>
              </a:rPr>
              <a:t>http</a:t>
            </a:r>
            <a:r>
              <a:rPr lang="ru-RU" sz="2400" dirty="0">
                <a:hlinkClick r:id="rId3"/>
              </a:rPr>
              <a:t>://edu-open.ru/Default.aspx?tabid=409</a:t>
            </a:r>
            <a:r>
              <a:rPr lang="ru-RU" sz="2400" dirty="0"/>
              <a:t> информационно-методический портал по инклюзивному образованию. Содержит статьи, методические разработки занятий, а также нормативно-правовые акты, служащие основой работы с детьми с ОВЗ.</a:t>
            </a:r>
          </a:p>
          <a:p>
            <a:pPr marL="0" indent="0">
              <a:buNone/>
            </a:pPr>
            <a:r>
              <a:rPr lang="ru-RU" sz="2400" dirty="0"/>
              <a:t>Эти сайты могут использовать </a:t>
            </a:r>
            <a:r>
              <a:rPr lang="ru-RU" sz="2400" dirty="0" smtClean="0"/>
              <a:t>учителя-сурдопедагоги </a:t>
            </a:r>
            <a:r>
              <a:rPr lang="ru-RU" sz="2400" dirty="0"/>
              <a:t>и родители.</a:t>
            </a:r>
          </a:p>
          <a:p>
            <a:pPr marL="0" indent="0" algn="ctr">
              <a:buNone/>
            </a:pPr>
            <a:endParaRPr lang="ru-RU" sz="2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Для работы с обучающимися </a:t>
            </a:r>
          </a:p>
          <a:p>
            <a:pPr marL="0" indent="0" algn="ctr">
              <a:buNone/>
            </a:pPr>
            <a:r>
              <a:rPr lang="ru-RU" b="1" u="sng" dirty="0">
                <a:solidFill>
                  <a:schemeClr val="accent6">
                    <a:lumMod val="75000"/>
                  </a:schemeClr>
                </a:solidFill>
              </a:rPr>
              <a:t>с нарушениями </a:t>
            </a:r>
            <a:r>
              <a:rPr lang="ru-RU" b="1" u="sng" dirty="0" smtClean="0">
                <a:solidFill>
                  <a:schemeClr val="accent6">
                    <a:lumMod val="75000"/>
                  </a:schemeClr>
                </a:solidFill>
              </a:rPr>
              <a:t>опорно-двигательного аппарата</a:t>
            </a:r>
          </a:p>
          <a:p>
            <a:pPr marL="0" indent="0" algn="ctr">
              <a:buNone/>
            </a:pPr>
            <a:endParaRPr lang="ru-RU" sz="2800" b="1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800" dirty="0"/>
              <a:t>1 </a:t>
            </a:r>
            <a:r>
              <a:rPr lang="ru-RU" sz="2800" dirty="0">
                <a:hlinkClick r:id="rId2"/>
              </a:rPr>
              <a:t>http://aplazia.invamama.ru/</a:t>
            </a:r>
            <a:r>
              <a:rPr lang="ru-RU" sz="2800" dirty="0"/>
              <a:t> сайт о пороках развития конечностей у детей. Материал представлен кратко и точно.</a:t>
            </a:r>
          </a:p>
          <a:p>
            <a:pPr marL="0" indent="0">
              <a:buNone/>
            </a:pPr>
            <a:r>
              <a:rPr lang="ru-RU" sz="2800" dirty="0"/>
              <a:t>2. </a:t>
            </a:r>
            <a:r>
              <a:rPr lang="ru-RU" sz="2800" dirty="0">
                <a:hlinkClick r:id="rId3"/>
              </a:rPr>
              <a:t>http://rostok-cher.ru/obuchalochka</a:t>
            </a:r>
            <a:r>
              <a:rPr lang="ru-RU" sz="2800" dirty="0"/>
              <a:t> сайт с методическим материалом, который можно использовать родителям и учителям.</a:t>
            </a:r>
          </a:p>
          <a:p>
            <a:pPr marL="0" indent="0">
              <a:buNone/>
            </a:pPr>
            <a:r>
              <a:rPr lang="ru-RU" sz="2800" dirty="0"/>
              <a:t>3. </a:t>
            </a:r>
            <a:r>
              <a:rPr lang="ru-RU" sz="2800" dirty="0">
                <a:hlinkClick r:id="rId4"/>
              </a:rPr>
              <a:t>http://www.elfikacka3ka.ru/</a:t>
            </a:r>
            <a:r>
              <a:rPr lang="ru-RU" sz="2800" dirty="0"/>
              <a:t> сайт </a:t>
            </a:r>
            <a:r>
              <a:rPr lang="ru-RU" sz="2800" dirty="0" err="1" smtClean="0"/>
              <a:t>сказкотерапии</a:t>
            </a:r>
            <a:r>
              <a:rPr lang="ru-RU" sz="2800" dirty="0"/>
              <a:t>, который полезен и учителям и родителям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28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800" b="1" u="sng" dirty="0">
                <a:solidFill>
                  <a:srgbClr val="3399FF"/>
                </a:solidFill>
              </a:rPr>
              <a:t>Для работы с обучающимися </a:t>
            </a:r>
          </a:p>
          <a:p>
            <a:pPr marL="0" indent="0" algn="ctr">
              <a:buNone/>
            </a:pPr>
            <a:r>
              <a:rPr lang="ru-RU" sz="3800" b="1" u="sng" dirty="0">
                <a:solidFill>
                  <a:srgbClr val="3399FF"/>
                </a:solidFill>
              </a:rPr>
              <a:t>с </a:t>
            </a:r>
            <a:r>
              <a:rPr lang="ru-RU" sz="3800" b="1" u="sng" dirty="0" smtClean="0">
                <a:solidFill>
                  <a:srgbClr val="3399FF"/>
                </a:solidFill>
              </a:rPr>
              <a:t>тяжелыми нарушениями речи</a:t>
            </a:r>
          </a:p>
          <a:p>
            <a:pPr marL="0" indent="0" algn="ctr">
              <a:buNone/>
            </a:pPr>
            <a:endParaRPr lang="ru-RU" sz="3800" b="1" u="sng" dirty="0" smtClean="0">
              <a:solidFill>
                <a:srgbClr val="3399FF"/>
              </a:solidFill>
            </a:endParaRPr>
          </a:p>
          <a:p>
            <a:pPr marL="0" indent="0">
              <a:buNone/>
            </a:pPr>
            <a:r>
              <a:rPr lang="ru-RU" dirty="0"/>
              <a:t>1. </a:t>
            </a:r>
            <a:r>
              <a:rPr lang="ru-RU" dirty="0">
                <a:hlinkClick r:id="rId2"/>
              </a:rPr>
              <a:t>https://xn--90ailsaobcfbu5g.xn--p1ai/</a:t>
            </a:r>
            <a:r>
              <a:rPr lang="ru-RU" dirty="0"/>
              <a:t> </a:t>
            </a:r>
            <a:r>
              <a:rPr lang="ru-RU" i="1" dirty="0"/>
              <a:t>сайт психологической помощи семьям, которые воспитывают особого ребенка и не знают, какую тактику выбрать.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2. </a:t>
            </a:r>
            <a:r>
              <a:rPr lang="ru-RU" dirty="0">
                <a:hlinkClick r:id="rId3"/>
              </a:rPr>
              <a:t>http://asabliva.by/ru/main.aspx?guid=4845</a:t>
            </a:r>
            <a:r>
              <a:rPr lang="ru-RU" dirty="0"/>
              <a:t> </a:t>
            </a:r>
            <a:r>
              <a:rPr lang="ru-RU" i="1" dirty="0"/>
              <a:t>сайт управления образования республики Беларусь. Сайт содержит опыт учителей по работе с детьми с ТНР.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3. </a:t>
            </a:r>
            <a:r>
              <a:rPr lang="ru-RU" dirty="0">
                <a:hlinkClick r:id="rId4"/>
              </a:rPr>
              <a:t>https://www.logoped.ru/nar02.htm</a:t>
            </a:r>
            <a:r>
              <a:rPr lang="ru-RU" dirty="0"/>
              <a:t> логопедический сайт. </a:t>
            </a:r>
            <a:r>
              <a:rPr lang="ru-RU" i="1" dirty="0"/>
              <a:t>На сайте можно найти материал по развитию речи, коррекции поведения.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b="1" u="sng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2800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2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100" b="1" u="sng" dirty="0">
                <a:solidFill>
                  <a:srgbClr val="C00000"/>
                </a:solidFill>
              </a:rPr>
              <a:t>Для работы с обучающимися </a:t>
            </a:r>
          </a:p>
          <a:p>
            <a:pPr marL="0" indent="0" algn="ctr">
              <a:buNone/>
            </a:pPr>
            <a:r>
              <a:rPr lang="ru-RU" sz="4100" b="1" u="sng" dirty="0">
                <a:solidFill>
                  <a:srgbClr val="C00000"/>
                </a:solidFill>
              </a:rPr>
              <a:t>с </a:t>
            </a:r>
            <a:r>
              <a:rPr lang="ru-RU" sz="4100" b="1" u="sng" dirty="0" smtClean="0">
                <a:solidFill>
                  <a:srgbClr val="C00000"/>
                </a:solidFill>
              </a:rPr>
              <a:t>задержкой психического развития</a:t>
            </a:r>
          </a:p>
          <a:p>
            <a:pPr marL="0" indent="0" algn="ctr">
              <a:buNone/>
            </a:pPr>
            <a:endParaRPr lang="ru-RU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dirty="0"/>
              <a:t>1. </a:t>
            </a:r>
            <a:r>
              <a:rPr lang="ru-RU" sz="1800" dirty="0">
                <a:hlinkClick r:id="rId2"/>
              </a:rPr>
              <a:t>http://logoped.sad60.edusite.ru/p23aa1.html</a:t>
            </a:r>
            <a:r>
              <a:rPr lang="ru-RU" sz="1800" dirty="0"/>
              <a:t> </a:t>
            </a:r>
            <a:r>
              <a:rPr lang="ru-RU" sz="1800" dirty="0" smtClean="0"/>
              <a:t>сайт, который </a:t>
            </a:r>
            <a:r>
              <a:rPr lang="ru-RU" sz="1800" dirty="0"/>
              <a:t>содержит материалы по работе с детьми с </a:t>
            </a:r>
            <a:r>
              <a:rPr lang="ru-RU" sz="1800" dirty="0" smtClean="0"/>
              <a:t>ЗПР, </a:t>
            </a:r>
            <a:r>
              <a:rPr lang="ru-RU" sz="1800" dirty="0"/>
              <a:t>методические рекомендации по организации работы с такими детьми, а также упражнения, игры и занятия, направленные на коррекцию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2. </a:t>
            </a:r>
            <a:r>
              <a:rPr lang="ru-RU" sz="1800" dirty="0">
                <a:hlinkClick r:id="rId3"/>
              </a:rPr>
              <a:t>https://topmpk.jimdo.com/%D0%B4%D0%BB%D1%8F-%D0%BC%D0%B0%D0%BC-%D0%B8-%D0%BF%D0%B0%D0%BF/%D1%87%D1%82%D0%BE-%D1%82%D0%B0%D0%BA%D0%BE%D0%B5-%D0%B7%D0%BF%D1%80/</a:t>
            </a:r>
            <a:r>
              <a:rPr lang="ru-RU" sz="1800" dirty="0"/>
              <a:t> сайт, который будет очень кстати, когда ребенок пойдет в </a:t>
            </a:r>
            <a:r>
              <a:rPr lang="ru-RU" sz="1800" dirty="0" smtClean="0"/>
              <a:t>первый </a:t>
            </a:r>
            <a:r>
              <a:rPr lang="ru-RU" sz="1800" dirty="0"/>
              <a:t>класс, так как этот сайт содержит ответы на самые главные вопросы родителей: как будут работать с моим ребенком? Как будут оценивать его деятельность? Будет ли ребенок сдавать экзамен и </a:t>
            </a:r>
            <a:r>
              <a:rPr lang="ru-RU" sz="1800" dirty="0" smtClean="0"/>
              <a:t>т.д</a:t>
            </a:r>
            <a:r>
              <a:rPr lang="ru-RU" sz="1800" dirty="0"/>
              <a:t>.</a:t>
            </a:r>
          </a:p>
          <a:p>
            <a:pPr marL="0" indent="0" algn="ctr">
              <a:buNone/>
            </a:pPr>
            <a:endParaRPr lang="ru-RU" sz="1800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2800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2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8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3367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Расстройство </a:t>
            </a:r>
            <a:r>
              <a:rPr lang="ru-RU" b="1" dirty="0">
                <a:solidFill>
                  <a:srgbClr val="7030A0"/>
                </a:solidFill>
              </a:rPr>
              <a:t>поведения и </a:t>
            </a:r>
            <a:r>
              <a:rPr lang="ru-RU" b="1" dirty="0" smtClean="0">
                <a:solidFill>
                  <a:srgbClr val="7030A0"/>
                </a:solidFill>
              </a:rPr>
              <a:t>общения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sz="2800" dirty="0"/>
              <a:t>1. </a:t>
            </a:r>
            <a:r>
              <a:rPr lang="ru-RU" sz="2800" dirty="0">
                <a:hlinkClick r:id="rId2"/>
              </a:rPr>
              <a:t>http://deti-kak-deti.org/index.html</a:t>
            </a:r>
            <a:r>
              <a:rPr lang="ru-RU" sz="2800" dirty="0"/>
              <a:t> сайт о особых детях, их жизни. Больше похоже на социальный блог, но есть информация о воспитании и обучении.</a:t>
            </a:r>
          </a:p>
          <a:p>
            <a:pPr marL="0" indent="0">
              <a:buNone/>
            </a:pPr>
            <a:r>
              <a:rPr lang="ru-RU" sz="2800" dirty="0"/>
              <a:t>2. </a:t>
            </a:r>
            <a:r>
              <a:rPr lang="ru-RU" sz="2800" dirty="0">
                <a:hlinkClick r:id="rId3"/>
              </a:rPr>
              <a:t>http://etoneotvet.ru/</a:t>
            </a:r>
            <a:r>
              <a:rPr lang="ru-RU" sz="2800" dirty="0"/>
              <a:t> сайт социальной поддержки особых детей.</a:t>
            </a:r>
          </a:p>
          <a:p>
            <a:pPr marL="0" indent="0">
              <a:buNone/>
            </a:pPr>
            <a:r>
              <a:rPr lang="ru-RU" sz="2800" dirty="0"/>
              <a:t>3. </a:t>
            </a:r>
            <a:r>
              <a:rPr lang="ru-RU" sz="2800" dirty="0">
                <a:hlinkClick r:id="rId4"/>
              </a:rPr>
              <a:t>https://www.logoped.ru/nar02.htm</a:t>
            </a:r>
            <a:r>
              <a:rPr lang="ru-RU" sz="2800" dirty="0"/>
              <a:t> логопедический сайт. На сайте можно найти материал по развитию речи, коррекции поведения.</a:t>
            </a:r>
          </a:p>
          <a:p>
            <a:pPr marL="0" indent="0" algn="ctr">
              <a:buNone/>
            </a:pPr>
            <a:endParaRPr lang="ru-RU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2800" b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2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457200" algn="just">
              <a:buNone/>
            </a:pPr>
            <a:endParaRPr lang="ru-RU" dirty="0" smtClean="0"/>
          </a:p>
          <a:p>
            <a:pPr marL="0" indent="457200" algn="just">
              <a:buNone/>
            </a:pPr>
            <a:r>
              <a:rPr lang="ru-RU" dirty="0" smtClean="0"/>
              <a:t>Большую </a:t>
            </a:r>
            <a:r>
              <a:rPr lang="ru-RU" dirty="0"/>
              <a:t>образовательную ценность представляют бесплатные образовательные платформы для обучения детей с </a:t>
            </a:r>
            <a:r>
              <a:rPr lang="ru-RU" dirty="0" smtClean="0"/>
              <a:t>ОВЗ. Ссылки на эти платформы находятся </a:t>
            </a:r>
            <a:r>
              <a:rPr lang="ru-RU" i="1" dirty="0" smtClean="0"/>
              <a:t>в Приложении.</a:t>
            </a:r>
            <a:endParaRPr lang="ru-RU" i="1" dirty="0"/>
          </a:p>
          <a:p>
            <a:pPr marL="0" indent="4572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07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Добрый день, уважаемые коллеги!</a:t>
            </a:r>
          </a:p>
          <a:p>
            <a:pPr marL="0" indent="457200" algn="just">
              <a:buNone/>
            </a:pPr>
            <a:r>
              <a:rPr lang="ru-RU" sz="2000" dirty="0" smtClean="0"/>
              <a:t>Педагоги МОУ «Средняя общеобразовательная школа № 17» представляют вашему вниманию подборку информационных ресурсов, которые помогут вам найти ответы на вопросы при разработке АООП, рабочих программ по учебным предметам и коррекционным курсам. </a:t>
            </a:r>
          </a:p>
          <a:p>
            <a:pPr marL="0" indent="457200" algn="just">
              <a:buNone/>
            </a:pPr>
            <a:r>
              <a:rPr lang="ru-RU" sz="2000" dirty="0" smtClean="0"/>
              <a:t>В материалах к семинару размещены ссылки на сайты, на которых содержится полезная информация для уроков, индивидуальных занятий, мероприятий с родителями обучающихся с ограниченными возможностями здоровья. </a:t>
            </a:r>
          </a:p>
        </p:txBody>
      </p:sp>
      <p:pic>
        <p:nvPicPr>
          <p:cNvPr id="1026" name="Picture 2" descr="http://lib.astgmu.ru/wp-content/uploads/2019/03/kisspng-educatio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0" r="24749" b="1786"/>
          <a:stretch/>
        </p:blipFill>
        <p:spPr bwMode="auto">
          <a:xfrm>
            <a:off x="3127809" y="3717032"/>
            <a:ext cx="3148197" cy="230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7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Уважаемые коллеги!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800" dirty="0" smtClean="0"/>
              <a:t>Мы представили лишь часть информационных ресурсов, которые вы можете применять в работе с обучающимися с особыми образовательными потребностями. </a:t>
            </a:r>
          </a:p>
          <a:p>
            <a:pPr marL="0" indent="457200" algn="just">
              <a:buNone/>
            </a:pPr>
            <a:r>
              <a:rPr lang="ru-RU" sz="2800" dirty="0" smtClean="0"/>
              <a:t>Надеемся, что материалы нашего семинара найдут место в вашей профессиональной деятельности.</a:t>
            </a:r>
            <a:endParaRPr lang="en-US" sz="2800" dirty="0" smtClean="0"/>
          </a:p>
          <a:p>
            <a:pPr marL="0" indent="4572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7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97" y="0"/>
            <a:ext cx="979665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643192" cy="4497363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БЛАГОДАРИМ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ЗА ВНИМАНИЕ!</a:t>
            </a:r>
          </a:p>
          <a:p>
            <a:pPr marL="0" indent="0" algn="ctr">
              <a:buNone/>
            </a:pPr>
            <a:endParaRPr lang="ru-RU" sz="4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УСПЕХОВ!!!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5912" y="1628800"/>
            <a:ext cx="8442551" cy="4896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000" b="1" dirty="0" smtClean="0"/>
              <a:t>Информационные </a:t>
            </a:r>
            <a:r>
              <a:rPr lang="ru-RU" sz="2000" b="1" dirty="0"/>
              <a:t>ресурсы</a:t>
            </a:r>
            <a:r>
              <a:rPr lang="ru-RU" sz="2000" dirty="0"/>
              <a:t> – </a:t>
            </a:r>
            <a:r>
              <a:rPr lang="ru-RU" sz="2000" dirty="0" smtClean="0"/>
              <a:t>это </a:t>
            </a:r>
            <a:r>
              <a:rPr lang="ru-RU" sz="2000" dirty="0"/>
              <a:t>совокупность данных, организованных для получения достоверной информации в самых разных областях знаний и практической деятельности</a:t>
            </a:r>
            <a:r>
              <a:rPr lang="ru-RU" sz="2000" dirty="0" smtClean="0"/>
              <a:t>.</a:t>
            </a:r>
          </a:p>
          <a:p>
            <a:pPr marL="0" indent="457200" algn="just">
              <a:buNone/>
            </a:pPr>
            <a:endParaRPr lang="ru-RU" sz="2000" b="1" dirty="0" smtClean="0"/>
          </a:p>
          <a:p>
            <a:pPr marL="0" indent="457200" algn="just">
              <a:buNone/>
            </a:pPr>
            <a:r>
              <a:rPr lang="ru-RU" sz="2000" b="1" dirty="0" smtClean="0"/>
              <a:t>Информационно-образовательные </a:t>
            </a:r>
            <a:r>
              <a:rPr lang="ru-RU" sz="2000" b="1" dirty="0"/>
              <a:t>ресурсы </a:t>
            </a:r>
            <a:r>
              <a:rPr lang="ru-RU" sz="2000" dirty="0"/>
              <a:t>–</a:t>
            </a:r>
            <a:r>
              <a:rPr lang="ru-RU" sz="2000" b="1" dirty="0"/>
              <a:t> </a:t>
            </a:r>
            <a:r>
              <a:rPr lang="ru-RU" sz="2000" dirty="0"/>
              <a:t>это совокупность технических, программных, телекоммуникационных и методических средств, позволяющих оптимально использовать новые информационные технологии в сфере образования, внедрять их во все виды и формы образовательной деятельности. </a:t>
            </a:r>
          </a:p>
          <a:p>
            <a:pPr marL="0" indent="457200" algn="just">
              <a:buNone/>
            </a:pPr>
            <a:endParaRPr lang="ru-RU" sz="2400" dirty="0" smtClean="0"/>
          </a:p>
          <a:p>
            <a:pPr marL="0" indent="457200" algn="just">
              <a:buNone/>
            </a:pP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32209"/>
            <a:ext cx="8659716" cy="765666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Что такое информационные ресурсы?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im0-tub-ru.yandex.net/i?id=a07dc389eded1f77cd54b343b3d772df-l&amp;ref=rim&amp;n=13&amp;w=1024&amp;h=66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" t="10749" r="2154" b="14351"/>
          <a:stretch/>
        </p:blipFill>
        <p:spPr bwMode="auto">
          <a:xfrm>
            <a:off x="4355976" y="4221088"/>
            <a:ext cx="4307454" cy="224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3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048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ctr">
              <a:buNone/>
            </a:pPr>
            <a:r>
              <a:rPr lang="ru-RU" sz="2400" b="1" dirty="0" smtClean="0"/>
              <a:t>Информационные ресурсы для педагога</a:t>
            </a:r>
          </a:p>
          <a:p>
            <a:pPr marL="0" indent="457200" algn="ctr">
              <a:buNone/>
            </a:pPr>
            <a:r>
              <a:rPr lang="ru-RU" sz="2400" b="1" dirty="0" smtClean="0"/>
              <a:t>Рекомендуем использовать при разработке программ</a:t>
            </a:r>
          </a:p>
          <a:p>
            <a:pPr marL="0" indent="457200">
              <a:buNone/>
            </a:pPr>
            <a:r>
              <a:rPr lang="en-US" sz="2400" b="1" dirty="0" smtClean="0">
                <a:hlinkClick r:id="rId2"/>
              </a:rPr>
              <a:t>https</a:t>
            </a:r>
            <a:r>
              <a:rPr lang="en-US" sz="2400" b="1" dirty="0">
                <a:hlinkClick r:id="rId2"/>
              </a:rPr>
              <a:t>://fgosreestr.ru</a:t>
            </a:r>
            <a:r>
              <a:rPr lang="en-US" sz="2400" b="1" dirty="0" smtClean="0">
                <a:hlinkClick r:id="rId2"/>
              </a:rPr>
              <a:t>/</a:t>
            </a:r>
            <a:r>
              <a:rPr lang="ru-RU" sz="2400" b="1" dirty="0" smtClean="0"/>
              <a:t> </a:t>
            </a:r>
          </a:p>
          <a:p>
            <a:pPr marL="0" indent="457200" algn="just">
              <a:buNone/>
            </a:pPr>
            <a:r>
              <a:rPr lang="ru-RU" sz="2200" dirty="0" smtClean="0"/>
              <a:t>Реестр </a:t>
            </a:r>
            <a:r>
              <a:rPr lang="ru-RU" sz="2200" dirty="0"/>
              <a:t>примерных программ является государственной информационной системой, которая ведется на электронных носителях и функционирует в соответствии с едиными организационными, методологическими и программно-техническими принципами, обеспечивающими ее совместимость и взаимодействие с иными государственными информационными системами и информационно-телекоммуникационными сетями</a:t>
            </a:r>
            <a:r>
              <a:rPr lang="ru-RU" sz="2200" dirty="0" smtClean="0"/>
              <a:t>.</a:t>
            </a:r>
          </a:p>
          <a:p>
            <a:pPr marL="0" indent="457200" algn="just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В реестре размещены Примерные АООП и комплекты примерных рабочих программ по отдельным учебным предметам и коррекционным курсам.</a:t>
            </a:r>
            <a:endParaRPr lang="ru-RU" sz="22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s://1.bp.blogspot.com/-IXrowFPJ7M8/Xx-zP2nNyfI/AAAAAAAAFxs/ZMaRwfZZU4EmRRl8JpxpgLPjkHPpG_aQgCLcBGAsYHQ/s1600/%25D0%25A4%25D0%2593%25D0%259E%25D0%25A1%2B%25D1%2580%25D0%25B5%25D0%25B5%25D1%2581%25D1%2582%25D1%258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" t="1123" r="7127" b="66493"/>
          <a:stretch/>
        </p:blipFill>
        <p:spPr bwMode="auto">
          <a:xfrm>
            <a:off x="1062947" y="5048424"/>
            <a:ext cx="7200800" cy="119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8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048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/>
              <a:t>Информационные ресурсы для </a:t>
            </a:r>
            <a:r>
              <a:rPr lang="ru-RU" sz="2400" b="1" dirty="0" smtClean="0"/>
              <a:t>педагога</a:t>
            </a:r>
          </a:p>
          <a:p>
            <a:pPr marL="0" indent="0" algn="ctr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u="sng" dirty="0" smtClean="0">
                <a:hlinkClick r:id="rId2"/>
              </a:rPr>
              <a:t>http</a:t>
            </a:r>
            <a:r>
              <a:rPr lang="ru-RU" sz="2400" b="1" u="sng" dirty="0">
                <a:hlinkClick r:id="rId2"/>
              </a:rPr>
              <a:t>://институт-коррекционной-педагогики.рф/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457200" algn="just">
              <a:buNone/>
            </a:pPr>
            <a:r>
              <a:rPr lang="ru-RU" sz="2400" dirty="0" smtClean="0"/>
              <a:t>На </a:t>
            </a:r>
            <a:r>
              <a:rPr lang="ru-RU" sz="2400" dirty="0"/>
              <a:t>сайте отражены результаты научных исследований ИКП РАО по следующим направлениям: психологическое, </a:t>
            </a:r>
            <a:r>
              <a:rPr lang="ru-RU" sz="2400" dirty="0" err="1"/>
              <a:t>нейро</a:t>
            </a:r>
            <a:r>
              <a:rPr lang="ru-RU" sz="2400" dirty="0"/>
              <a:t>-психофизиологическое изучение детей и подростков; комплексное медико-психолого-педагогическое обследование и дифференциальная диагностика различных отклонений в развитии; разработка содержания и методов обучения детей с нарушениями слуха, зрения, речи; педагогическая коррекция нарушенной слуховой функции; разработка содержания и методов обучения детей с интеллектуальными и эмоциональными нарушениями; задержкой психического развития, со сложной структурой нарушений; разработка компьютерных технологий специального обучения разных категорий аномальных детей.</a:t>
            </a:r>
          </a:p>
          <a:p>
            <a:pPr marL="0" indent="45720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s://ovz17.ru/images/blog/835d1a9d-2166-45bf-bfce-626162bb0c4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2" t="25495" r="8243" b="26792"/>
          <a:stretch/>
        </p:blipFill>
        <p:spPr bwMode="auto">
          <a:xfrm>
            <a:off x="6948264" y="620688"/>
            <a:ext cx="1897126" cy="107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8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048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ru-RU" sz="2400" b="1" dirty="0"/>
              <a:t>Институт проблем инклюзивного образования – </a:t>
            </a:r>
            <a:r>
              <a:rPr lang="ru-RU" sz="2400" b="1" u="sng" dirty="0">
                <a:hlinkClick r:id="rId2"/>
              </a:rPr>
              <a:t>http://www.inclusive-edu.ru/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На сайте отражены основные проблемы инклюзивного образования в России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457200" algn="just">
              <a:buNone/>
            </a:pPr>
            <a:r>
              <a:rPr lang="ru-RU" sz="2400" dirty="0" smtClean="0"/>
              <a:t>На сайте вы найдете нормативно-правовое обеспечение инклюзивного образования, методические материалы, консультативную помощь.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РЕКОМЕНДУЕМ!</a:t>
            </a:r>
            <a:endParaRPr lang="ru-RU" sz="2400" b="1" dirty="0">
              <a:solidFill>
                <a:srgbClr val="0070C0"/>
              </a:solidFill>
            </a:endParaRPr>
          </a:p>
          <a:p>
            <a:pPr marL="0" indent="45720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s://static.tildacdn.com/tild6266-3133-4635-b565-396662643363/phot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84784"/>
            <a:ext cx="3132477" cy="147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steamuserimages-a.akamaihd.net/ugc/1702912022001339624/983FE2FF4CBDF7AC636725ED4C96071C4B3E9464/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6" r="21572"/>
          <a:stretch/>
        </p:blipFill>
        <p:spPr bwMode="auto">
          <a:xfrm>
            <a:off x="3975165" y="4797152"/>
            <a:ext cx="1445390" cy="144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3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048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600" b="1" dirty="0"/>
              <a:t>Информационно-методический портал по инклюзивному и специальному образованию Департамента образования города Москвы «Образование без границ» </a:t>
            </a:r>
            <a:r>
              <a:rPr lang="ru-RU" sz="2600" b="1" u="sng" dirty="0" smtClean="0">
                <a:hlinkClick r:id="rId2"/>
              </a:rPr>
              <a:t>http</a:t>
            </a:r>
            <a:r>
              <a:rPr lang="ru-RU" sz="2600" b="1" u="sng" dirty="0">
                <a:hlinkClick r:id="rId2"/>
              </a:rPr>
              <a:t>://edu-open.ru</a:t>
            </a:r>
            <a:r>
              <a:rPr lang="ru-RU" sz="2600" b="1" u="sng" dirty="0" smtClean="0">
                <a:hlinkClick r:id="rId2"/>
              </a:rPr>
              <a:t>/</a:t>
            </a:r>
            <a:endParaRPr lang="ru-RU" sz="2600" b="1" u="sng" dirty="0" smtClean="0"/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100" dirty="0" smtClean="0"/>
              <a:t>На </a:t>
            </a:r>
            <a:r>
              <a:rPr lang="ru-RU" sz="2100" dirty="0"/>
              <a:t>сайте представлены основные рубрики:</a:t>
            </a:r>
          </a:p>
          <a:p>
            <a:pPr lvl="0"/>
            <a:r>
              <a:rPr lang="ru-RU" sz="2100" dirty="0"/>
              <a:t>«Нормативно-правовые документы» (представлена современная нормативно-правовая информация, имеющая отношение к образованию лиц с ограниченными возможностями здоровья),</a:t>
            </a:r>
          </a:p>
          <a:p>
            <a:pPr lvl="0"/>
            <a:r>
              <a:rPr lang="ru-RU" sz="2100" dirty="0"/>
              <a:t>«Справочники» (представлены справочно-информационные материалы для людей с ОВЗ),</a:t>
            </a:r>
          </a:p>
          <a:p>
            <a:pPr lvl="0"/>
            <a:r>
              <a:rPr lang="ru-RU" sz="2100" dirty="0"/>
              <a:t>«Словарь» (включает словарь наиболее употребляемых дефектологических терминов)</a:t>
            </a:r>
          </a:p>
          <a:p>
            <a:pPr lvl="0"/>
            <a:r>
              <a:rPr lang="ru-RU" sz="2100" dirty="0"/>
              <a:t>«Родителям» (в рубрике можно ознакомиться с системой образования ребенка с ОВЗ, рекомендациями специалистов по развитию, обучению, воспитанию детей, задать онлайн вопрос специалисту),</a:t>
            </a:r>
          </a:p>
          <a:p>
            <a:pPr lvl="0"/>
            <a:r>
              <a:rPr lang="ru-RU" sz="2100" dirty="0"/>
              <a:t>«Специалистам» (представлен международный опыт по вопросам лиц с ОВЗ),</a:t>
            </a:r>
          </a:p>
          <a:p>
            <a:pPr lvl="0"/>
            <a:r>
              <a:rPr lang="ru-RU" sz="2100" dirty="0"/>
              <a:t>«</a:t>
            </a:r>
            <a:r>
              <a:rPr lang="ru-RU" sz="2100" dirty="0" err="1"/>
              <a:t>Видеолекции</a:t>
            </a:r>
            <a:r>
              <a:rPr lang="ru-RU" sz="2100" dirty="0"/>
              <a:t>» (представлены </a:t>
            </a:r>
            <a:r>
              <a:rPr lang="ru-RU" sz="2100" dirty="0" err="1"/>
              <a:t>видеолекции</a:t>
            </a:r>
            <a:r>
              <a:rPr lang="ru-RU" sz="2100" dirty="0"/>
              <a:t> по вопросу лиц с ОВЗ),</a:t>
            </a:r>
          </a:p>
          <a:p>
            <a:pPr lvl="0"/>
            <a:r>
              <a:rPr lang="ru-RU" sz="2100" dirty="0"/>
              <a:t>«Конференции» (в рубрике можно ознакомиться с программами конференций),</a:t>
            </a:r>
          </a:p>
          <a:p>
            <a:pPr lvl="0"/>
            <a:r>
              <a:rPr lang="ru-RU" sz="2100" dirty="0"/>
              <a:t>«Он-</a:t>
            </a:r>
            <a:r>
              <a:rPr lang="ru-RU" sz="2100" dirty="0" err="1"/>
              <a:t>лайн</a:t>
            </a:r>
            <a:r>
              <a:rPr lang="ru-RU" sz="2100" dirty="0"/>
              <a:t> консультирование» (можно получить он-</a:t>
            </a:r>
            <a:r>
              <a:rPr lang="ru-RU" sz="2100" dirty="0" err="1"/>
              <a:t>лайн</a:t>
            </a:r>
            <a:r>
              <a:rPr lang="ru-RU" sz="2100" dirty="0"/>
              <a:t> консультацию специалистов)</a:t>
            </a: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911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260648"/>
            <a:ext cx="8568952" cy="61926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buNone/>
            </a:pPr>
            <a:endParaRPr lang="ru-RU" sz="2400" b="1" dirty="0" smtClean="0">
              <a:hlinkClick r:id="rId2"/>
            </a:endParaRPr>
          </a:p>
          <a:p>
            <a:pPr marL="0" indent="457200" algn="just">
              <a:buNone/>
            </a:pPr>
            <a:r>
              <a:rPr lang="en-US" sz="2400" b="1" dirty="0" smtClean="0">
                <a:hlinkClick r:id="rId2"/>
              </a:rPr>
              <a:t>https://fgosovz24.ru/</a:t>
            </a:r>
            <a:endParaRPr lang="ru-RU" sz="2400" b="1" dirty="0" smtClean="0"/>
          </a:p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/>
              <a:t>Сайт учебно-методического центра «Центр внедрения ФГОС ОВЗ». Сайт центра является площадкой, осуществляющей информационное сопровождение мероприятий по введению ФГОС начального общего образования обучающихся с ограниченными возможностями здоровья, ФГОС образования обучающихся с умственной отсталостью (интеллектуальными нарушениями) на территории Красноярского края.</a:t>
            </a:r>
            <a:r>
              <a:rPr lang="ru-RU" sz="2400" b="1" dirty="0" smtClean="0"/>
              <a:t> </a:t>
            </a:r>
          </a:p>
          <a:p>
            <a:pPr marL="0" indent="457200" algn="just">
              <a:buNone/>
            </a:pPr>
            <a:endParaRPr lang="ru-RU" sz="2400" b="1" dirty="0" smtClean="0"/>
          </a:p>
        </p:txBody>
      </p:sp>
      <p:pic>
        <p:nvPicPr>
          <p:cNvPr id="6146" name="Picture 2" descr="Учебно-методический «Центр внедрения ФГОС»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2231"/>
            <a:ext cx="1385540" cy="168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11760" y="3861048"/>
            <a:ext cx="5256584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484C51"/>
                </a:solidFill>
                <a:latin typeface="Arial" pitchFamily="34" charset="0"/>
                <a:cs typeface="Arial" pitchFamily="34" charset="0"/>
              </a:rPr>
              <a:t>Учебно-методический центр</a:t>
            </a:r>
            <a:br>
              <a:rPr lang="ru-RU" b="1" dirty="0">
                <a:solidFill>
                  <a:srgbClr val="484C5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rgbClr val="484C51"/>
                </a:solidFill>
                <a:latin typeface="Arial" pitchFamily="34" charset="0"/>
                <a:cs typeface="Arial" pitchFamily="34" charset="0"/>
              </a:rPr>
              <a:t>«Центр внедрения ФГОС ОВЗ»</a:t>
            </a:r>
            <a:r>
              <a:rPr lang="ru-RU" dirty="0">
                <a:solidFill>
                  <a:srgbClr val="484C5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rgbClr val="484C5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484C5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AEAEAE"/>
                </a:solidFill>
                <a:latin typeface="Arial" pitchFamily="34" charset="0"/>
                <a:cs typeface="Arial" pitchFamily="34" charset="0"/>
              </a:rPr>
              <a:t>660037, г. Красноярск, ул. Московская, д. 31</a:t>
            </a:r>
            <a:endParaRPr lang="ru-RU" dirty="0">
              <a:solidFill>
                <a:srgbClr val="484C5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59532" y="260648"/>
            <a:ext cx="8568952" cy="6048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Кафедра </a:t>
            </a:r>
            <a:r>
              <a:rPr lang="ru-RU" sz="2400" dirty="0"/>
              <a:t>коррекционной педагогики ГАОУ АО ИОО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vk.com/kkpioo</a:t>
            </a:r>
            <a:endParaRPr lang="ru-RU" sz="2400" dirty="0" smtClean="0"/>
          </a:p>
          <a:p>
            <a:pPr marL="0" indent="0" algn="ctr">
              <a:buNone/>
            </a:pPr>
            <a:endParaRPr lang="ru-RU" sz="2400" dirty="0" smtClean="0"/>
          </a:p>
          <a:p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Дефектология </a:t>
            </a:r>
            <a:r>
              <a:rPr lang="ru-RU" sz="2400" dirty="0" err="1" smtClean="0"/>
              <a:t>Проф</a:t>
            </a:r>
            <a:r>
              <a:rPr lang="ru-RU" sz="2400" dirty="0" smtClean="0"/>
              <a:t> Институт </a:t>
            </a:r>
            <a:r>
              <a:rPr lang="ru-RU" sz="2400" dirty="0"/>
              <a:t>повышения квалификации и </a:t>
            </a:r>
            <a:r>
              <a:rPr lang="ru-RU" sz="2400" dirty="0" smtClean="0"/>
              <a:t>переподготовки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vk.com/defectologiyaprof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 smtClean="0"/>
          </a:p>
        </p:txBody>
      </p:sp>
      <p:pic>
        <p:nvPicPr>
          <p:cNvPr id="5122" name="Picture 2" descr="https://oma.1mcg.ru/data/27709f3582aa23f8720cba3f4470723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2"/>
            <a:ext cx="53149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5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625</Words>
  <Application>Microsoft Office PowerPoint</Application>
  <PresentationFormat>Экран (4:3)</PresentationFormat>
  <Paragraphs>124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Информационные ресурсы для профессиональной деятельности педагога, работающего с обучающимися с ОВЗ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Уважаемые коллеги!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психолого-педагогического консилиума  в школе</dc:title>
  <dc:creator>User</dc:creator>
  <cp:lastModifiedBy>User</cp:lastModifiedBy>
  <cp:revision>176</cp:revision>
  <cp:lastPrinted>2021-03-30T12:52:38Z</cp:lastPrinted>
  <dcterms:created xsi:type="dcterms:W3CDTF">2021-03-29T11:44:33Z</dcterms:created>
  <dcterms:modified xsi:type="dcterms:W3CDTF">2024-04-02T09:35:17Z</dcterms:modified>
</cp:coreProperties>
</file>