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4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C6E6B1B-FB80-4E33-A5E5-5B429D4005B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Trebuchet M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759FFE2-747C-4B99-82EB-DDA0A8DD109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Trebuchet MS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B29B99C-10CD-448B-8E70-938CB79C6F2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Trebuchet MS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FACF263-3E28-4842-BB0C-2E0A73092224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Trebuchet MS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9AED6B5-182E-460E-8353-485C9B32639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Trebuchet MS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8172CB7-E64F-415F-A550-331D8C4816A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Trebuchet MS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B4E15E6-90FD-4484-B19D-BF134D13535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Trebuchet M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F2128FE-1162-41FA-A1A0-583C7446E52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1B11620-AF2E-4E63-A7C7-7ADB306518B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Trebuchet M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90125D8-DD23-43F7-B9D8-92AF6EBC3B8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Trebuchet M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250104D-062D-42BB-9934-D0333A3C79B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Trebuchet MS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2200" b="0" strike="noStrike" spc="-1">
              <a:solidFill>
                <a:schemeClr val="dk1">
                  <a:lumMod val="75000"/>
                  <a:lumOff val="25000"/>
                </a:schemeClr>
              </a:solidFill>
              <a:latin typeface="Trebuchet M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933A3CD-2EAD-4980-90C6-7742B228D46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CD4FF"/>
            </a:gs>
            <a:gs pos="60000">
              <a:srgbClr val="FFFFFF"/>
            </a:gs>
            <a:gs pos="100000">
              <a:srgbClr val="5BB9FF"/>
            </a:gs>
          </a:gsLst>
          <a:path path="circle">
            <a:fillToRect l="50000" t="25000" r="50000" b="7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 hidden="1"/>
          <p:cNvSpPr/>
          <p:nvPr/>
        </p:nvSpPr>
        <p:spPr>
          <a:xfrm>
            <a:off x="0" y="5105520"/>
            <a:ext cx="9143640" cy="1752120"/>
          </a:xfrm>
          <a:prstGeom prst="rect">
            <a:avLst/>
          </a:prstGeom>
          <a:gradFill rotWithShape="0">
            <a:gsLst>
              <a:gs pos="0">
                <a:srgbClr val="FFFFFF">
                  <a:alpha val="91000"/>
                </a:srgbClr>
              </a:gs>
              <a:gs pos="37000">
                <a:srgbClr val="FFFFFF">
                  <a:alpha val="76000"/>
                </a:srgbClr>
              </a:gs>
              <a:gs pos="100000">
                <a:srgbClr val="B4DCFA">
                  <a:alpha val="79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Trebuchet MS"/>
            </a:endParaRPr>
          </a:p>
        </p:txBody>
      </p:sp>
      <p:sp>
        <p:nvSpPr>
          <p:cNvPr id="14" name="Rectangle 7" hidden="1"/>
          <p:cNvSpPr/>
          <p:nvPr/>
        </p:nvSpPr>
        <p:spPr>
          <a:xfrm>
            <a:off x="0" y="0"/>
            <a:ext cx="9143640" cy="5105160"/>
          </a:xfrm>
          <a:prstGeom prst="rect">
            <a:avLst/>
          </a:prstGeom>
          <a:gradFill rotWithShape="0">
            <a:gsLst>
              <a:gs pos="0">
                <a:srgbClr val="FFFFFF">
                  <a:alpha val="89000"/>
                </a:srgbClr>
              </a:gs>
              <a:gs pos="48000">
                <a:srgbClr val="FFFFFF">
                  <a:alpha val="62000"/>
                </a:srgbClr>
              </a:gs>
              <a:gs pos="100000">
                <a:srgbClr val="B4DCFA">
                  <a:alpha val="79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Trebuchet MS"/>
            </a:endParaRPr>
          </a:p>
        </p:txBody>
      </p:sp>
      <p:sp>
        <p:nvSpPr>
          <p:cNvPr id="2" name="Rectangle 8" hidden="1"/>
          <p:cNvSpPr/>
          <p:nvPr/>
        </p:nvSpPr>
        <p:spPr>
          <a:xfrm>
            <a:off x="0" y="3768480"/>
            <a:ext cx="9143640" cy="228564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30000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6000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Trebuchet MS"/>
            </a:endParaRPr>
          </a:p>
        </p:txBody>
      </p:sp>
      <p:sp>
        <p:nvSpPr>
          <p:cNvPr id="3" name="Oval 9" hidden="1"/>
          <p:cNvSpPr/>
          <p:nvPr/>
        </p:nvSpPr>
        <p:spPr>
          <a:xfrm>
            <a:off x="0" y="1600200"/>
            <a:ext cx="9143640" cy="510516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56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Trebuchet MS"/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0" y="3866760"/>
            <a:ext cx="9143640" cy="2990880"/>
          </a:xfrm>
          <a:prstGeom prst="rect">
            <a:avLst/>
          </a:prstGeom>
          <a:gradFill rotWithShape="0">
            <a:gsLst>
              <a:gs pos="0">
                <a:srgbClr val="FFFFFF">
                  <a:alpha val="91000"/>
                </a:srgbClr>
              </a:gs>
              <a:gs pos="37000">
                <a:srgbClr val="FFFFFF">
                  <a:alpha val="76000"/>
                </a:srgbClr>
              </a:gs>
              <a:gs pos="100000">
                <a:srgbClr val="B4DCFA">
                  <a:alpha val="79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Trebuchet MS"/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3640" cy="3866400"/>
          </a:xfrm>
          <a:prstGeom prst="rect">
            <a:avLst/>
          </a:prstGeom>
          <a:gradFill rotWithShape="0">
            <a:gsLst>
              <a:gs pos="0">
                <a:srgbClr val="FFFFFF">
                  <a:alpha val="89000"/>
                </a:srgbClr>
              </a:gs>
              <a:gs pos="48000">
                <a:srgbClr val="FFFFFF">
                  <a:alpha val="62000"/>
                </a:srgbClr>
              </a:gs>
              <a:gs pos="100000">
                <a:srgbClr val="B4DCFA">
                  <a:alpha val="79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Trebuchet MS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480"/>
            <a:ext cx="9143640" cy="228564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30000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6000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Trebuchet MS"/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3640" cy="510516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54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Trebuchet MS"/>
            </a:endParaRPr>
          </a:p>
        </p:txBody>
      </p:sp>
      <p:sp>
        <p:nvSpPr>
          <p:cNvPr id="8" name="PlaceHolder 1"/>
          <p:cNvSpPr>
            <a:spLocks noGrp="1"/>
          </p:cNvSpPr>
          <p:nvPr>
            <p:ph type="dt" idx="1"/>
          </p:nvPr>
        </p:nvSpPr>
        <p:spPr>
          <a:xfrm>
            <a:off x="6172200" y="6172200"/>
            <a:ext cx="25142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100" b="1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Trebuchet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r>
              <a:rPr lang="ru-RU" sz="1100" b="1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Trebuchet MS"/>
              </a:rPr>
              <a:t>&lt;дата/время&gt;</a:t>
            </a:r>
            <a:endParaRPr lang="ru-RU" sz="11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ftr" idx="2"/>
          </p:nvPr>
        </p:nvSpPr>
        <p:spPr>
          <a:xfrm>
            <a:off x="457200" y="6172200"/>
            <a:ext cx="33523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0" name="PlaceHolder 3"/>
          <p:cNvSpPr>
            <a:spLocks noGrp="1"/>
          </p:cNvSpPr>
          <p:nvPr>
            <p:ph type="sldNum" idx="3"/>
          </p:nvPr>
        </p:nvSpPr>
        <p:spPr>
          <a:xfrm>
            <a:off x="3809880" y="6172200"/>
            <a:ext cx="1828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ru-RU" sz="1200" b="1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Trebuchet M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5C80833B-0901-40E2-A6B2-98172C78DC6F}" type="slidenum">
              <a:rPr lang="ru-RU" sz="1200" b="1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Trebuchet MS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4"/>
          <p:cNvSpPr>
            <a:spLocks noGrp="1"/>
          </p:cNvSpPr>
          <p:nvPr>
            <p:ph type="title"/>
          </p:nvPr>
        </p:nvSpPr>
        <p:spPr>
          <a:xfrm>
            <a:off x="817560" y="3132360"/>
            <a:ext cx="7175160" cy="1792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640080" indent="-457200" defTabSz="914400">
              <a:lnSpc>
                <a:spcPct val="100000"/>
              </a:lnSpc>
              <a:buClr>
                <a:srgbClr val="C3260C"/>
              </a:buClr>
              <a:buSzPct val="128000"/>
              <a:buFont typeface="Georgia"/>
              <a:buChar char="*"/>
            </a:pPr>
            <a:r>
              <a:rPr lang="ru-RU" sz="5400" b="1" strike="noStrike" spc="-1">
                <a:solidFill>
                  <a:srgbClr val="000000"/>
                </a:solidFill>
                <a:latin typeface="Trebuchet MS"/>
              </a:rPr>
              <a:t>Образец заголовка</a:t>
            </a:r>
            <a:endParaRPr lang="ru-RU" sz="5400" b="0" strike="noStrike" spc="-1">
              <a:solidFill>
                <a:schemeClr val="dk1"/>
              </a:solidFill>
              <a:latin typeface="Trebuchet MS"/>
            </a:endParaRPr>
          </a:p>
        </p:txBody>
      </p:sp>
      <p:sp>
        <p:nvSpPr>
          <p:cNvPr id="1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rebuchet M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rebuchet M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6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rebuchet M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rebuchet M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rebuchet M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rebuchet M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Trebuchet MS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36.png"/><Relationship Id="rId4" Type="http://schemas.openxmlformats.org/officeDocument/2006/relationships/image" Target="../media/image43.png"/><Relationship Id="rId9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2.png"/><Relationship Id="rId7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48.png"/><Relationship Id="rId5" Type="http://schemas.openxmlformats.org/officeDocument/2006/relationships/image" Target="../media/image50.png"/><Relationship Id="rId10" Type="http://schemas.openxmlformats.org/officeDocument/2006/relationships/image" Target="../media/image36.png"/><Relationship Id="rId4" Type="http://schemas.openxmlformats.org/officeDocument/2006/relationships/image" Target="../media/image49.png"/><Relationship Id="rId9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48.png"/><Relationship Id="rId5" Type="http://schemas.openxmlformats.org/officeDocument/2006/relationships/image" Target="../media/image56.png"/><Relationship Id="rId10" Type="http://schemas.openxmlformats.org/officeDocument/2006/relationships/image" Target="../media/image36.png"/><Relationship Id="rId4" Type="http://schemas.openxmlformats.org/officeDocument/2006/relationships/image" Target="../media/image55.png"/><Relationship Id="rId9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2.png"/><Relationship Id="rId7" Type="http://schemas.openxmlformats.org/officeDocument/2006/relationships/image" Target="../media/image6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48.png"/><Relationship Id="rId5" Type="http://schemas.openxmlformats.org/officeDocument/2006/relationships/image" Target="../media/image61.png"/><Relationship Id="rId10" Type="http://schemas.openxmlformats.org/officeDocument/2006/relationships/image" Target="../media/image36.png"/><Relationship Id="rId4" Type="http://schemas.openxmlformats.org/officeDocument/2006/relationships/image" Target="../media/image60.png"/><Relationship Id="rId9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3.png"/><Relationship Id="rId4" Type="http://schemas.openxmlformats.org/officeDocument/2006/relationships/image" Target="../media/image69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jpeg"/><Relationship Id="rId7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slide" Target="slide8.xml"/><Relationship Id="rId10" Type="http://schemas.openxmlformats.org/officeDocument/2006/relationships/image" Target="../media/image76.png"/><Relationship Id="rId4" Type="http://schemas.openxmlformats.org/officeDocument/2006/relationships/image" Target="../media/image72.jpe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4.png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slide" Target="slide6.xml"/><Relationship Id="rId5" Type="http://schemas.openxmlformats.org/officeDocument/2006/relationships/slide" Target="slide7.xml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slide" Target="slide5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slide" Target="slide20.xml"/><Relationship Id="rId2" Type="http://schemas.openxmlformats.org/officeDocument/2006/relationships/audio" Target="../media/media7.mp3"/><Relationship Id="rId16" Type="http://schemas.openxmlformats.org/officeDocument/2006/relationships/image" Target="../media/image4.png"/><Relationship Id="rId1" Type="http://schemas.microsoft.com/office/2007/relationships/media" Target="../media/media7.mp3"/><Relationship Id="rId6" Type="http://schemas.openxmlformats.org/officeDocument/2006/relationships/slide" Target="slide9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slide" Target="slide19.xml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5652000" y="2205000"/>
            <a:ext cx="3096000" cy="3672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8650" lnSpcReduction="10000"/>
          </a:bodyPr>
          <a:lstStyle/>
          <a:p>
            <a:pPr defTabSz="91440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tabLst>
                <a:tab pos="0" algn="l"/>
              </a:tabLst>
            </a:pPr>
            <a:r>
              <a:rPr lang="ru-RU" sz="2200" b="0" strike="noStrike" spc="-1" dirty="0">
                <a:solidFill>
                  <a:schemeClr val="dk2"/>
                </a:solidFill>
                <a:latin typeface="Trebuchet MS"/>
              </a:rPr>
              <a:t>Интерактивная игра</a:t>
            </a:r>
            <a:endParaRPr lang="ru-RU" sz="22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tabLst>
                <a:tab pos="0" algn="l"/>
              </a:tabLst>
            </a:pPr>
            <a:endParaRPr lang="ru-RU" sz="22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479"/>
              </a:spcBef>
              <a:spcAft>
                <a:spcPts val="300"/>
              </a:spcAft>
              <a:tabLst>
                <a:tab pos="0" algn="l"/>
              </a:tabLst>
            </a:pPr>
            <a:r>
              <a:rPr lang="ru-RU" sz="2200" b="0" strike="noStrike" spc="-1" dirty="0">
                <a:solidFill>
                  <a:schemeClr val="dk2"/>
                </a:solidFill>
                <a:latin typeface="Trebuchet MS"/>
              </a:rPr>
              <a:t> </a:t>
            </a:r>
            <a:r>
              <a:rPr lang="ru-RU" sz="2400" b="1" strike="noStrike" spc="-1" dirty="0">
                <a:solidFill>
                  <a:srgbClr val="FF0000"/>
                </a:solidFill>
                <a:latin typeface="Century Gothic"/>
              </a:rPr>
              <a:t>«Незнайка в городе профессий»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tabLst>
                <a:tab pos="0" algn="l"/>
              </a:tabLst>
            </a:pP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tabLst>
                <a:tab pos="0" algn="l"/>
              </a:tabLst>
            </a:pP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tabLst>
                <a:tab pos="0" algn="l"/>
              </a:tabLst>
            </a:pP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tabLst>
                <a:tab pos="0" algn="l"/>
              </a:tabLst>
            </a:pP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tabLst>
                <a:tab pos="0" algn="l"/>
              </a:tabLst>
            </a:pPr>
            <a:r>
              <a:rPr lang="ru-RU" sz="1600" b="1" strike="noStrike" spc="-1" dirty="0">
                <a:solidFill>
                  <a:schemeClr val="dk1"/>
                </a:solidFill>
                <a:latin typeface="Times New Roman"/>
              </a:rPr>
              <a:t>Выполнила : Злобина Анастасия Олеговна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title"/>
          </p:nvPr>
        </p:nvSpPr>
        <p:spPr>
          <a:xfrm>
            <a:off x="934665" y="154740"/>
            <a:ext cx="7175160" cy="1792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82880"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</a:rPr>
              <a:t>Государственное бюджетное общеобразовательное учреждение Самарской области средняя общеобразовательная школа №1 «Образовательный центр» имени 21 армии Вооруженных сил СССР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</a:rPr>
              <a:t>п.г.т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</a:rPr>
              <a:t>Стройкерамика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</a:rPr>
              <a:t> муниципального района Волжский Самарской области</a:t>
            </a:r>
            <a:endParaRPr lang="ru-RU" sz="1600" b="0" strike="noStrike" spc="-1" dirty="0">
              <a:solidFill>
                <a:schemeClr val="dk1"/>
              </a:solidFill>
              <a:latin typeface="Trebuchet MS"/>
            </a:endParaRPr>
          </a:p>
        </p:txBody>
      </p:sp>
      <p:pic>
        <p:nvPicPr>
          <p:cNvPr id="51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9640" y="2565000"/>
            <a:ext cx="5472360" cy="41511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2" name="TextBox 1"/>
          <p:cNvSpPr/>
          <p:nvPr/>
        </p:nvSpPr>
        <p:spPr>
          <a:xfrm>
            <a:off x="1580040" y="116640"/>
            <a:ext cx="651348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4800" b="1" strike="noStrike" spc="-1">
                <a:solidFill>
                  <a:srgbClr val="FF0000"/>
                </a:solidFill>
                <a:latin typeface="Trebuchet MS"/>
              </a:rPr>
              <a:t>1. Кто чем работает  </a:t>
            </a:r>
            <a:endParaRPr lang="ru-RU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329" y="2871680"/>
            <a:ext cx="2730696" cy="16922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81" y="914166"/>
            <a:ext cx="3450113" cy="21380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26" y="4558687"/>
            <a:ext cx="2947706" cy="18267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621" y="1347375"/>
            <a:ext cx="5771302" cy="52380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206" y="1933880"/>
            <a:ext cx="2163901" cy="1341009"/>
          </a:xfrm>
          <a:prstGeom prst="rect">
            <a:avLst/>
          </a:prstGeom>
        </p:spPr>
      </p:pic>
      <p:pic>
        <p:nvPicPr>
          <p:cNvPr id="14" name="Рисунок 1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6" y="6216546"/>
            <a:ext cx="1355140" cy="5194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4" y="4960073"/>
            <a:ext cx="1178669" cy="1356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8" name="TextBox 1"/>
          <p:cNvSpPr/>
          <p:nvPr/>
        </p:nvSpPr>
        <p:spPr>
          <a:xfrm>
            <a:off x="1864440" y="188640"/>
            <a:ext cx="584136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4800" b="0" strike="noStrike" spc="-1">
                <a:solidFill>
                  <a:srgbClr val="FF0000"/>
                </a:solidFill>
                <a:latin typeface="Trebuchet MS"/>
              </a:rPr>
              <a:t>1. Кто чем работает</a:t>
            </a:r>
            <a:endParaRPr lang="ru-RU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67" y="4368621"/>
            <a:ext cx="2332121" cy="14452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47" y="2253781"/>
            <a:ext cx="2235597" cy="1385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490" y="2973225"/>
            <a:ext cx="3406797" cy="2111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" y="1062087"/>
            <a:ext cx="2542033" cy="1575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218" y="1643079"/>
            <a:ext cx="4337756" cy="4658423"/>
          </a:xfrm>
          <a:prstGeom prst="rect">
            <a:avLst/>
          </a:prstGeom>
        </p:spPr>
      </p:pic>
      <p:pic>
        <p:nvPicPr>
          <p:cNvPr id="14" name="Рисунок 1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61" y="6104937"/>
            <a:ext cx="1355140" cy="5194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7" y="4813609"/>
            <a:ext cx="1178669" cy="1356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" name="TextBox 1"/>
          <p:cNvSpPr/>
          <p:nvPr/>
        </p:nvSpPr>
        <p:spPr>
          <a:xfrm>
            <a:off x="1720440" y="188640"/>
            <a:ext cx="584136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4800" b="0" strike="noStrike" spc="-1">
                <a:solidFill>
                  <a:srgbClr val="FF0000"/>
                </a:solidFill>
                <a:latin typeface="Trebuchet MS"/>
              </a:rPr>
              <a:t>1. Кто чем работает</a:t>
            </a:r>
            <a:endParaRPr lang="ru-RU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93" y="1198440"/>
            <a:ext cx="4583813" cy="5120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070" y="4544355"/>
            <a:ext cx="2863079" cy="1774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86" y="1857375"/>
            <a:ext cx="2818747" cy="1746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99" y="3211598"/>
            <a:ext cx="3393610" cy="21030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440"/>
            <a:ext cx="2812447" cy="1742925"/>
          </a:xfrm>
          <a:prstGeom prst="rect">
            <a:avLst/>
          </a:prstGeom>
        </p:spPr>
      </p:pic>
      <p:pic>
        <p:nvPicPr>
          <p:cNvPr id="14" name="Рисунок 1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351" y="6213910"/>
            <a:ext cx="1355140" cy="5194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4962525"/>
            <a:ext cx="1178669" cy="1356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4320"/>
            <a:ext cx="9143640" cy="6848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28417424_4_spasibo-vam-za-pomosch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639" y="6228516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1" name="TextBox 2"/>
          <p:cNvSpPr/>
          <p:nvPr/>
        </p:nvSpPr>
        <p:spPr>
          <a:xfrm>
            <a:off x="1508400" y="260640"/>
            <a:ext cx="654840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4800" b="1" strike="noStrike" spc="-1">
                <a:solidFill>
                  <a:srgbClr val="FF0000"/>
                </a:solidFill>
                <a:latin typeface="Trebuchet MS"/>
              </a:rPr>
              <a:t>2. Угадай профессию</a:t>
            </a:r>
            <a:endParaRPr lang="ru-RU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00" y="1342440"/>
            <a:ext cx="6734175" cy="50506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20" y="4309350"/>
            <a:ext cx="2322586" cy="1838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772" y="1171575"/>
            <a:ext cx="3048000" cy="30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43" y="2527594"/>
            <a:ext cx="2495114" cy="2495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1" y="945339"/>
            <a:ext cx="3441699" cy="34416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97" y="4067174"/>
            <a:ext cx="2704005" cy="2704005"/>
          </a:xfrm>
          <a:prstGeom prst="rect">
            <a:avLst/>
          </a:prstGeom>
        </p:spPr>
      </p:pic>
      <p:pic>
        <p:nvPicPr>
          <p:cNvPr id="12" name="Рисунок 1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30" y="6147459"/>
            <a:ext cx="1355140" cy="5194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5" y="4067174"/>
            <a:ext cx="1407985" cy="2199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3" name="TextBox 1"/>
          <p:cNvSpPr/>
          <p:nvPr/>
        </p:nvSpPr>
        <p:spPr>
          <a:xfrm>
            <a:off x="1649880" y="82800"/>
            <a:ext cx="623916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4800" b="0" strike="noStrike" spc="-1">
                <a:solidFill>
                  <a:srgbClr val="FF0000"/>
                </a:solidFill>
                <a:latin typeface="Trebuchet MS"/>
              </a:rPr>
              <a:t>2. Угадай профессию</a:t>
            </a:r>
            <a:endParaRPr lang="ru-RU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55" y="1351251"/>
            <a:ext cx="6560670" cy="49205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30" y="4023853"/>
            <a:ext cx="2247900" cy="2247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155" y="2669652"/>
            <a:ext cx="1764610" cy="2283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30" y="1547722"/>
            <a:ext cx="1808519" cy="18085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17" y="1547722"/>
            <a:ext cx="1881278" cy="18812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945" y="3625471"/>
            <a:ext cx="2892920" cy="2892920"/>
          </a:xfrm>
          <a:prstGeom prst="rect">
            <a:avLst/>
          </a:prstGeom>
        </p:spPr>
      </p:pic>
      <p:pic>
        <p:nvPicPr>
          <p:cNvPr id="11" name="Рисунок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78" y="6139434"/>
            <a:ext cx="1355140" cy="5194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5" y="4067174"/>
            <a:ext cx="1407985" cy="2199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5" name="TextBox 1"/>
          <p:cNvSpPr/>
          <p:nvPr/>
        </p:nvSpPr>
        <p:spPr>
          <a:xfrm>
            <a:off x="1292910" y="199265"/>
            <a:ext cx="770436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4800" b="1" strike="noStrike" spc="-1" dirty="0">
                <a:solidFill>
                  <a:srgbClr val="FF0000"/>
                </a:solidFill>
                <a:latin typeface="Trebuchet MS"/>
              </a:rPr>
              <a:t>2. Угадай профессию</a:t>
            </a:r>
            <a:endParaRPr lang="ru-RU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45" y="1298546"/>
            <a:ext cx="6381750" cy="4786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91" y="1646254"/>
            <a:ext cx="1962098" cy="1666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33" y="1539205"/>
            <a:ext cx="1883448" cy="1823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662" y="2426888"/>
            <a:ext cx="2325782" cy="2325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90" y="3649823"/>
            <a:ext cx="2524125" cy="2524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77" y="3660793"/>
            <a:ext cx="2447925" cy="2447925"/>
          </a:xfrm>
          <a:prstGeom prst="rect">
            <a:avLst/>
          </a:prstGeom>
        </p:spPr>
      </p:pic>
      <p:pic>
        <p:nvPicPr>
          <p:cNvPr id="13" name="Рисунок 1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72" y="6173948"/>
            <a:ext cx="1355140" cy="5194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5" y="4067174"/>
            <a:ext cx="1407985" cy="2199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7" name="TextBox 1"/>
          <p:cNvSpPr/>
          <p:nvPr/>
        </p:nvSpPr>
        <p:spPr>
          <a:xfrm>
            <a:off x="1618733" y="184065"/>
            <a:ext cx="784836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4800" b="1" strike="noStrike" spc="-1" dirty="0">
                <a:solidFill>
                  <a:srgbClr val="FF0000"/>
                </a:solidFill>
                <a:latin typeface="Trebuchet MS"/>
              </a:rPr>
              <a:t>2. Угадай профессию</a:t>
            </a:r>
            <a:endParaRPr lang="ru-RU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53" y="1058786"/>
            <a:ext cx="6829425" cy="51220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75" y="2417066"/>
            <a:ext cx="2318057" cy="2318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36" y="3335983"/>
            <a:ext cx="2740968" cy="274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14" y="1162051"/>
            <a:ext cx="2205829" cy="2205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88" y="3748089"/>
            <a:ext cx="2228849" cy="22288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32" y="1416923"/>
            <a:ext cx="1950957" cy="1950957"/>
          </a:xfrm>
          <a:prstGeom prst="rect">
            <a:avLst/>
          </a:prstGeom>
        </p:spPr>
      </p:pic>
      <p:pic>
        <p:nvPicPr>
          <p:cNvPr id="12" name="Рисунок 1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08" y="6180855"/>
            <a:ext cx="1355140" cy="5194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5" y="4067174"/>
            <a:ext cx="1407985" cy="2199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Рисунок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331640" y="116640"/>
            <a:ext cx="6448320" cy="644832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28417424_5_blagodaryu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11" y="6321278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0" name="TextBox 1"/>
          <p:cNvSpPr/>
          <p:nvPr/>
        </p:nvSpPr>
        <p:spPr>
          <a:xfrm>
            <a:off x="1434600" y="273960"/>
            <a:ext cx="614772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4800" b="1" strike="noStrike" spc="-1">
                <a:solidFill>
                  <a:srgbClr val="FF0000"/>
                </a:solidFill>
                <a:latin typeface="Trebuchet MS"/>
              </a:rPr>
              <a:t>3. Назови действия </a:t>
            </a:r>
            <a:endParaRPr lang="ru-RU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5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164220" y="4038079"/>
            <a:ext cx="2119680" cy="211968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19" y="1814318"/>
            <a:ext cx="2332306" cy="18458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39" y="1739923"/>
            <a:ext cx="3169723" cy="19643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42" y="3704258"/>
            <a:ext cx="3197880" cy="3197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12" y="1668392"/>
            <a:ext cx="2972937" cy="2972937"/>
          </a:xfrm>
          <a:prstGeom prst="rect">
            <a:avLst/>
          </a:prstGeom>
        </p:spPr>
      </p:pic>
      <p:pic>
        <p:nvPicPr>
          <p:cNvPr id="9" name="Рисунок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351" y="6213910"/>
            <a:ext cx="1355140" cy="519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" y="0"/>
            <a:ext cx="9120640" cy="6858000"/>
          </a:xfrm>
          <a:prstGeom prst="rect">
            <a:avLst/>
          </a:prstGeom>
        </p:spPr>
      </p:pic>
      <p:pic>
        <p:nvPicPr>
          <p:cNvPr id="6" name="p_28416893_2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18" y="6220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9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7" name="TextBox 1"/>
          <p:cNvSpPr/>
          <p:nvPr/>
        </p:nvSpPr>
        <p:spPr>
          <a:xfrm>
            <a:off x="43560" y="104760"/>
            <a:ext cx="907200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4400" b="1" strike="noStrike" spc="-1">
                <a:solidFill>
                  <a:srgbClr val="FF0000"/>
                </a:solidFill>
                <a:latin typeface="Trebuchet MS"/>
              </a:rPr>
              <a:t>4. Составь рассказ о профессии 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Box 2"/>
          <p:cNvSpPr/>
          <p:nvPr/>
        </p:nvSpPr>
        <p:spPr>
          <a:xfrm>
            <a:off x="185040" y="1124640"/>
            <a:ext cx="79236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5400" b="0" strike="noStrike" spc="-1">
                <a:solidFill>
                  <a:srgbClr val="FF0000"/>
                </a:solidFill>
                <a:latin typeface="Trebuchet MS"/>
              </a:rPr>
              <a:t>1.</a:t>
            </a:r>
            <a:endParaRPr lang="ru-RU" sz="5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5400" b="0" strike="noStrike" spc="-1">
                <a:solidFill>
                  <a:srgbClr val="FF0000"/>
                </a:solidFill>
                <a:latin typeface="Trebuchet MS"/>
              </a:rPr>
              <a:t>2.</a:t>
            </a:r>
            <a:endParaRPr lang="ru-RU" sz="5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5400" b="0" strike="noStrike" spc="-1">
                <a:solidFill>
                  <a:srgbClr val="FF0000"/>
                </a:solidFill>
                <a:latin typeface="Trebuchet MS"/>
              </a:rPr>
              <a:t>3.</a:t>
            </a:r>
            <a:endParaRPr lang="ru-RU" sz="5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5400" b="0" strike="noStrike" spc="-1">
                <a:solidFill>
                  <a:srgbClr val="FF0000"/>
                </a:solidFill>
                <a:latin typeface="Trebuchet MS"/>
              </a:rPr>
              <a:t>4</a:t>
            </a:r>
            <a:r>
              <a:rPr lang="ru-RU" sz="4000" b="0" strike="noStrike" spc="-1">
                <a:solidFill>
                  <a:srgbClr val="FF0000"/>
                </a:solidFill>
                <a:latin typeface="Trebuchet MS"/>
              </a:rPr>
              <a:t>.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3560" y="4587120"/>
            <a:ext cx="4635000" cy="1600560"/>
          </a:xfrm>
          <a:prstGeom prst="rect">
            <a:avLst/>
          </a:prstGeom>
          <a:ln w="0">
            <a:noFill/>
          </a:ln>
        </p:spPr>
      </p:pic>
      <p:pic>
        <p:nvPicPr>
          <p:cNvPr id="120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99360" y="4587120"/>
            <a:ext cx="4478400" cy="1600560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60" y="6268680"/>
            <a:ext cx="1381740" cy="5296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60" y="551576"/>
            <a:ext cx="2441550" cy="4231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901" y="1124640"/>
            <a:ext cx="2940886" cy="3156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60" y="856017"/>
            <a:ext cx="4161640" cy="3777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41" y="688183"/>
            <a:ext cx="3418130" cy="3817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27" name="TextBox 2"/>
          <p:cNvSpPr/>
          <p:nvPr/>
        </p:nvSpPr>
        <p:spPr>
          <a:xfrm>
            <a:off x="5004000" y="2369520"/>
            <a:ext cx="259200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accent6">
                    <a:lumMod val="50000"/>
                  </a:schemeClr>
                </a:solidFill>
                <a:latin typeface="Trebuchet MS"/>
              </a:rPr>
              <a:t>Друзья, спасибо вам большое за путешествие! Увидимся еще?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8" name="Рисунок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1640" y="2484720"/>
            <a:ext cx="4464000" cy="386892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1400" y="28575"/>
            <a:ext cx="1752600" cy="771525"/>
          </a:xfrm>
          <a:prstGeom prst="rect">
            <a:avLst/>
          </a:prstGeom>
        </p:spPr>
      </p:pic>
      <p:pic>
        <p:nvPicPr>
          <p:cNvPr id="5" name="28417424_7_druzya-spasibo-vam-bo (2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010" y="6361959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3371"/>
            <a:ext cx="9115425" cy="2734628"/>
          </a:xfrm>
          <a:prstGeom prst="rect">
            <a:avLst/>
          </a:prstGeom>
        </p:spPr>
      </p:pic>
      <p:pic>
        <p:nvPicPr>
          <p:cNvPr id="2" name="Рисунок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62" y="3398742"/>
            <a:ext cx="4646774" cy="3495078"/>
          </a:xfrm>
          <a:prstGeom prst="rect">
            <a:avLst/>
          </a:prstGeom>
        </p:spPr>
      </p:pic>
      <p:pic>
        <p:nvPicPr>
          <p:cNvPr id="3" name="Рисунок 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2498" r="4277" b="2028"/>
          <a:stretch/>
        </p:blipFill>
        <p:spPr>
          <a:xfrm>
            <a:off x="215856" y="47612"/>
            <a:ext cx="3963985" cy="3226780"/>
          </a:xfrm>
          <a:prstGeom prst="rect">
            <a:avLst/>
          </a:prstGeom>
        </p:spPr>
      </p:pic>
      <p:pic>
        <p:nvPicPr>
          <p:cNvPr id="4" name="Рисунок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62" y="-66676"/>
            <a:ext cx="4442014" cy="3341068"/>
          </a:xfrm>
          <a:prstGeom prst="rect">
            <a:avLst/>
          </a:prstGeom>
        </p:spPr>
      </p:pic>
      <p:pic>
        <p:nvPicPr>
          <p:cNvPr id="5" name="Рисунок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24" y="3398742"/>
            <a:ext cx="4599149" cy="3459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32" y="2712991"/>
            <a:ext cx="1384902" cy="2039983"/>
          </a:xfrm>
          <a:prstGeom prst="rect">
            <a:avLst/>
          </a:prstGeom>
        </p:spPr>
      </p:pic>
      <p:pic>
        <p:nvPicPr>
          <p:cNvPr id="10" name="Рисунок 9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04715">
            <a:off x="6936123" y="2615847"/>
            <a:ext cx="2087395" cy="1484148"/>
          </a:xfrm>
          <a:prstGeom prst="rect">
            <a:avLst/>
          </a:prstGeom>
        </p:spPr>
      </p:pic>
      <p:pic>
        <p:nvPicPr>
          <p:cNvPr id="9" name="28417580_2_davayte-poznakomimsya-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5856" y="6256796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0" name="TextBox 4"/>
          <p:cNvSpPr/>
          <p:nvPr/>
        </p:nvSpPr>
        <p:spPr>
          <a:xfrm>
            <a:off x="904455" y="609120"/>
            <a:ext cx="2841845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4400" b="1" strike="noStrike" spc="-1" dirty="0">
                <a:solidFill>
                  <a:schemeClr val="accent6"/>
                </a:solidFill>
                <a:latin typeface="Trebuchet MS"/>
              </a:rPr>
              <a:t>ПОРТНОЙ</a:t>
            </a:r>
            <a:endParaRPr lang="ru-RU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86" y="375156"/>
            <a:ext cx="6729427" cy="6107687"/>
          </a:xfrm>
          <a:prstGeom prst="rect">
            <a:avLst/>
          </a:prstGeom>
        </p:spPr>
      </p:pic>
      <p:pic>
        <p:nvPicPr>
          <p:cNvPr id="3" name="Рисунок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455" y="5656898"/>
            <a:ext cx="1543049" cy="591502"/>
          </a:xfrm>
          <a:prstGeom prst="rect">
            <a:avLst/>
          </a:prstGeom>
        </p:spPr>
      </p:pic>
      <p:pic>
        <p:nvPicPr>
          <p:cNvPr id="5" name="28417424_7_druzya-spasibo-vam-bo (2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8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5676" y="6248400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65921" y="0"/>
            <a:ext cx="4889461" cy="68798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320636" cy="6879877"/>
          </a:xfrm>
          <a:prstGeom prst="rect">
            <a:avLst/>
          </a:prstGeom>
        </p:spPr>
      </p:pic>
      <p:sp>
        <p:nvSpPr>
          <p:cNvPr id="63" name="TextBox 3"/>
          <p:cNvSpPr/>
          <p:nvPr/>
        </p:nvSpPr>
        <p:spPr>
          <a:xfrm>
            <a:off x="305921" y="1661585"/>
            <a:ext cx="396000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600" b="1" strike="noStrike" spc="-1" dirty="0">
                <a:solidFill>
                  <a:schemeClr val="accent6"/>
                </a:solidFill>
                <a:latin typeface="Trebuchet MS"/>
              </a:rPr>
              <a:t>ХУДОЖНИК</a:t>
            </a:r>
            <a:endParaRPr lang="ru-RU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5" y="485408"/>
            <a:ext cx="5024453" cy="6372592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851" y="5624036"/>
            <a:ext cx="1628774" cy="624364"/>
          </a:xfrm>
          <a:prstGeom prst="rect">
            <a:avLst/>
          </a:prstGeom>
        </p:spPr>
      </p:pic>
      <p:pic>
        <p:nvPicPr>
          <p:cNvPr id="2" name="28417424_10_hudojnik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5266" y="6248400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52500" y="304800"/>
            <a:ext cx="7210425" cy="62674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Рисунок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82220" y="1110960"/>
            <a:ext cx="4579200" cy="5119200"/>
          </a:xfrm>
          <a:prstGeom prst="rect">
            <a:avLst/>
          </a:prstGeom>
          <a:ln w="0">
            <a:noFill/>
          </a:ln>
        </p:spPr>
      </p:pic>
      <p:sp>
        <p:nvSpPr>
          <p:cNvPr id="66" name="TextBox 3"/>
          <p:cNvSpPr/>
          <p:nvPr/>
        </p:nvSpPr>
        <p:spPr>
          <a:xfrm>
            <a:off x="1421265" y="594360"/>
            <a:ext cx="3147763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4000" b="1" strike="noStrike" spc="-1" dirty="0">
                <a:solidFill>
                  <a:schemeClr val="accent6"/>
                </a:solidFill>
                <a:latin typeface="Trebuchet MS"/>
              </a:rPr>
              <a:t>СТРОИТЕЛЬ</a:t>
            </a:r>
            <a:endParaRPr lang="ru-RU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600" y="5899580"/>
            <a:ext cx="1468740" cy="563017"/>
          </a:xfrm>
          <a:prstGeom prst="rect">
            <a:avLst/>
          </a:prstGeom>
        </p:spPr>
      </p:pic>
      <p:pic>
        <p:nvPicPr>
          <p:cNvPr id="4" name="28417424_9_stroitel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907" y="6328568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8" name="TextBox 2"/>
          <p:cNvSpPr/>
          <p:nvPr/>
        </p:nvSpPr>
        <p:spPr>
          <a:xfrm>
            <a:off x="1207533" y="2676180"/>
            <a:ext cx="2258737" cy="11065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6600" b="1" strike="noStrike" spc="-1" dirty="0">
                <a:solidFill>
                  <a:schemeClr val="accent6"/>
                </a:solidFill>
                <a:latin typeface="Trebuchet MS"/>
              </a:rPr>
              <a:t>ВРАЧ</a:t>
            </a:r>
            <a:endParaRPr lang="ru-RU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42" y="0"/>
            <a:ext cx="3957066" cy="6858000"/>
          </a:xfrm>
          <a:prstGeom prst="rect">
            <a:avLst/>
          </a:prstGeom>
        </p:spPr>
      </p:pic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1" y="6013768"/>
            <a:ext cx="1581149" cy="606107"/>
          </a:xfrm>
          <a:prstGeom prst="rect">
            <a:avLst/>
          </a:prstGeom>
        </p:spPr>
      </p:pic>
      <p:pic>
        <p:nvPicPr>
          <p:cNvPr id="4" name="28417424_8_vrach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2998" y="6316821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625" y="866774"/>
            <a:ext cx="4890970" cy="5138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501" y="2109364"/>
            <a:ext cx="3304499" cy="2842820"/>
          </a:xfrm>
          <a:prstGeom prst="rect">
            <a:avLst/>
          </a:prstGeom>
        </p:spPr>
      </p:pic>
      <p:pic>
        <p:nvPicPr>
          <p:cNvPr id="2" name="Рисунок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7" y="127282"/>
            <a:ext cx="2721574" cy="2721574"/>
          </a:xfrm>
          <a:prstGeom prst="rect">
            <a:avLst/>
          </a:prstGeom>
        </p:spPr>
      </p:pic>
      <p:pic>
        <p:nvPicPr>
          <p:cNvPr id="4" name="Рисунок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00" y="127282"/>
            <a:ext cx="2587307" cy="2587307"/>
          </a:xfrm>
          <a:prstGeom prst="rect">
            <a:avLst/>
          </a:prstGeom>
        </p:spPr>
      </p:pic>
      <p:pic>
        <p:nvPicPr>
          <p:cNvPr id="6" name="Рисунок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2456"/>
            <a:ext cx="2644457" cy="2644457"/>
          </a:xfrm>
          <a:prstGeom prst="rect">
            <a:avLst/>
          </a:prstGeom>
        </p:spPr>
      </p:pic>
      <p:pic>
        <p:nvPicPr>
          <p:cNvPr id="8" name="Рисунок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24" y="3727699"/>
            <a:ext cx="2573969" cy="2573969"/>
          </a:xfrm>
          <a:prstGeom prst="rect">
            <a:avLst/>
          </a:prstGeom>
        </p:spPr>
      </p:pic>
      <p:pic>
        <p:nvPicPr>
          <p:cNvPr id="13" name="Рисунок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78103"/>
            <a:ext cx="1550012" cy="594172"/>
          </a:xfrm>
          <a:prstGeom prst="rect">
            <a:avLst/>
          </a:prstGeom>
        </p:spPr>
      </p:pic>
      <p:pic>
        <p:nvPicPr>
          <p:cNvPr id="7" name="28417424_3_jiteli-goroda-prigotov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8931" y="6178103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6" name="TextBox 1"/>
          <p:cNvSpPr/>
          <p:nvPr/>
        </p:nvSpPr>
        <p:spPr>
          <a:xfrm>
            <a:off x="2082600" y="188640"/>
            <a:ext cx="614448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4800" b="1" strike="noStrike" spc="-1">
                <a:solidFill>
                  <a:srgbClr val="FF0000"/>
                </a:solidFill>
                <a:latin typeface="Trebuchet MS"/>
              </a:rPr>
              <a:t>1. Кто чем работает</a:t>
            </a:r>
            <a:endParaRPr lang="ru-RU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41" y="2121274"/>
            <a:ext cx="2652661" cy="16439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50" y="4448176"/>
            <a:ext cx="3258416" cy="2019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776" y="786588"/>
            <a:ext cx="3480030" cy="21566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92" y="3464460"/>
            <a:ext cx="3188418" cy="19759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7" y="1009800"/>
            <a:ext cx="3331517" cy="5773860"/>
          </a:xfrm>
          <a:prstGeom prst="rect">
            <a:avLst/>
          </a:prstGeom>
        </p:spPr>
      </p:pic>
      <p:pic>
        <p:nvPicPr>
          <p:cNvPr id="17" name="Рисунок 1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1" y="6207740"/>
            <a:ext cx="1355140" cy="5194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88" y="4962175"/>
            <a:ext cx="1178669" cy="1356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8000">
              <a:schemeClr val="phClr">
                <a:tint val="18000"/>
                <a:lumMod val="88000"/>
              </a:schemeClr>
            </a:gs>
            <a:gs pos="100000">
              <a:schemeClr val="phClr">
                <a:tint val="40000"/>
                <a:lumMod val="78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lumMod val="74000"/>
              </a:schemeClr>
            </a:gs>
          </a:gsLst>
          <a:lin ang="5400000" scaled="0"/>
          <a:tileRect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8000"/>
                <a:shade val="90000"/>
                <a:lumMod val="100000"/>
              </a:schemeClr>
            </a:gs>
            <a:gs pos="60000">
              <a:schemeClr val="phClr">
                <a:tint val="95000"/>
                <a:shade val="100000"/>
                <a:lumMod val="130000"/>
              </a:schemeClr>
            </a:gs>
            <a:gs pos="100000">
              <a:schemeClr val="phClr">
                <a:tint val="97000"/>
                <a:shade val="10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gradFill>
          <a:gsLst>
            <a:gs pos="0">
              <a:schemeClr val="phClr">
                <a:tint val="94000"/>
                <a:lumMod val="160000"/>
              </a:schemeClr>
            </a:gs>
            <a:gs pos="42000">
              <a:schemeClr val="phClr">
                <a:tint val="94000"/>
                <a:shade val="94000"/>
                <a:lumMod val="130000"/>
              </a:schemeClr>
            </a:gs>
            <a:gs pos="100000">
              <a:schemeClr val="phClr">
                <a:tint val="97000"/>
                <a:shade val="94000"/>
                <a:lumMod val="84000"/>
              </a:schemeClr>
            </a:gs>
          </a:gsLst>
          <a:path path="circle">
            <a:fillToRect l="24000" t="44000" r="24000" b="12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583</TotalTime>
  <Words>112</Words>
  <Application>Microsoft Office PowerPoint</Application>
  <PresentationFormat>Экран (4:3)</PresentationFormat>
  <Paragraphs>28</Paragraphs>
  <Slides>22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Century Gothic</vt:lpstr>
      <vt:lpstr>Georgia</vt:lpstr>
      <vt:lpstr>Symbol</vt:lpstr>
      <vt:lpstr>Times New Roman</vt:lpstr>
      <vt:lpstr>Trebuchet MS</vt:lpstr>
      <vt:lpstr>Wingdings</vt:lpstr>
      <vt:lpstr>Воздушный поток</vt:lpstr>
      <vt:lpstr>Государственное бюджетное общеобразовательное учреждение Самарской области средняя общеобразовательная школа №1 «Образовательный центр» имени 21 армии Вооруженных сил СССР п.г.т. Стройкерамика муниципального района Волжский Самарской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общеобразовательное учреждение Самарской области средняя общеобразовательная школа №1 «Образовательный центр» имени 21 армии Вооруженных сил СССР п.г.т. Стройкерамика муниципального района Волжский Самарской области</dc:title>
  <dc:subject/>
  <dc:creator>User</dc:creator>
  <dc:description/>
  <cp:lastModifiedBy>Honor</cp:lastModifiedBy>
  <cp:revision>58</cp:revision>
  <dcterms:created xsi:type="dcterms:W3CDTF">2024-02-02T15:04:01Z</dcterms:created>
  <dcterms:modified xsi:type="dcterms:W3CDTF">2024-03-29T13:30:19Z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22</vt:i4>
  </property>
</Properties>
</file>