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Gerund or Infinitive?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2EB73-740D-84FD-FF4D-FE668985F7F0}"/>
              </a:ext>
            </a:extLst>
          </p:cNvPr>
          <p:cNvSpPr txBox="1"/>
          <p:nvPr/>
        </p:nvSpPr>
        <p:spPr>
          <a:xfrm>
            <a:off x="2851354" y="3746091"/>
            <a:ext cx="6735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выполнена</a:t>
            </a:r>
          </a:p>
          <a:p>
            <a:pPr algn="r"/>
            <a:r>
              <a:rPr lang="ru-RU" sz="2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английского языка</a:t>
            </a:r>
          </a:p>
          <a:p>
            <a:pPr algn="r"/>
            <a:r>
              <a:rPr lang="ru-RU" sz="2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1412 г. Москва</a:t>
            </a:r>
          </a:p>
          <a:p>
            <a:pPr algn="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Ермаковой Е.Ю.</a:t>
            </a:r>
            <a:endParaRPr lang="ru-RU" sz="2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7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8" y="982132"/>
            <a:ext cx="11111948" cy="1303867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MEAN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НАМЕРЕВАТЬСЯ, СОБИРАТЬСЯ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009" y="2556932"/>
            <a:ext cx="10585174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I APOLOGISE. I DIDN’T </a:t>
            </a:r>
            <a:r>
              <a:rPr lang="en-US" sz="3600" b="1" dirty="0">
                <a:solidFill>
                  <a:srgbClr val="00B050"/>
                </a:solidFill>
              </a:rPr>
              <a:t>MEAN TO </a:t>
            </a:r>
            <a:r>
              <a:rPr lang="en-US" sz="3600" dirty="0"/>
              <a:t>UPSET YOU.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19035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MEAN + </a:t>
            </a:r>
            <a:r>
              <a:rPr lang="ru-RU" sz="6600" b="1" dirty="0">
                <a:solidFill>
                  <a:srgbClr val="00B050"/>
                </a:solidFill>
              </a:rPr>
              <a:t> 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ПОДРАЗУМЕВАТЬ, ПРЕДПОЛАГАТЬ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826" y="2556932"/>
            <a:ext cx="1050566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BEING A GOOD DOCTOR </a:t>
            </a:r>
            <a:r>
              <a:rPr lang="en-US" sz="3600" b="1" dirty="0">
                <a:solidFill>
                  <a:srgbClr val="00B050"/>
                </a:solidFill>
              </a:rPr>
              <a:t>MEANS DEVOTING </a:t>
            </a:r>
            <a:r>
              <a:rPr lang="en-US" sz="3600" dirty="0"/>
              <a:t>YOUR LIFE TO HELPING OTHERS.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12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REGRET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СОЖАЛЕТЬ О ТОМ, ЧТО ПРИХОДИТСЯ СООБЩАТЬ ЧТО-ЛИБО НЕПРЯТНОЕ (ОБЫЧНО УПОТРЕБЛЯЕТСЯ В </a:t>
            </a:r>
            <a:r>
              <a:rPr lang="en-US" sz="2200" b="1" dirty="0">
                <a:solidFill>
                  <a:srgbClr val="00B050"/>
                </a:solidFill>
              </a:rPr>
              <a:t>PRESENT SIMPLE</a:t>
            </a:r>
            <a:r>
              <a:rPr lang="ru-RU" sz="2200" b="1" dirty="0">
                <a:solidFill>
                  <a:srgbClr val="00B050"/>
                </a:solidFill>
              </a:rPr>
              <a:t> С ТАКИМИ ГЛАГОЛАМИ , </a:t>
            </a:r>
            <a:br>
              <a:rPr lang="en-US" sz="22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КАК </a:t>
            </a:r>
            <a:r>
              <a:rPr lang="en-US" sz="2200" b="1" dirty="0">
                <a:solidFill>
                  <a:srgbClr val="00B050"/>
                </a:solidFill>
              </a:rPr>
              <a:t>SAY, TELL, INFORM, ANNOUNCE)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REGRET TO </a:t>
            </a:r>
            <a:r>
              <a:rPr lang="en-US" sz="4400" dirty="0"/>
              <a:t>INFORM YOU THAT YOUR APPLICATION HAS BEEN REJECTED.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640956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REGRET + </a:t>
            </a:r>
            <a:r>
              <a:rPr lang="ru-RU" sz="6600" b="1" dirty="0">
                <a:solidFill>
                  <a:srgbClr val="00B050"/>
                </a:solidFill>
              </a:rPr>
              <a:t> 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СОЖАЛЕТЬ О ЧЕМ-ЛИБО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I </a:t>
            </a:r>
            <a:r>
              <a:rPr lang="en-US" sz="4000" b="1" dirty="0">
                <a:solidFill>
                  <a:srgbClr val="00B050"/>
                </a:solidFill>
              </a:rPr>
              <a:t>REGRET HURTING </a:t>
            </a:r>
            <a:r>
              <a:rPr lang="en-US" sz="4000" dirty="0"/>
              <a:t>YOUR FEELINGS.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90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TRY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СТРАТЬСЯ ДЕЛАТЬ ВСЕ ВОЗМОЖНОЕ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I </a:t>
            </a:r>
            <a:r>
              <a:rPr lang="en-US" sz="3600" b="1" dirty="0">
                <a:solidFill>
                  <a:srgbClr val="00B050"/>
                </a:solidFill>
              </a:rPr>
              <a:t>TRIED TO </a:t>
            </a:r>
            <a:r>
              <a:rPr lang="en-US" sz="3600" dirty="0"/>
              <a:t>CONVINCE HER THAT EVERYTHING WOULD BE ALRIGHT.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00822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TRY 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ДЕЛАТЬ ЧТО-ТО В КАЧЕСТВЕ ЭКСПЕРИМЕНТА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81" y="2537267"/>
            <a:ext cx="10562302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YOU SHOULD </a:t>
            </a:r>
            <a:r>
              <a:rPr lang="en-US" sz="3600" b="1" dirty="0">
                <a:solidFill>
                  <a:srgbClr val="00B050"/>
                </a:solidFill>
              </a:rPr>
              <a:t>TRY EXERCISING </a:t>
            </a:r>
            <a:r>
              <a:rPr lang="en-US" sz="3600" dirty="0"/>
              <a:t>MORE OFTEN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7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STOP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ОСТАНОВИТЬСЯ НА ВРЕМЯ С ЦЕЛЬЮ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ЧТО-ЛИБО СДЕЛАТЬ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WHILE HE WAS DRIVING TO WORK, HE </a:t>
            </a:r>
            <a:r>
              <a:rPr lang="en-US" sz="3600" b="1" dirty="0">
                <a:solidFill>
                  <a:srgbClr val="00B050"/>
                </a:solidFill>
              </a:rPr>
              <a:t>STOPPED TO </a:t>
            </a:r>
            <a:r>
              <a:rPr lang="en-US" sz="3600" dirty="0"/>
              <a:t>BUY A SANDWICH.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822415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STOP 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ПРЕКРАТИТЬ ДЕЛАТЬ ЧТО-ТО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HE STOPPED DRINKING COFFEE MONTH AGO.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8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GO ON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ЗАКОНЧИТЬ ДЕЙСТВИЕ И ПРИСТУПИТЬ У НОВОМУ ДЕЙСТВИЮ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583" y="2556932"/>
            <a:ext cx="10416208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SHE DIDN’T WASHING UP, </a:t>
            </a:r>
          </a:p>
          <a:p>
            <a:pPr marL="0" indent="0" algn="ctr">
              <a:buNone/>
            </a:pPr>
            <a:r>
              <a:rPr lang="en-US" sz="3600" dirty="0"/>
              <a:t>THEN </a:t>
            </a:r>
            <a:r>
              <a:rPr lang="en-US" sz="3600" b="1" dirty="0">
                <a:solidFill>
                  <a:srgbClr val="00B050"/>
                </a:solidFill>
              </a:rPr>
              <a:t>WENT ON TO</a:t>
            </a:r>
            <a:r>
              <a:rPr lang="en-US" sz="3600" dirty="0"/>
              <a:t> TIDY UP THE KITCHEN.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263614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GO ON 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ПРОДОЛЖАТЬ ДЕЛАТЬ ЧТО-ЛИБО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3600" dirty="0"/>
              <a:t>SHE </a:t>
            </a:r>
            <a:r>
              <a:rPr lang="en-US" sz="3600" b="1" dirty="0">
                <a:solidFill>
                  <a:srgbClr val="00B050"/>
                </a:solidFill>
              </a:rPr>
              <a:t>WENT ON TALKING </a:t>
            </a:r>
            <a:r>
              <a:rPr lang="en-US" sz="3600" dirty="0"/>
              <a:t>FOR HOURS.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6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GERUND                   INFINITIVE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826" y="2556932"/>
            <a:ext cx="10346635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</a:t>
            </a:r>
            <a:r>
              <a:rPr lang="ru-RU" b="1" dirty="0">
                <a:solidFill>
                  <a:srgbClr val="FF0000"/>
                </a:solidFill>
              </a:rPr>
              <a:t>		</a:t>
            </a:r>
            <a:r>
              <a:rPr lang="en-US" b="1" dirty="0">
                <a:solidFill>
                  <a:srgbClr val="00B050"/>
                </a:solidFill>
              </a:rPr>
              <a:t>ABOUT PAST	</a:t>
            </a:r>
            <a:r>
              <a:rPr lang="en-US" b="1" dirty="0">
                <a:solidFill>
                  <a:srgbClr val="FF0000"/>
                </a:solidFill>
              </a:rPr>
              <a:t>					 </a:t>
            </a:r>
            <a:r>
              <a:rPr lang="ru-RU" b="1" dirty="0">
                <a:solidFill>
                  <a:srgbClr val="FF0000"/>
                </a:solidFill>
              </a:rPr>
              <a:t>  	 </a:t>
            </a:r>
            <a:r>
              <a:rPr lang="en-US" b="1" dirty="0">
                <a:solidFill>
                  <a:srgbClr val="00B050"/>
                </a:solidFill>
              </a:rPr>
              <a:t>ABOUT FUTURE</a:t>
            </a:r>
            <a:endParaRPr lang="ru-RU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I REGRET BYING TNIS DRESS.	    REGRET TO TELL YOU THAT 										</a:t>
            </a:r>
            <a:r>
              <a:rPr lang="ru-RU" b="1" dirty="0">
                <a:solidFill>
                  <a:srgbClr val="002060"/>
                </a:solidFill>
              </a:rPr>
              <a:t>           </a:t>
            </a:r>
            <a:r>
              <a:rPr lang="en-US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YOU HAVE FAILED THE TEST.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Сожалею о том, что уже сделал.	Сожалею о том, что скажу.</a:t>
            </a:r>
          </a:p>
        </p:txBody>
      </p:sp>
    </p:spTree>
    <p:extLst>
      <p:ext uri="{BB962C8B-B14F-4D97-AF65-F5344CB8AC3E}">
        <p14:creationId xmlns:p14="http://schemas.microsoft.com/office/powerpoint/2010/main" val="53437847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WANT+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ЖЕЛАТЬ, ХОТЕТЬ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WANT TO </a:t>
            </a:r>
            <a:r>
              <a:rPr lang="en-US" sz="4400" dirty="0"/>
              <a:t>TRAVEL TO AFRICA.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1142651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WANT+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ЧТО-ЛИБО ТРЕБУЕТ КАКОГО-ЛИБО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4400" dirty="0"/>
              <a:t>MY CAR </a:t>
            </a:r>
            <a:r>
              <a:rPr lang="en-US" sz="4400" b="1" dirty="0">
                <a:solidFill>
                  <a:srgbClr val="00B050"/>
                </a:solidFill>
              </a:rPr>
              <a:t>WANTS CLEANING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114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BE SORRY+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СОЖАЛЕТЬ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WAS SORRY TO </a:t>
            </a:r>
            <a:r>
              <a:rPr lang="en-US" sz="4400" dirty="0"/>
              <a:t>HEAR YOU HAVEN’T BEEN FEELING WELL.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398005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BE SORRY+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ИЗВИНЯТЬСЯ ЗА ЧТО-ЛИБО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AM SORRY FOR BEING </a:t>
            </a:r>
            <a:r>
              <a:rPr lang="en-US" sz="4400" dirty="0"/>
              <a:t>SO RUDE WITH YOU.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HATE+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2700" b="1" dirty="0">
                <a:solidFill>
                  <a:srgbClr val="00B050"/>
                </a:solidFill>
              </a:rPr>
              <a:t>ИСПЫТЫВАТЬ НЕУДОВОЛЬСТВИЕ ПО ПОВОДУ ПРЕДСТОЯЩЕГО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HATE TO </a:t>
            </a:r>
            <a:r>
              <a:rPr lang="en-US" sz="4400" dirty="0"/>
              <a:t>DISAPPOINT YOU BUT HE’S NOT COMING</a:t>
            </a:r>
            <a:r>
              <a:rPr lang="ru-RU" sz="4400" dirty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516208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HATE+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НЕ ЛЮБИТЬ ТО, ЧТО ПРИХОДИТСЯ ДЕЛАТЬ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I </a:t>
            </a:r>
            <a:r>
              <a:rPr lang="en-US" sz="4400" b="1" dirty="0">
                <a:solidFill>
                  <a:srgbClr val="00B050"/>
                </a:solidFill>
              </a:rPr>
              <a:t>HATE TROUBLING </a:t>
            </a:r>
            <a:r>
              <a:rPr lang="en-US" sz="4400" dirty="0"/>
              <a:t>YOU, BUT COULD YOU HELP ME WITH THIS?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25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BE AFRAID+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2700" b="1" dirty="0">
                <a:solidFill>
                  <a:srgbClr val="00B050"/>
                </a:solidFill>
              </a:rPr>
              <a:t>БОЯТЬСЯ ДЕЛАТЬ ЧТО-ЛИБО, СОМНЕВАТЬСЯ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en-US" sz="4400" dirty="0"/>
              <a:t>SHE </a:t>
            </a:r>
            <a:r>
              <a:rPr lang="en-US" sz="4400" b="1" dirty="0">
                <a:solidFill>
                  <a:srgbClr val="00B050"/>
                </a:solidFill>
              </a:rPr>
              <a:t>WAS</a:t>
            </a:r>
            <a:r>
              <a:rPr lang="en-US" sz="4400" dirty="0"/>
              <a:t> TOO </a:t>
            </a:r>
            <a:r>
              <a:rPr lang="en-US" sz="4400" b="1" dirty="0">
                <a:solidFill>
                  <a:srgbClr val="00B050"/>
                </a:solidFill>
              </a:rPr>
              <a:t>AFRAID TO</a:t>
            </a:r>
            <a:r>
              <a:rPr lang="en-US" sz="4400" dirty="0"/>
              <a:t> TRAVEL ON HER OWN.</a:t>
            </a:r>
          </a:p>
        </p:txBody>
      </p:sp>
    </p:spTree>
    <p:extLst>
      <p:ext uri="{BB962C8B-B14F-4D97-AF65-F5344CB8AC3E}">
        <p14:creationId xmlns:p14="http://schemas.microsoft.com/office/powerpoint/2010/main" val="412621319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8" y="477078"/>
            <a:ext cx="10992678" cy="180892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BE AFRAID+ </a:t>
            </a:r>
            <a:r>
              <a:rPr lang="ru-RU" sz="6600" b="1" dirty="0">
                <a:solidFill>
                  <a:srgbClr val="00B050"/>
                </a:solidFill>
              </a:rPr>
              <a:t>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en-US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БОЯТЬСЯ, ЧТО МОЖЕТ СЛУЧИТЬСЯ ДЕЙСТВИЕ, ОБОЗНАЧЕННОЕ -</a:t>
            </a:r>
            <a:r>
              <a:rPr lang="en-US" sz="3600" b="1" dirty="0">
                <a:solidFill>
                  <a:srgbClr val="00B050"/>
                </a:solidFill>
              </a:rPr>
              <a:t>ING</a:t>
            </a:r>
            <a:r>
              <a:rPr lang="ru-RU" sz="3600" b="1" dirty="0">
                <a:solidFill>
                  <a:srgbClr val="00B050"/>
                </a:solidFill>
              </a:rPr>
              <a:t> ФОРМОЙ ГЛАГОЛА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704" y="2556932"/>
            <a:ext cx="10336696" cy="3318936"/>
          </a:xfrm>
        </p:spPr>
        <p:txBody>
          <a:bodyPr/>
          <a:lstStyle/>
          <a:p>
            <a:pPr algn="ctr"/>
            <a:endParaRPr lang="ru-RU" sz="4400" dirty="0"/>
          </a:p>
          <a:p>
            <a:pPr marL="0" indent="0" algn="ctr">
              <a:buNone/>
            </a:pPr>
            <a:r>
              <a:rPr lang="en-US" sz="4400" dirty="0"/>
              <a:t>WHEN EXERCISING, I’</a:t>
            </a:r>
            <a:r>
              <a:rPr lang="en-US" sz="4400" b="1" dirty="0">
                <a:solidFill>
                  <a:srgbClr val="00B050"/>
                </a:solidFill>
              </a:rPr>
              <a:t>M AFRAID OF HURTING</a:t>
            </a:r>
            <a:r>
              <a:rPr lang="en-US" sz="4400" dirty="0"/>
              <a:t> MY BACK.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96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GERUND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НЕЛИЧНАЯ ФОРМА ГЛАГОЛА, КОТОРАЯ ОБЛАДАЕТ СВОЙСТВАМИ КАК ГЛАГОЛА, ТАК И СУЩЕСТВИТЕЛЬНОГО.</a:t>
            </a:r>
          </a:p>
          <a:p>
            <a:r>
              <a:rPr lang="ru-RU" dirty="0"/>
              <a:t>В РУССКОМ ЯЗЫКЕ СООТВЕТСТВИЯ ГЕРУНДИЮ НЕТ.</a:t>
            </a:r>
          </a:p>
        </p:txBody>
      </p:sp>
    </p:spTree>
    <p:extLst>
      <p:ext uri="{BB962C8B-B14F-4D97-AF65-F5344CB8AC3E}">
        <p14:creationId xmlns:p14="http://schemas.microsoft.com/office/powerpoint/2010/main" val="1844518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lingua-airlines.ru/wp-content/uploads/2015/12/11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57" y="695601"/>
            <a:ext cx="7957931" cy="546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0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+mj-cs"/>
              </a:rPr>
              <a:t>После некоторых глаголов может употребляться как инфинитив с частицей </a:t>
            </a:r>
            <a:r>
              <a:rPr lang="en-US" sz="4000" b="1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+mj-cs"/>
              </a:rPr>
              <a:t>to</a:t>
            </a:r>
            <a:r>
              <a:rPr lang="ru-RU" sz="4000" b="1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+mj-cs"/>
              </a:rPr>
              <a:t> , так и – </a:t>
            </a:r>
            <a:r>
              <a:rPr lang="en-US" sz="4000" b="1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+mj-cs"/>
              </a:rPr>
              <a:t>ing</a:t>
            </a:r>
            <a:r>
              <a:rPr lang="ru-RU" sz="4000" b="1" dirty="0">
                <a:ln w="3175" cmpd="sng">
                  <a:noFill/>
                </a:ln>
                <a:solidFill>
                  <a:srgbClr val="00B050"/>
                </a:solidFill>
                <a:ea typeface="+mj-ea"/>
                <a:cs typeface="+mj-cs"/>
              </a:rPr>
              <a:t> форма глагола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0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Forget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ЗАБЫТЬ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en-US" sz="4000" dirty="0"/>
              <a:t>SHE FORGOT </a:t>
            </a:r>
            <a:r>
              <a:rPr lang="en-US" sz="4000" b="1" dirty="0">
                <a:solidFill>
                  <a:srgbClr val="00B050"/>
                </a:solidFill>
              </a:rPr>
              <a:t>TO BUY</a:t>
            </a:r>
            <a:r>
              <a:rPr lang="en-US" sz="4000" b="1" dirty="0"/>
              <a:t> </a:t>
            </a:r>
            <a:r>
              <a:rPr lang="en-US" sz="4000" dirty="0"/>
              <a:t>MILK.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063988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Forget + </a:t>
            </a:r>
            <a:r>
              <a:rPr lang="ru-RU" sz="6600" b="1" dirty="0">
                <a:solidFill>
                  <a:srgbClr val="00B050"/>
                </a:solidFill>
              </a:rPr>
              <a:t> 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ЗАБЫВАТЬ О СОБЫТИИ В ПРОШЛОМ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I’LL NEVER </a:t>
            </a:r>
            <a:r>
              <a:rPr lang="en-US" sz="4000" b="1" dirty="0">
                <a:solidFill>
                  <a:srgbClr val="00B050"/>
                </a:solidFill>
              </a:rPr>
              <a:t>FORGET VISITING </a:t>
            </a:r>
            <a:r>
              <a:rPr lang="en-US" sz="4000" dirty="0"/>
              <a:t>LONDON FOR THE FIRST TIME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8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8" y="982132"/>
            <a:ext cx="11111948" cy="1303867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REMEMBER + </a:t>
            </a:r>
            <a:r>
              <a:rPr lang="ru-RU" sz="6600" b="1" dirty="0">
                <a:solidFill>
                  <a:srgbClr val="00B050"/>
                </a:solidFill>
              </a:rPr>
              <a:t>инфинитив с </a:t>
            </a:r>
            <a:r>
              <a:rPr lang="en-US" sz="6600" b="1" dirty="0">
                <a:solidFill>
                  <a:srgbClr val="00B050"/>
                </a:solidFill>
              </a:rPr>
              <a:t>to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ПОМНИТЬ, НЕ ЗАБЫВАТЬ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DO YOU </a:t>
            </a:r>
            <a:r>
              <a:rPr lang="en-US" sz="4000" b="1" dirty="0">
                <a:solidFill>
                  <a:srgbClr val="00B050"/>
                </a:solidFill>
              </a:rPr>
              <a:t>REMEMBER TO CALL </a:t>
            </a:r>
            <a:r>
              <a:rPr lang="en-US" sz="4000" dirty="0"/>
              <a:t>MARY?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31441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REMEMBER + </a:t>
            </a:r>
            <a:r>
              <a:rPr lang="ru-RU" sz="6600" b="1" dirty="0">
                <a:solidFill>
                  <a:srgbClr val="00B050"/>
                </a:solidFill>
              </a:rPr>
              <a:t> -</a:t>
            </a:r>
            <a:r>
              <a:rPr lang="en-US" sz="6600" b="1" dirty="0">
                <a:solidFill>
                  <a:srgbClr val="00B050"/>
                </a:solidFill>
              </a:rPr>
              <a:t>ING</a:t>
            </a:r>
            <a:br>
              <a:rPr lang="ru-RU" sz="6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ПОМНИТЬ О СОБЫТИИ В ПРОШЛОМ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887" y="2556932"/>
            <a:ext cx="10465904" cy="331893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I </a:t>
            </a:r>
            <a:r>
              <a:rPr lang="en-US" sz="4000" b="1" dirty="0">
                <a:solidFill>
                  <a:srgbClr val="00B050"/>
                </a:solidFill>
              </a:rPr>
              <a:t>REMEMBER MEETING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/>
              <a:t>HER IN PARIS.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14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581</Words>
  <Application>Microsoft Office PowerPoint</Application>
  <PresentationFormat>Широкоэкранный</PresentationFormat>
  <Paragraphs>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Натуральные материалы</vt:lpstr>
      <vt:lpstr>Gerund or Infinitive?</vt:lpstr>
      <vt:lpstr>GERUND                   INFINITIVE</vt:lpstr>
      <vt:lpstr>GERUND</vt:lpstr>
      <vt:lpstr>Презентация PowerPoint</vt:lpstr>
      <vt:lpstr>Презентация PowerPoint</vt:lpstr>
      <vt:lpstr>Forget + инфинитив с to ЗАБЫТЬ</vt:lpstr>
      <vt:lpstr>Forget +  -ING ЗАБЫВАТЬ О СОБЫТИИ В ПРОШЛОМ</vt:lpstr>
      <vt:lpstr>REMEMBER + инфинитив с to ПОМНИТЬ, НЕ ЗАБЫВАТЬ</vt:lpstr>
      <vt:lpstr>REMEMBER +  -ING ПОМНИТЬ О СОБЫТИИ В ПРОШЛОМ</vt:lpstr>
      <vt:lpstr>MEAN + инфинитив с to НАМЕРЕВАТЬСЯ, СОБИРАТЬСЯ</vt:lpstr>
      <vt:lpstr>MEAN +  -ING ПОДРАЗУМЕВАТЬ, ПРЕДПОЛАГАТЬ</vt:lpstr>
      <vt:lpstr>REGRET + инфинитив с to СОЖАЛЕТЬ О ТОМ, ЧТО ПРИХОДИТСЯ СООБЩАТЬ ЧТО-ЛИБО НЕПРЯТНОЕ (ОБЫЧНО УПОТРЕБЛЯЕТСЯ В PRESENT SIMPLE С ТАКИМИ ГЛАГОЛАМИ ,  КАК SAY, TELL, INFORM, ANNOUNCE)</vt:lpstr>
      <vt:lpstr>REGRET +  -ING СОЖАЛЕТЬ О ЧЕМ-ЛИБО</vt:lpstr>
      <vt:lpstr>TRY + инфинитив с to СТРАТЬСЯ ДЕЛАТЬ ВСЕ ВОЗМОЖНОЕ</vt:lpstr>
      <vt:lpstr>TRY + -ING ДЕЛАТЬ ЧТО-ТО В КАЧЕСТВЕ ЭКСПЕРИМЕНТА</vt:lpstr>
      <vt:lpstr>STOP + инфинитив с to ОСТАНОВИТЬСЯ НА ВРЕМЯ С ЦЕЛЬЮ  ЧТО-ЛИБО СДЕЛАТЬ</vt:lpstr>
      <vt:lpstr>STOP + -ING ПРЕКРАТИТЬ ДЕЛАТЬ ЧТО-ТО</vt:lpstr>
      <vt:lpstr>GO ON + инфинитив с to ЗАКОНЧИТЬ ДЕЙСТВИЕ И ПРИСТУПИТЬ У НОВОМУ ДЕЙСТВИЮ</vt:lpstr>
      <vt:lpstr>GO ON + -ING ПРОДОЛЖАТЬ ДЕЛАТЬ ЧТО-ЛИБО</vt:lpstr>
      <vt:lpstr>WANT+ инфинитив с to ЖЕЛАТЬ, ХОТЕТЬ</vt:lpstr>
      <vt:lpstr>WANT+ -ING ЧТО-ЛИБО ТРЕБУЕТ КАКОГО-ЛИБО ДЕЙСТВИЯ</vt:lpstr>
      <vt:lpstr>BE SORRY+ инфинитив с to СОЖАЛЕТЬ</vt:lpstr>
      <vt:lpstr>BE SORRY+ -ING ИЗВИНЯТЬСЯ ЗА ЧТО-ЛИБО</vt:lpstr>
      <vt:lpstr>HATE+ инфинитив с to ИСПЫТЫВАТЬ НЕУДОВОЛЬСТВИЕ ПО ПОВОДУ ПРЕДСТОЯЩЕГО ДЕЙСТВИЯ</vt:lpstr>
      <vt:lpstr>HATE+ -ING НЕ ЛЮБИТЬ ТО, ЧТО ПРИХОДИТСЯ ДЕЛАТЬ</vt:lpstr>
      <vt:lpstr>BE AFRAID+ инфинитив с to БОЯТЬСЯ ДЕЛАТЬ ЧТО-ЛИБО, СОМНЕВАТЬСЯ</vt:lpstr>
      <vt:lpstr>BE AFRAID+ -ING БОЯТЬСЯ, ЧТО МОЖЕТ СЛУЧИТЬСЯ ДЕЙСТВИЕ, ОБОЗНАЧЕННОЕ -ING ФОРМОЙ ГЛАГОЛА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 or Infinitive?</dc:title>
  <dc:creator>Ермакова Елена Юрьевна</dc:creator>
  <cp:lastModifiedBy>Ермакова Елена Юрьевна</cp:lastModifiedBy>
  <cp:revision>15</cp:revision>
  <dcterms:created xsi:type="dcterms:W3CDTF">2020-10-26T10:48:23Z</dcterms:created>
  <dcterms:modified xsi:type="dcterms:W3CDTF">2024-04-01T14:51:23Z</dcterms:modified>
</cp:coreProperties>
</file>