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F9D7D-836B-49DF-AE98-43E8AB36059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83D6-25F6-4703-9859-D3726786A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3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83D6-25F6-4703-9859-D3726786AC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9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83D6-25F6-4703-9859-D3726786AC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7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83D6-25F6-4703-9859-D3726786AC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9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83D6-25F6-4703-9859-D3726786AC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6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83D6-25F6-4703-9859-D3726786AC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9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C83D6-25F6-4703-9859-D3726786AC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3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6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1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3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4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0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7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2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6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4E6C-BAD0-4A9F-9ACD-B471019364E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A589-E283-4688-9428-B2634A3BE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5473" y="830545"/>
            <a:ext cx="7361054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rgbClr val="C00000"/>
                </a:solidFill>
              </a:rPr>
              <a:t>Иванов Александр </a:t>
            </a:r>
            <a:r>
              <a:rPr lang="ru-RU" sz="4400" b="1" dirty="0" err="1" smtClean="0">
                <a:ln/>
                <a:solidFill>
                  <a:srgbClr val="C00000"/>
                </a:solidFill>
              </a:rPr>
              <a:t>Власович</a:t>
            </a:r>
            <a:endParaRPr lang="ru-RU" sz="4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3831" y="1967070"/>
            <a:ext cx="839845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err="1">
                <a:ln/>
                <a:solidFill>
                  <a:srgbClr val="C00000"/>
                </a:solidFill>
              </a:rPr>
              <a:t>Харькевич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Алексей </a:t>
            </a:r>
            <a:r>
              <a:rPr lang="ru-RU" sz="4400" b="1" dirty="0" err="1">
                <a:ln/>
                <a:solidFill>
                  <a:srgbClr val="C00000"/>
                </a:solidFill>
              </a:rPr>
              <a:t>Аверьянович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6688" y="3712724"/>
            <a:ext cx="76953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ГЕРОИ ВЕЛИКОЙ ОТЕЧЕСТВЕННОЙ ВОЙНЫ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02703" y="4954720"/>
            <a:ext cx="4294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Выполнила: Иванова Татьяна Андреевна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Красноярский край, г. Красноярск</a:t>
            </a: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Данилюк О.В</a:t>
            </a:r>
          </a:p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МАОУ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Гимназия  № 13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’’</a:t>
            </a: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Академ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9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5249" y="1453656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</a:rPr>
              <a:t>БОЕВОЙ ПУТЬ: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7390" y="695519"/>
            <a:ext cx="839845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err="1">
                <a:ln/>
                <a:solidFill>
                  <a:srgbClr val="C00000"/>
                </a:solidFill>
              </a:rPr>
              <a:t>Харькевич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Алексей </a:t>
            </a:r>
            <a:r>
              <a:rPr lang="ru-RU" sz="4400" b="1" dirty="0" err="1">
                <a:ln/>
                <a:solidFill>
                  <a:srgbClr val="C00000"/>
                </a:solidFill>
              </a:rPr>
              <a:t>Аверьянович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5" y="695519"/>
            <a:ext cx="2438193" cy="31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71233" y="3982915"/>
            <a:ext cx="2737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составе Южного фронта</a:t>
            </a:r>
          </a:p>
          <a:p>
            <a:r>
              <a:rPr lang="ru-RU" dirty="0" smtClean="0"/>
              <a:t>Первая гвардейская механизированная бригада в 1943 году освобождала Донбасс и Юг Украины.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7390" y="2038431"/>
            <a:ext cx="873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Отчет </a:t>
            </a:r>
            <a:r>
              <a:rPr lang="ru-RU" dirty="0"/>
              <a:t>о боевых действиях 1-ой ГВАРДЕЙСКОЙ МЕХАНИЗИРОВАННОЙ ВЕНСКОЙ КРАСНОЗНАМЕННОЙ ОРДЕНА </a:t>
            </a:r>
            <a:r>
              <a:rPr lang="ru-RU" dirty="0" smtClean="0"/>
              <a:t>СУВОРОВА БРИГАДЫ за 1943 год пестрит названиями, которые сегодня постоянно звучат в сводках специальной военной операции:</a:t>
            </a:r>
          </a:p>
          <a:p>
            <a:r>
              <a:rPr lang="ru-RU" b="1" i="1" dirty="0" smtClean="0"/>
              <a:t>Красный Лиман, Лисичанск, Дружковка, Чугуев, Изюм.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5" t="41924" b="7307"/>
          <a:stretch/>
        </p:blipFill>
        <p:spPr>
          <a:xfrm>
            <a:off x="3383326" y="3238760"/>
            <a:ext cx="4017480" cy="34817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t="2160" b="54103"/>
          <a:stretch/>
        </p:blipFill>
        <p:spPr>
          <a:xfrm>
            <a:off x="7421966" y="3238760"/>
            <a:ext cx="4621202" cy="34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1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9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5249" y="1453656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</a:rPr>
              <a:t>БОЕВОЙ ПУТЬ: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7390" y="695519"/>
            <a:ext cx="839845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err="1">
                <a:ln/>
                <a:solidFill>
                  <a:srgbClr val="C00000"/>
                </a:solidFill>
              </a:rPr>
              <a:t>Харькевич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Алексей </a:t>
            </a:r>
            <a:r>
              <a:rPr lang="ru-RU" sz="4400" b="1" dirty="0" err="1">
                <a:ln/>
                <a:solidFill>
                  <a:srgbClr val="C00000"/>
                </a:solidFill>
              </a:rPr>
              <a:t>Аверьянович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5" y="695519"/>
            <a:ext cx="2438193" cy="31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71233" y="3982915"/>
            <a:ext cx="27379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составе 3-го Украинского фронта</a:t>
            </a:r>
          </a:p>
          <a:p>
            <a:r>
              <a:rPr lang="ru-RU" dirty="0" smtClean="0"/>
              <a:t>Первая гвардейская механизированная бригада, в начале 1945 года, приступила к освобождению Венгрии.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7390" y="2038431"/>
            <a:ext cx="8735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января 1945 года  1-ая </a:t>
            </a:r>
            <a:r>
              <a:rPr lang="ru-RU" dirty="0" err="1" smtClean="0"/>
              <a:t>мбр</a:t>
            </a:r>
            <a:r>
              <a:rPr lang="ru-RU" dirty="0" smtClean="0"/>
              <a:t> переправилась через Дунай и приступила к выполнению задачи предотвратить попытки врага прорваться на выручку к своим войскам, окружённым в Будапеште.</a:t>
            </a:r>
            <a:endParaRPr lang="ru-RU" dirty="0"/>
          </a:p>
          <a:p>
            <a:r>
              <a:rPr lang="ru-RU" dirty="0" smtClean="0"/>
              <a:t>9 января завязался исключительно ожесточённый бой с группировкой противника: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1" t="76282" r="-180" b="2051"/>
          <a:stretch/>
        </p:blipFill>
        <p:spPr>
          <a:xfrm>
            <a:off x="3506599" y="3222379"/>
            <a:ext cx="3909240" cy="1485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3" t="36299" b="11410"/>
          <a:stretch/>
        </p:blipFill>
        <p:spPr>
          <a:xfrm>
            <a:off x="7415839" y="3222380"/>
            <a:ext cx="3964840" cy="352408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502203" y="4708280"/>
            <a:ext cx="3918032" cy="2034216"/>
            <a:chOff x="3502203" y="4708280"/>
            <a:chExt cx="3918032" cy="203421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0" t="6236" b="64102"/>
            <a:stretch/>
          </p:blipFill>
          <p:spPr>
            <a:xfrm>
              <a:off x="3502203" y="4708280"/>
              <a:ext cx="3918032" cy="2034216"/>
            </a:xfrm>
            <a:prstGeom prst="rect">
              <a:avLst/>
            </a:prstGeom>
          </p:spPr>
        </p:pic>
        <p:sp>
          <p:nvSpPr>
            <p:cNvPr id="6" name="Блок-схема: узел 5"/>
            <p:cNvSpPr/>
            <p:nvPr/>
          </p:nvSpPr>
          <p:spPr>
            <a:xfrm flipV="1">
              <a:off x="5380892" y="5659021"/>
              <a:ext cx="45719" cy="45719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815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3" y="529091"/>
            <a:ext cx="2438193" cy="31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63090" y="1042648"/>
            <a:ext cx="839845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err="1">
                <a:ln/>
                <a:solidFill>
                  <a:srgbClr val="C00000"/>
                </a:solidFill>
              </a:rPr>
              <a:t>Харькевич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Алексей </a:t>
            </a:r>
            <a:r>
              <a:rPr lang="ru-RU" sz="4400" b="1" dirty="0" err="1">
                <a:ln/>
                <a:solidFill>
                  <a:srgbClr val="C00000"/>
                </a:solidFill>
              </a:rPr>
              <a:t>Аверьянович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245" y="1787017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</a:rPr>
              <a:t>БОЕВОЙ ПУТЬ: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455" y="2456457"/>
            <a:ext cx="7774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ходе боёв по отражению наступления противника в </a:t>
            </a:r>
            <a:r>
              <a:rPr lang="ru-RU" sz="2000" dirty="0" err="1"/>
              <a:t>медье</a:t>
            </a:r>
            <a:r>
              <a:rPr lang="ru-RU" sz="2000" dirty="0"/>
              <a:t> </a:t>
            </a:r>
            <a:r>
              <a:rPr lang="ru-RU" sz="2000" dirty="0" err="1"/>
              <a:t>Фейер</a:t>
            </a:r>
            <a:r>
              <a:rPr lang="ru-RU" sz="2000" dirty="0"/>
              <a:t>, </a:t>
            </a:r>
            <a:r>
              <a:rPr lang="ru-RU" sz="2000" dirty="0" smtClean="0"/>
              <a:t>у деревни </a:t>
            </a:r>
            <a:r>
              <a:rPr lang="ru-RU" sz="2000" dirty="0" err="1" smtClean="0"/>
              <a:t>Бешнье</a:t>
            </a:r>
            <a:r>
              <a:rPr lang="ru-RU" sz="2000" dirty="0" smtClean="0"/>
              <a:t>, Венгрия, 9 января 1945 года, мой прадед пропал без вести, о чём имеется запись </a:t>
            </a:r>
            <a:r>
              <a:rPr lang="ru-RU" sz="2000" dirty="0"/>
              <a:t>в </a:t>
            </a:r>
            <a:r>
              <a:rPr lang="ru-RU" sz="2000" dirty="0" smtClean="0"/>
              <a:t>Центральном архиве </a:t>
            </a:r>
            <a:r>
              <a:rPr lang="ru-RU" sz="2000" dirty="0"/>
              <a:t>Министерства </a:t>
            </a:r>
            <a:r>
              <a:rPr lang="ru-RU" sz="2000" dirty="0" smtClean="0"/>
              <a:t>обороны:</a:t>
            </a:r>
            <a:endParaRPr lang="ru-RU" sz="2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040028" y="3831768"/>
            <a:ext cx="10163907" cy="1760140"/>
            <a:chOff x="1040028" y="3831768"/>
            <a:chExt cx="10163907" cy="176014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85" b="29847"/>
            <a:stretch/>
          </p:blipFill>
          <p:spPr>
            <a:xfrm>
              <a:off x="1040028" y="3831768"/>
              <a:ext cx="10163907" cy="17601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1040028" y="3831768"/>
              <a:ext cx="10163907" cy="414917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962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9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6773" y="684215"/>
            <a:ext cx="839845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err="1">
                <a:ln/>
                <a:solidFill>
                  <a:srgbClr val="C00000"/>
                </a:solidFill>
              </a:rPr>
              <a:t>Харькевич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Алексей </a:t>
            </a:r>
            <a:r>
              <a:rPr lang="ru-RU" sz="4400" b="1" dirty="0" err="1">
                <a:ln/>
                <a:solidFill>
                  <a:srgbClr val="C00000"/>
                </a:solidFill>
              </a:rPr>
              <a:t>Аверьянович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74" y="1537706"/>
            <a:ext cx="1107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Примерно за год до своей гибели мой прадед прислал своим родителям фотографию, где он запечатлён со своим подразделением, на обратной стороне которой он написал такие слова:</a:t>
            </a:r>
          </a:p>
          <a:p>
            <a:r>
              <a:rPr lang="ru-RU" i="1" dirty="0" smtClean="0"/>
              <a:t>«На память дорогим родителям и моим молодым сёстрам, Паше, Дусе, Клаве, Наде. От вашего сына и брата. Прошу, берегите, не теряйте! 7/</a:t>
            </a:r>
            <a:r>
              <a:rPr lang="en-US" i="1" dirty="0" smtClean="0"/>
              <a:t>IV 1944 </a:t>
            </a:r>
            <a:r>
              <a:rPr lang="ru-RU" i="1" dirty="0" smtClean="0"/>
              <a:t>года»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4" y="2733932"/>
            <a:ext cx="5105401" cy="3692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7" y="2733931"/>
            <a:ext cx="2641787" cy="36927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11500" y="3703119"/>
            <a:ext cx="310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воспринимаю эти слова как завет беречь и не терять память о предыдущих поколениях, не жалевших своих сил и жизни ради нашего будущего</a:t>
            </a:r>
            <a:r>
              <a:rPr lang="en-US" i="1" dirty="0" smtClean="0"/>
              <a:t>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335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-333568"/>
            <a:ext cx="6096000" cy="706860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0" algn="just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b="1" spc="-1" dirty="0" err="1" smtClean="0">
                <a:solidFill>
                  <a:srgbClr val="000000"/>
                </a:solidFill>
                <a:latin typeface="Arial"/>
              </a:rPr>
              <a:t>Актуальность</a:t>
            </a:r>
            <a:r>
              <a:rPr lang="en-US" b="1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spc="-1" dirty="0" err="1">
                <a:solidFill>
                  <a:srgbClr val="000000"/>
                </a:solidFill>
                <a:latin typeface="Arial"/>
              </a:rPr>
              <a:t>работы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Приближается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9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мая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- 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день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Победы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Великой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Отечественной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войне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1941-1945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годов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Для участия в акциях «Бессмертный полк» и «Окна Победы» нужна листовка о прадедушке. Для этого необходимо найти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информацию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Arial"/>
              </a:rPr>
              <a:t> о моем прадеде Глотове Иване Дмитриевиче. </a:t>
            </a: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b="1" spc="-1" dirty="0" err="1">
                <a:solidFill>
                  <a:srgbClr val="000000"/>
                </a:solidFill>
                <a:latin typeface="Arial"/>
              </a:rPr>
              <a:t>Гипотеза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Мой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прадед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внес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большой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вклад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дело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защиты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нашей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Родины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b="1" spc="-1" dirty="0" err="1">
                <a:solidFill>
                  <a:srgbClr val="000000"/>
                </a:solidFill>
                <a:latin typeface="Arial"/>
              </a:rPr>
              <a:t>Цель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Устранение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белых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пятен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военной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истории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нашей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семьи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и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составление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листовки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о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прадедушке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b="1" spc="-1" dirty="0" err="1">
                <a:solidFill>
                  <a:srgbClr val="000000"/>
                </a:solidFill>
                <a:latin typeface="Arial"/>
              </a:rPr>
              <a:t>Основные</a:t>
            </a:r>
            <a:r>
              <a:rPr lang="en-US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spc="-1" dirty="0" err="1">
                <a:solidFill>
                  <a:srgbClr val="000000"/>
                </a:solidFill>
                <a:latin typeface="Arial"/>
              </a:rPr>
              <a:t>задачи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: 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</a:rPr>
              <a:t>1.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Провести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опрос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родственников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</a:rPr>
              <a:t>2.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Проанализировать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данные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семейного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архива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;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</a:rPr>
              <a:t>3.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Найти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информацию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архиве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Министерства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обороны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РФ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на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сайте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«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Память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народа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» и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сравнить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с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данными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семейного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архива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en-US" b="1" spc="-1" dirty="0">
                <a:solidFill>
                  <a:srgbClr val="000000"/>
                </a:solidFill>
                <a:latin typeface="Arial"/>
              </a:rPr>
              <a:t>     </a:t>
            </a:r>
            <a:r>
              <a:rPr lang="en-US" b="1" spc="-1" dirty="0" err="1">
                <a:solidFill>
                  <a:srgbClr val="000000"/>
                </a:solidFill>
                <a:latin typeface="Arial"/>
              </a:rPr>
              <a:t>Объект</a:t>
            </a:r>
            <a:r>
              <a:rPr lang="en-US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spc="-1" dirty="0" err="1">
                <a:solidFill>
                  <a:srgbClr val="000000"/>
                </a:solidFill>
                <a:latin typeface="Arial"/>
              </a:rPr>
              <a:t>исследования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вклад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моего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прадеда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в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Победу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нашего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народа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в                            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Великой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Отечественной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Arial"/>
              </a:rPr>
              <a:t>войне</a:t>
            </a:r>
            <a:r>
              <a:rPr lang="en-US" spc="-1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0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9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554" y="967153"/>
            <a:ext cx="289899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rgbClr val="C00000"/>
                </a:solidFill>
              </a:rPr>
              <a:t>ВВЕДЕНИЕ:</a:t>
            </a:r>
            <a:endParaRPr lang="ru-RU" sz="44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54" y="1985165"/>
            <a:ext cx="1161285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Всего за время Великой Отечественной войны в Вооруженные Силы</a:t>
            </a:r>
          </a:p>
          <a:p>
            <a:r>
              <a:rPr lang="ru-RU" sz="2800" dirty="0" smtClean="0"/>
              <a:t>СССР было мобилизовано 34,5 миллиона человек.</a:t>
            </a:r>
          </a:p>
          <a:p>
            <a:r>
              <a:rPr lang="ru-RU" sz="2800" dirty="0" smtClean="0"/>
              <a:t>Мне известно о девяти моих родственниках, призванных на военную</a:t>
            </a:r>
          </a:p>
          <a:p>
            <a:r>
              <a:rPr lang="ru-RU" sz="2800" dirty="0" smtClean="0"/>
              <a:t>службу в эти годы.</a:t>
            </a:r>
          </a:p>
          <a:p>
            <a:r>
              <a:rPr lang="ru-RU" sz="2800" dirty="0" smtClean="0"/>
              <a:t>Два моих родных прадеда на Дальнем Востоке воевали с Японией,</a:t>
            </a:r>
          </a:p>
          <a:p>
            <a:r>
              <a:rPr lang="ru-RU" sz="2800" dirty="0" smtClean="0"/>
              <a:t>остальные семь двоюродных дедов и прадедов – с фашисткой Германией.</a:t>
            </a:r>
          </a:p>
          <a:p>
            <a:r>
              <a:rPr lang="ru-RU" sz="2800" dirty="0" smtClean="0"/>
              <a:t>Сегодня я расскажу только о двух из них: о моем деде</a:t>
            </a:r>
          </a:p>
          <a:p>
            <a:r>
              <a:rPr lang="ru-RU" sz="2800" b="1" dirty="0" smtClean="0"/>
              <a:t>Иванове Александре </a:t>
            </a:r>
            <a:r>
              <a:rPr lang="ru-RU" sz="2800" b="1" dirty="0" err="1" smtClean="0"/>
              <a:t>Власовиче</a:t>
            </a:r>
            <a:r>
              <a:rPr lang="ru-RU" sz="2800" dirty="0" smtClean="0"/>
              <a:t>, и о моей прадеде</a:t>
            </a:r>
          </a:p>
          <a:p>
            <a:r>
              <a:rPr lang="ru-RU" sz="2800" b="1" dirty="0" err="1" smtClean="0"/>
              <a:t>Харькевиче</a:t>
            </a:r>
            <a:r>
              <a:rPr lang="ru-RU" sz="2800" b="1" dirty="0" smtClean="0"/>
              <a:t> Алексее </a:t>
            </a:r>
            <a:r>
              <a:rPr lang="ru-RU" sz="2800" b="1" dirty="0" err="1" smtClean="0"/>
              <a:t>Аверьяновиче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41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2" b="2986"/>
          <a:stretch/>
        </p:blipFill>
        <p:spPr>
          <a:xfrm>
            <a:off x="0" y="-61547"/>
            <a:ext cx="12192000" cy="6919547"/>
          </a:xfrm>
          <a:prstGeom prst="rect">
            <a:avLst/>
          </a:prstGeom>
        </p:spPr>
      </p:pic>
      <p:pic>
        <p:nvPicPr>
          <p:cNvPr id="1026" name="Picture 2" descr="Иванов Александр Влас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87" y="-17068"/>
            <a:ext cx="2101362" cy="3121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504" y="123091"/>
            <a:ext cx="7358510" cy="774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3620" y="1081988"/>
            <a:ext cx="7868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Мой дед родился в 1919 году в селе Александровка Боготольского района</a:t>
            </a:r>
            <a:r>
              <a:rPr lang="en-US" sz="2400" dirty="0" smtClean="0"/>
              <a:t> </a:t>
            </a:r>
            <a:r>
              <a:rPr lang="ru-RU" sz="2400" dirty="0" smtClean="0"/>
              <a:t>Красноярского края, откуда был призван на срочную службу в армии 6 сентября 1939 года.</a:t>
            </a:r>
          </a:p>
          <a:p>
            <a:r>
              <a:rPr lang="ru-RU" sz="2400" dirty="0" smtClean="0"/>
              <a:t>Его воинский путь до начала Великой Отечественной войны в открытых</a:t>
            </a:r>
            <a:r>
              <a:rPr lang="en-US" sz="2400" dirty="0" smtClean="0"/>
              <a:t> </a:t>
            </a:r>
            <a:r>
              <a:rPr lang="ru-RU" sz="2400" dirty="0" smtClean="0"/>
              <a:t>источниках не прослеживается, однако, по семейным приданиям, начинал</a:t>
            </a:r>
            <a:r>
              <a:rPr lang="en-US" sz="2400" dirty="0" smtClean="0"/>
              <a:t> </a:t>
            </a:r>
            <a:r>
              <a:rPr lang="ru-RU" sz="2400" dirty="0" smtClean="0"/>
              <a:t>он свою службу в районе </a:t>
            </a:r>
            <a:r>
              <a:rPr lang="ru-RU" sz="2400" dirty="0" err="1" smtClean="0"/>
              <a:t>Халкин</a:t>
            </a:r>
            <a:r>
              <a:rPr lang="ru-RU" sz="2400" dirty="0" smtClean="0"/>
              <a:t>-Гола на Дальнем Востоке, затем участвовал</a:t>
            </a:r>
            <a:r>
              <a:rPr lang="en-US" sz="2400" dirty="0" smtClean="0"/>
              <a:t> </a:t>
            </a:r>
            <a:r>
              <a:rPr lang="ru-RU" sz="2400" dirty="0" smtClean="0"/>
              <a:t>в Советско-Финской войне 1939-1940 </a:t>
            </a:r>
            <a:r>
              <a:rPr lang="ru-RU" sz="2400" dirty="0" err="1" smtClean="0"/>
              <a:t>гг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90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2" b="2986"/>
          <a:stretch/>
        </p:blipFill>
        <p:spPr>
          <a:xfrm>
            <a:off x="0" y="-61547"/>
            <a:ext cx="12192000" cy="6919547"/>
          </a:xfrm>
          <a:prstGeom prst="rect">
            <a:avLst/>
          </a:prstGeom>
        </p:spPr>
      </p:pic>
      <p:pic>
        <p:nvPicPr>
          <p:cNvPr id="1026" name="Picture 2" descr="Иванов Александр Влас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87" y="-17068"/>
            <a:ext cx="2101362" cy="3121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504" y="123091"/>
            <a:ext cx="7358510" cy="7742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3620" y="1081988"/>
            <a:ext cx="7868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 началом ВОВ </a:t>
            </a:r>
            <a:r>
              <a:rPr lang="ru-RU" sz="2400" dirty="0"/>
              <a:t>дед </a:t>
            </a:r>
            <a:r>
              <a:rPr lang="ru-RU" sz="2400" dirty="0" smtClean="0"/>
              <a:t>воюет наводчиком орудия в составе  688-го артиллерийского полка 239-й </a:t>
            </a:r>
            <a:r>
              <a:rPr lang="ru-RU" sz="2400" dirty="0"/>
              <a:t>стрелковой </a:t>
            </a:r>
            <a:r>
              <a:rPr lang="ru-RU" sz="2400" dirty="0" smtClean="0"/>
              <a:t>дивизии. Воинское звание: ефрейтор.</a:t>
            </a:r>
          </a:p>
          <a:p>
            <a:r>
              <a:rPr lang="ru-RU" sz="2400" dirty="0" smtClean="0"/>
              <a:t>Участвует в обороне Москвы, Ленинграда, затем освобождает Новгородскую, Псковскую область, Прибалтику и Чехословакию.</a:t>
            </a:r>
          </a:p>
          <a:p>
            <a:r>
              <a:rPr lang="ru-RU" sz="2400" dirty="0" smtClean="0"/>
              <a:t>Встретил день победы под Прагой.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905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9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5249" y="1453656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</a:rPr>
              <a:t>БОЕВОЙ ПУТЬ: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164" y="695519"/>
            <a:ext cx="7358510" cy="774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31" y="695519"/>
            <a:ext cx="2103302" cy="3121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43" y="1966485"/>
            <a:ext cx="7051431" cy="476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2" b="2986"/>
          <a:stretch/>
        </p:blipFill>
        <p:spPr>
          <a:xfrm>
            <a:off x="0" y="-45536"/>
            <a:ext cx="12192000" cy="6919547"/>
          </a:xfrm>
          <a:prstGeom prst="rect">
            <a:avLst/>
          </a:prstGeom>
        </p:spPr>
      </p:pic>
      <p:pic>
        <p:nvPicPr>
          <p:cNvPr id="1026" name="Picture 2" descr="Иванов Александр Власович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7" y="-45536"/>
            <a:ext cx="2101362" cy="3121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876" y="167568"/>
            <a:ext cx="7358510" cy="7742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93660" y="951669"/>
            <a:ext cx="203094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</a:rPr>
              <a:t>НАГРАДЫ: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229" y="1526602"/>
            <a:ext cx="2999126" cy="34322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229" y="4958862"/>
            <a:ext cx="2999126" cy="4792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8264" y="1526602"/>
            <a:ext cx="6111965" cy="1744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608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2" b="2986"/>
          <a:stretch/>
        </p:blipFill>
        <p:spPr>
          <a:xfrm>
            <a:off x="0" y="-61547"/>
            <a:ext cx="12192000" cy="6919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3620" y="1081988"/>
            <a:ext cx="7868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Мой прадед родился в 1925 году, согласно данным военкомата, в деревне </a:t>
            </a:r>
            <a:r>
              <a:rPr lang="ru-RU" sz="2400" dirty="0" err="1" smtClean="0"/>
              <a:t>Разгуляевка</a:t>
            </a:r>
            <a:r>
              <a:rPr lang="ru-RU" sz="2400" dirty="0" smtClean="0"/>
              <a:t>, </a:t>
            </a:r>
            <a:r>
              <a:rPr lang="ru-RU" sz="2400" dirty="0" err="1" smtClean="0"/>
              <a:t>Разгуляйского</a:t>
            </a:r>
            <a:r>
              <a:rPr lang="ru-RU" sz="2400" dirty="0" smtClean="0"/>
              <a:t> сельсовета Боготольского района</a:t>
            </a:r>
            <a:r>
              <a:rPr lang="en-US" sz="2400" dirty="0" smtClean="0"/>
              <a:t> </a:t>
            </a:r>
            <a:r>
              <a:rPr lang="ru-RU" sz="2400" dirty="0" smtClean="0"/>
              <a:t>Красноярского края. До начала войны он получал специальность ветеринара, поэтому в 1941 году был призван на должность санинструктора.</a:t>
            </a:r>
          </a:p>
          <a:p>
            <a:r>
              <a:rPr lang="ru-RU" sz="2400" dirty="0" smtClean="0"/>
              <a:t>Воинское звание: ефрейтор.</a:t>
            </a:r>
          </a:p>
          <a:p>
            <a:r>
              <a:rPr lang="ru-RU" sz="2400" dirty="0" smtClean="0"/>
              <a:t>Воевал в </a:t>
            </a:r>
            <a:r>
              <a:rPr lang="ru-RU" sz="2400" dirty="0"/>
              <a:t>составе </a:t>
            </a:r>
            <a:r>
              <a:rPr lang="ru-RU" sz="2400" dirty="0" smtClean="0"/>
              <a:t>Первой гвардейской механизированной бригады.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5098" y="125500"/>
            <a:ext cx="839845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err="1">
                <a:ln/>
                <a:solidFill>
                  <a:srgbClr val="C00000"/>
                </a:solidFill>
              </a:rPr>
              <a:t>Харькевич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Алексей </a:t>
            </a:r>
            <a:r>
              <a:rPr lang="ru-RU" sz="4400" b="1" dirty="0" err="1">
                <a:ln/>
                <a:solidFill>
                  <a:srgbClr val="C00000"/>
                </a:solidFill>
              </a:rPr>
              <a:t>Аверьянович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8" y="125500"/>
            <a:ext cx="2438193" cy="31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57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519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5249" y="1453656"/>
            <a:ext cx="27863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rgbClr val="C00000"/>
                </a:solidFill>
              </a:rPr>
              <a:t>БОЕВОЙ ПУТЬ:</a:t>
            </a:r>
            <a:endParaRPr lang="ru-RU" sz="3200" b="1" dirty="0">
              <a:ln/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7390" y="695519"/>
            <a:ext cx="8398453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4400" b="1" dirty="0" err="1">
                <a:ln/>
                <a:solidFill>
                  <a:srgbClr val="C00000"/>
                </a:solidFill>
              </a:rPr>
              <a:t>Харькевич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Алексей </a:t>
            </a:r>
            <a:r>
              <a:rPr lang="ru-RU" sz="4400" b="1" dirty="0" err="1">
                <a:ln/>
                <a:solidFill>
                  <a:srgbClr val="C00000"/>
                </a:solidFill>
              </a:rPr>
              <a:t>Аверьянович</a:t>
            </a:r>
            <a:r>
              <a:rPr lang="ru-RU" sz="4400" b="1" dirty="0">
                <a:ln/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5" y="695519"/>
            <a:ext cx="2438193" cy="310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01" y="2345117"/>
            <a:ext cx="8566841" cy="34752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233" y="3982915"/>
            <a:ext cx="27379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составе Южного фронта</a:t>
            </a:r>
          </a:p>
          <a:p>
            <a:r>
              <a:rPr lang="ru-RU" dirty="0" smtClean="0"/>
              <a:t>Первая гвардейская механизированная бригада в 1943 году освобождала Донбасс и Юг Украины.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01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704</Words>
  <Application>Microsoft Office PowerPoint</Application>
  <PresentationFormat>Произвольный</PresentationFormat>
  <Paragraphs>65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3-10</cp:lastModifiedBy>
  <cp:revision>52</cp:revision>
  <dcterms:created xsi:type="dcterms:W3CDTF">2024-03-01T13:49:39Z</dcterms:created>
  <dcterms:modified xsi:type="dcterms:W3CDTF">2024-04-11T01:35:25Z</dcterms:modified>
</cp:coreProperties>
</file>