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9"/>
  </p:notesMasterIdLst>
  <p:sldIdLst>
    <p:sldId id="256" r:id="rId2"/>
    <p:sldId id="274" r:id="rId3"/>
    <p:sldId id="281" r:id="rId4"/>
    <p:sldId id="260" r:id="rId5"/>
    <p:sldId id="267" r:id="rId6"/>
    <p:sldId id="283" r:id="rId7"/>
    <p:sldId id="269" r:id="rId8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B9813"/>
    <a:srgbClr val="FAB9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09"/>
    <p:restoredTop sz="95814"/>
  </p:normalViewPr>
  <p:slideViewPr>
    <p:cSldViewPr snapToGrid="0" snapToObjects="1">
      <p:cViewPr varScale="1">
        <p:scale>
          <a:sx n="115" d="100"/>
          <a:sy n="115" d="100"/>
        </p:scale>
        <p:origin x="39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79946ED-A297-47EC-B744-C40BE4044CB1}" type="doc">
      <dgm:prSet loTypeId="urn:microsoft.com/office/officeart/2005/8/layout/pyramid2#1" loCatId="list" qsTypeId="urn:microsoft.com/office/officeart/2005/8/quickstyle/simple1#1" qsCatId="simple" csTypeId="urn:microsoft.com/office/officeart/2005/8/colors/accent1_2#1" csCatId="accent1" phldr="1"/>
      <dgm:spPr/>
    </dgm:pt>
    <dgm:pt modelId="{7A00E846-9467-4484-AB61-896D1C2AF3A9}">
      <dgm:prSet phldrT="[Текст]" custT="1"/>
      <dgm:spPr/>
      <dgm:t>
        <a:bodyPr/>
        <a:lstStyle/>
        <a:p>
          <a:pPr marL="0" marR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</a:pPr>
          <a:r>
            <a:rPr lang="ru-RU" sz="1600" dirty="0" smtClean="0">
              <a:latin typeface="Century" panose="02040604050505020304" pitchFamily="18" charset="0"/>
            </a:rPr>
            <a:t>2. </a:t>
          </a:r>
          <a:r>
            <a:rPr lang="ru-RU" sz="1400" dirty="0" smtClean="0">
              <a:latin typeface="Arial" panose="020B0604020202020204" pitchFamily="34" charset="0"/>
              <a:cs typeface="Arial" panose="020B0604020202020204" pitchFamily="34" charset="0"/>
            </a:rPr>
            <a:t>В рамках тренинга-знакомства потенциальные наставники </a:t>
          </a:r>
          <a:r>
            <a:rPr lang="ru-RU" sz="14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презентуют</a:t>
          </a:r>
          <a:r>
            <a:rPr lang="ru-RU" sz="1400" dirty="0" smtClean="0">
              <a:latin typeface="Arial" panose="020B0604020202020204" pitchFamily="34" charset="0"/>
              <a:cs typeface="Arial" panose="020B0604020202020204" pitchFamily="34" charset="0"/>
            </a:rPr>
            <a:t> сильные стороны своей профессиональной деятельности; молодые специалисты </a:t>
          </a:r>
          <a:r>
            <a:rPr lang="ru-RU" sz="14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озвучивают</a:t>
          </a:r>
          <a:r>
            <a:rPr lang="ru-RU" sz="1400" dirty="0" smtClean="0">
              <a:latin typeface="Arial" panose="020B0604020202020204" pitchFamily="34" charset="0"/>
              <a:cs typeface="Arial" panose="020B0604020202020204" pitchFamily="34" charset="0"/>
            </a:rPr>
            <a:t> свои запросы</a:t>
          </a:r>
        </a:p>
      </dgm:t>
    </dgm:pt>
    <dgm:pt modelId="{FEF68DD7-B7C5-4180-A52A-68B937D0ED07}" type="parTrans" cxnId="{86BAF4A7-B739-4A31-9CB9-93048881912F}">
      <dgm:prSet/>
      <dgm:spPr/>
      <dgm:t>
        <a:bodyPr/>
        <a:lstStyle/>
        <a:p>
          <a:endParaRPr lang="ru-RU"/>
        </a:p>
      </dgm:t>
    </dgm:pt>
    <dgm:pt modelId="{9EE2EC3B-6F49-4CFA-AE68-81673A17A8AC}" type="sibTrans" cxnId="{86BAF4A7-B739-4A31-9CB9-93048881912F}">
      <dgm:prSet/>
      <dgm:spPr/>
      <dgm:t>
        <a:bodyPr/>
        <a:lstStyle/>
        <a:p>
          <a:endParaRPr lang="ru-RU"/>
        </a:p>
      </dgm:t>
    </dgm:pt>
    <dgm:pt modelId="{D7AE1E5C-AFEE-40ED-B144-134886D0A581}">
      <dgm:prSet phldrT="[Текст]" custT="1"/>
      <dgm:spPr/>
      <dgm:t>
        <a:bodyPr/>
        <a:lstStyle/>
        <a:p>
          <a:pPr algn="just"/>
          <a:r>
            <a:rPr lang="ru-RU" altLang="ru-RU" sz="1600" dirty="0" smtClean="0">
              <a:solidFill>
                <a:prstClr val="black"/>
              </a:solidFill>
              <a:latin typeface="Century" panose="02040604050505020304" pitchFamily="18" charset="0"/>
            </a:rPr>
            <a:t>3. </a:t>
          </a:r>
          <a:r>
            <a:rPr lang="ru-RU" altLang="ru-RU" sz="14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rPr>
            <a:t>Молодые специалисты </a:t>
          </a:r>
          <a:r>
            <a:rPr lang="ru-RU" altLang="ru-RU" sz="14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выбирают </a:t>
          </a:r>
          <a:r>
            <a:rPr lang="ru-RU" altLang="ru-RU" sz="14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rPr>
            <a:t>на текущий учебный год для сотрудничества от 2-х до 4-х опытных педагогов </a:t>
          </a:r>
          <a:endParaRPr lang="ru-RU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C7EFF3F-989F-48EF-A25C-22BA9619D6E9}" type="parTrans" cxnId="{D3B68509-F769-4065-9486-513422735622}">
      <dgm:prSet/>
      <dgm:spPr/>
      <dgm:t>
        <a:bodyPr/>
        <a:lstStyle/>
        <a:p>
          <a:endParaRPr lang="ru-RU"/>
        </a:p>
      </dgm:t>
    </dgm:pt>
    <dgm:pt modelId="{A67FF013-1DE7-46F6-BA1E-033147232FF1}" type="sibTrans" cxnId="{D3B68509-F769-4065-9486-513422735622}">
      <dgm:prSet/>
      <dgm:spPr/>
      <dgm:t>
        <a:bodyPr/>
        <a:lstStyle/>
        <a:p>
          <a:endParaRPr lang="ru-RU"/>
        </a:p>
      </dgm:t>
    </dgm:pt>
    <dgm:pt modelId="{06A1CF9C-510A-4E04-BA97-C9327ED33126}">
      <dgm:prSet phldrT="[Текст]" custT="1"/>
      <dgm:spPr/>
      <dgm:t>
        <a:bodyPr/>
        <a:lstStyle/>
        <a:p>
          <a:pPr algn="just"/>
          <a:r>
            <a:rPr lang="ru-RU" altLang="ru-RU" sz="1600" dirty="0" smtClean="0">
              <a:solidFill>
                <a:prstClr val="black"/>
              </a:solidFill>
              <a:latin typeface="Century" panose="02040604050505020304" pitchFamily="18" charset="0"/>
            </a:rPr>
            <a:t>4. </a:t>
          </a:r>
          <a:r>
            <a:rPr lang="ru-RU" altLang="ru-RU" sz="14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rPr>
            <a:t>Наставляемые совместно с наставниками разрабатывают </a:t>
          </a:r>
          <a:r>
            <a:rPr lang="ru-RU" altLang="ru-RU" sz="14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персонализированную программу </a:t>
          </a:r>
          <a:r>
            <a:rPr lang="ru-RU" altLang="ru-RU" sz="14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rPr>
            <a:t>наставничества и выстраивают сотрудничество</a:t>
          </a:r>
          <a:endParaRPr lang="ru-RU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80AB232-DA8D-4FF6-8261-905BC7091076}" type="parTrans" cxnId="{EADF7D3A-D4B1-45B0-A8E3-51784EAFD1BE}">
      <dgm:prSet/>
      <dgm:spPr/>
      <dgm:t>
        <a:bodyPr/>
        <a:lstStyle/>
        <a:p>
          <a:endParaRPr lang="ru-RU"/>
        </a:p>
      </dgm:t>
    </dgm:pt>
    <dgm:pt modelId="{F300B185-B237-4008-87A9-3B0000C08E9F}" type="sibTrans" cxnId="{EADF7D3A-D4B1-45B0-A8E3-51784EAFD1BE}">
      <dgm:prSet/>
      <dgm:spPr/>
      <dgm:t>
        <a:bodyPr/>
        <a:lstStyle/>
        <a:p>
          <a:endParaRPr lang="ru-RU"/>
        </a:p>
      </dgm:t>
    </dgm:pt>
    <dgm:pt modelId="{A1D527D1-B524-4AA2-B1B6-6CF3FF08DE8E}">
      <dgm:prSet custT="1"/>
      <dgm:spPr/>
      <dgm:t>
        <a:bodyPr/>
        <a:lstStyle/>
        <a:p>
          <a:pPr algn="just"/>
          <a:r>
            <a:rPr lang="ru-RU" sz="1600" dirty="0" smtClean="0">
              <a:latin typeface="Century" panose="02040604050505020304" pitchFamily="18" charset="0"/>
            </a:rPr>
            <a:t>5</a:t>
          </a:r>
          <a:r>
            <a:rPr lang="ru-RU" sz="1400" dirty="0" smtClean="0">
              <a:latin typeface="Century" panose="02040604050505020304" pitchFamily="18" charset="0"/>
            </a:rPr>
            <a:t>.  </a:t>
          </a:r>
          <a:r>
            <a:rPr lang="ru-RU" sz="1400" dirty="0" smtClean="0">
              <a:latin typeface="Arial" panose="020B0604020202020204" pitchFamily="34" charset="0"/>
              <a:cs typeface="Arial" panose="020B0604020202020204" pitchFamily="34" charset="0"/>
            </a:rPr>
            <a:t>В периоды, установленные в ОУ (в лицее 1 раз в триместр и по итогам учебного года) проводятся </a:t>
          </a:r>
          <a:r>
            <a:rPr lang="ru-RU" sz="14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рефлексивные встречи </a:t>
          </a:r>
          <a:r>
            <a:rPr lang="ru-RU" sz="1400" dirty="0" smtClean="0">
              <a:latin typeface="Arial" panose="020B0604020202020204" pitchFamily="34" charset="0"/>
              <a:cs typeface="Arial" panose="020B0604020202020204" pitchFamily="34" charset="0"/>
            </a:rPr>
            <a:t>с целью мониторинга наставнической деятельности</a:t>
          </a:r>
          <a:endParaRPr lang="ru-RU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6BBCC93-6B55-4D30-8331-6A6CFE3C1EDC}" type="parTrans" cxnId="{B76D9FB5-1B46-43B2-9702-4BC385058177}">
      <dgm:prSet/>
      <dgm:spPr/>
      <dgm:t>
        <a:bodyPr/>
        <a:lstStyle/>
        <a:p>
          <a:endParaRPr lang="ru-RU"/>
        </a:p>
      </dgm:t>
    </dgm:pt>
    <dgm:pt modelId="{1845E839-9189-4F39-98BC-27C8DB29698E}" type="sibTrans" cxnId="{B76D9FB5-1B46-43B2-9702-4BC385058177}">
      <dgm:prSet/>
      <dgm:spPr/>
      <dgm:t>
        <a:bodyPr/>
        <a:lstStyle/>
        <a:p>
          <a:endParaRPr lang="ru-RU"/>
        </a:p>
      </dgm:t>
    </dgm:pt>
    <dgm:pt modelId="{7274C05B-9A02-453F-970E-0C6AABF19FEF}">
      <dgm:prSet/>
      <dgm:spPr/>
      <dgm:t>
        <a:bodyPr/>
        <a:lstStyle/>
        <a:p>
          <a:endParaRPr lang="ru-RU"/>
        </a:p>
      </dgm:t>
    </dgm:pt>
    <dgm:pt modelId="{21A70C3B-2CD2-43CC-8707-0B50D69273BE}" type="parTrans" cxnId="{369A59C4-4B5D-4BAC-ABAE-F206C59EA405}">
      <dgm:prSet/>
      <dgm:spPr/>
      <dgm:t>
        <a:bodyPr/>
        <a:lstStyle/>
        <a:p>
          <a:endParaRPr lang="ru-RU"/>
        </a:p>
      </dgm:t>
    </dgm:pt>
    <dgm:pt modelId="{74C22BA7-5C1F-4F39-B118-91C0E64FBE52}" type="sibTrans" cxnId="{369A59C4-4B5D-4BAC-ABAE-F206C59EA405}">
      <dgm:prSet/>
      <dgm:spPr/>
      <dgm:t>
        <a:bodyPr/>
        <a:lstStyle/>
        <a:p>
          <a:endParaRPr lang="ru-RU"/>
        </a:p>
      </dgm:t>
    </dgm:pt>
    <dgm:pt modelId="{DACA5578-0767-4B22-BFCF-9B297C8EBE84}" type="pres">
      <dgm:prSet presAssocID="{E79946ED-A297-47EC-B744-C40BE4044CB1}" presName="compositeShape" presStyleCnt="0">
        <dgm:presLayoutVars>
          <dgm:dir/>
          <dgm:resizeHandles/>
        </dgm:presLayoutVars>
      </dgm:prSet>
      <dgm:spPr/>
    </dgm:pt>
    <dgm:pt modelId="{7B805D16-F42C-4ACD-BFFE-60766ACD786F}" type="pres">
      <dgm:prSet presAssocID="{E79946ED-A297-47EC-B744-C40BE4044CB1}" presName="pyramid" presStyleLbl="node1" presStyleIdx="0" presStyleCnt="1" custScaleX="81341" custScaleY="99049" custLinFactNeighborX="-262" custLinFactNeighborY="-2361"/>
      <dgm:spPr/>
    </dgm:pt>
    <dgm:pt modelId="{CD85DAFF-4FF1-4FC7-9449-D56761181AB7}" type="pres">
      <dgm:prSet presAssocID="{E79946ED-A297-47EC-B744-C40BE4044CB1}" presName="theList" presStyleCnt="0"/>
      <dgm:spPr/>
    </dgm:pt>
    <dgm:pt modelId="{B14EFE29-BC2E-452C-9F94-32FF946BE5D4}" type="pres">
      <dgm:prSet presAssocID="{7274C05B-9A02-453F-970E-0C6AABF19FEF}" presName="aNode" presStyleLbl="fgAcc1" presStyleIdx="0" presStyleCnt="5" custScaleX="127315" custScaleY="159708" custLinFactY="-26901" custLinFactNeighborX="19714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880F55-66D7-43F3-A7CC-0D606BC563FD}" type="pres">
      <dgm:prSet presAssocID="{7274C05B-9A02-453F-970E-0C6AABF19FEF}" presName="aSpace" presStyleCnt="0"/>
      <dgm:spPr/>
    </dgm:pt>
    <dgm:pt modelId="{E4E812BB-8BE7-4601-8793-AF621460CE5E}" type="pres">
      <dgm:prSet presAssocID="{7A00E846-9467-4484-AB61-896D1C2AF3A9}" presName="aNode" presStyleLbl="fgAcc1" presStyleIdx="1" presStyleCnt="5" custScaleX="130901" custScaleY="175350" custLinFactNeighborX="20597" custLinFactNeighborY="-804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2FD62F-4EF1-4216-84A1-E5515590BADF}" type="pres">
      <dgm:prSet presAssocID="{7A00E846-9467-4484-AB61-896D1C2AF3A9}" presName="aSpace" presStyleCnt="0"/>
      <dgm:spPr/>
    </dgm:pt>
    <dgm:pt modelId="{7F8DA2A7-D65A-408E-BA28-CFF10B2EBEF7}" type="pres">
      <dgm:prSet presAssocID="{D7AE1E5C-AFEE-40ED-B144-134886D0A581}" presName="aNode" presStyleLbl="fgAcc1" presStyleIdx="2" presStyleCnt="5" custScaleX="132718" custScaleY="175691" custLinFactY="7066" custLinFactNeighborX="19189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AF0433-A6E7-44FB-B725-2DA4083F4F09}" type="pres">
      <dgm:prSet presAssocID="{D7AE1E5C-AFEE-40ED-B144-134886D0A581}" presName="aSpace" presStyleCnt="0"/>
      <dgm:spPr/>
    </dgm:pt>
    <dgm:pt modelId="{2F7E8E5A-025A-4676-83D3-C26FCF1EC1BA}" type="pres">
      <dgm:prSet presAssocID="{06A1CF9C-510A-4E04-BA97-C9327ED33126}" presName="aNode" presStyleLbl="fgAcc1" presStyleIdx="3" presStyleCnt="5" custScaleX="131803" custScaleY="207662" custLinFactY="33454" custLinFactNeighborX="18731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E513DA-CF7A-4141-B962-72D03D121F57}" type="pres">
      <dgm:prSet presAssocID="{06A1CF9C-510A-4E04-BA97-C9327ED33126}" presName="aSpace" presStyleCnt="0"/>
      <dgm:spPr/>
    </dgm:pt>
    <dgm:pt modelId="{1646CC25-AAF4-46CF-88E8-7E39F6DA29E8}" type="pres">
      <dgm:prSet presAssocID="{A1D527D1-B524-4AA2-B1B6-6CF3FF08DE8E}" presName="aNode" presStyleLbl="fgAcc1" presStyleIdx="4" presStyleCnt="5" custScaleX="133236" custScaleY="201359" custLinFactY="49247" custLinFactNeighborX="16883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F026FF-75A6-4BAD-8224-A48CC33A1268}" type="pres">
      <dgm:prSet presAssocID="{A1D527D1-B524-4AA2-B1B6-6CF3FF08DE8E}" presName="aSpace" presStyleCnt="0"/>
      <dgm:spPr/>
    </dgm:pt>
  </dgm:ptLst>
  <dgm:cxnLst>
    <dgm:cxn modelId="{71F5275C-E014-4EE8-887B-4CCD80F72835}" type="presOf" srcId="{7A00E846-9467-4484-AB61-896D1C2AF3A9}" destId="{E4E812BB-8BE7-4601-8793-AF621460CE5E}" srcOrd="0" destOrd="0" presId="urn:microsoft.com/office/officeart/2005/8/layout/pyramid2#1"/>
    <dgm:cxn modelId="{EBF7EDD2-B258-4209-B70F-F966FC709924}" type="presOf" srcId="{06A1CF9C-510A-4E04-BA97-C9327ED33126}" destId="{2F7E8E5A-025A-4676-83D3-C26FCF1EC1BA}" srcOrd="0" destOrd="0" presId="urn:microsoft.com/office/officeart/2005/8/layout/pyramid2#1"/>
    <dgm:cxn modelId="{840549F7-B8FF-4BB5-B09A-838D6B0085A0}" type="presOf" srcId="{7274C05B-9A02-453F-970E-0C6AABF19FEF}" destId="{B14EFE29-BC2E-452C-9F94-32FF946BE5D4}" srcOrd="0" destOrd="0" presId="urn:microsoft.com/office/officeart/2005/8/layout/pyramid2#1"/>
    <dgm:cxn modelId="{E2150978-4959-44B1-AB47-F4B09E7444CD}" type="presOf" srcId="{D7AE1E5C-AFEE-40ED-B144-134886D0A581}" destId="{7F8DA2A7-D65A-408E-BA28-CFF10B2EBEF7}" srcOrd="0" destOrd="0" presId="urn:microsoft.com/office/officeart/2005/8/layout/pyramid2#1"/>
    <dgm:cxn modelId="{D3B68509-F769-4065-9486-513422735622}" srcId="{E79946ED-A297-47EC-B744-C40BE4044CB1}" destId="{D7AE1E5C-AFEE-40ED-B144-134886D0A581}" srcOrd="2" destOrd="0" parTransId="{CC7EFF3F-989F-48EF-A25C-22BA9619D6E9}" sibTransId="{A67FF013-1DE7-46F6-BA1E-033147232FF1}"/>
    <dgm:cxn modelId="{369A59C4-4B5D-4BAC-ABAE-F206C59EA405}" srcId="{E79946ED-A297-47EC-B744-C40BE4044CB1}" destId="{7274C05B-9A02-453F-970E-0C6AABF19FEF}" srcOrd="0" destOrd="0" parTransId="{21A70C3B-2CD2-43CC-8707-0B50D69273BE}" sibTransId="{74C22BA7-5C1F-4F39-B118-91C0E64FBE52}"/>
    <dgm:cxn modelId="{EADF7D3A-D4B1-45B0-A8E3-51784EAFD1BE}" srcId="{E79946ED-A297-47EC-B744-C40BE4044CB1}" destId="{06A1CF9C-510A-4E04-BA97-C9327ED33126}" srcOrd="3" destOrd="0" parTransId="{580AB232-DA8D-4FF6-8261-905BC7091076}" sibTransId="{F300B185-B237-4008-87A9-3B0000C08E9F}"/>
    <dgm:cxn modelId="{B76D9FB5-1B46-43B2-9702-4BC385058177}" srcId="{E79946ED-A297-47EC-B744-C40BE4044CB1}" destId="{A1D527D1-B524-4AA2-B1B6-6CF3FF08DE8E}" srcOrd="4" destOrd="0" parTransId="{D6BBCC93-6B55-4D30-8331-6A6CFE3C1EDC}" sibTransId="{1845E839-9189-4F39-98BC-27C8DB29698E}"/>
    <dgm:cxn modelId="{86BAF4A7-B739-4A31-9CB9-93048881912F}" srcId="{E79946ED-A297-47EC-B744-C40BE4044CB1}" destId="{7A00E846-9467-4484-AB61-896D1C2AF3A9}" srcOrd="1" destOrd="0" parTransId="{FEF68DD7-B7C5-4180-A52A-68B937D0ED07}" sibTransId="{9EE2EC3B-6F49-4CFA-AE68-81673A17A8AC}"/>
    <dgm:cxn modelId="{F734B971-480B-42C2-BADF-66E69FD800CE}" type="presOf" srcId="{E79946ED-A297-47EC-B744-C40BE4044CB1}" destId="{DACA5578-0767-4B22-BFCF-9B297C8EBE84}" srcOrd="0" destOrd="0" presId="urn:microsoft.com/office/officeart/2005/8/layout/pyramid2#1"/>
    <dgm:cxn modelId="{3D373AD1-F3D7-4EF1-ABAB-BB1C79D47872}" type="presOf" srcId="{A1D527D1-B524-4AA2-B1B6-6CF3FF08DE8E}" destId="{1646CC25-AAF4-46CF-88E8-7E39F6DA29E8}" srcOrd="0" destOrd="0" presId="urn:microsoft.com/office/officeart/2005/8/layout/pyramid2#1"/>
    <dgm:cxn modelId="{03204747-C820-465D-ABEB-B44C57BDE570}" type="presParOf" srcId="{DACA5578-0767-4B22-BFCF-9B297C8EBE84}" destId="{7B805D16-F42C-4ACD-BFFE-60766ACD786F}" srcOrd="0" destOrd="0" presId="urn:microsoft.com/office/officeart/2005/8/layout/pyramid2#1"/>
    <dgm:cxn modelId="{E92D45D7-59D0-4158-A1C9-86DF596680FB}" type="presParOf" srcId="{DACA5578-0767-4B22-BFCF-9B297C8EBE84}" destId="{CD85DAFF-4FF1-4FC7-9449-D56761181AB7}" srcOrd="1" destOrd="0" presId="urn:microsoft.com/office/officeart/2005/8/layout/pyramid2#1"/>
    <dgm:cxn modelId="{5C2EA67D-3CEE-4F9F-A4FF-AF4EDB521EAB}" type="presParOf" srcId="{CD85DAFF-4FF1-4FC7-9449-D56761181AB7}" destId="{B14EFE29-BC2E-452C-9F94-32FF946BE5D4}" srcOrd="0" destOrd="0" presId="urn:microsoft.com/office/officeart/2005/8/layout/pyramid2#1"/>
    <dgm:cxn modelId="{590F0703-A1F9-480A-9FE1-14E2DD8C5662}" type="presParOf" srcId="{CD85DAFF-4FF1-4FC7-9449-D56761181AB7}" destId="{81880F55-66D7-43F3-A7CC-0D606BC563FD}" srcOrd="1" destOrd="0" presId="urn:microsoft.com/office/officeart/2005/8/layout/pyramid2#1"/>
    <dgm:cxn modelId="{0C500D5A-CDD6-44A9-9CCE-923FF28E4AFF}" type="presParOf" srcId="{CD85DAFF-4FF1-4FC7-9449-D56761181AB7}" destId="{E4E812BB-8BE7-4601-8793-AF621460CE5E}" srcOrd="2" destOrd="0" presId="urn:microsoft.com/office/officeart/2005/8/layout/pyramid2#1"/>
    <dgm:cxn modelId="{FE060C06-575F-4B5B-8236-4AA2340840A8}" type="presParOf" srcId="{CD85DAFF-4FF1-4FC7-9449-D56761181AB7}" destId="{892FD62F-4EF1-4216-84A1-E5515590BADF}" srcOrd="3" destOrd="0" presId="urn:microsoft.com/office/officeart/2005/8/layout/pyramid2#1"/>
    <dgm:cxn modelId="{AB3A6866-9826-4BFA-B860-F7A7605B7B88}" type="presParOf" srcId="{CD85DAFF-4FF1-4FC7-9449-D56761181AB7}" destId="{7F8DA2A7-D65A-408E-BA28-CFF10B2EBEF7}" srcOrd="4" destOrd="0" presId="urn:microsoft.com/office/officeart/2005/8/layout/pyramid2#1"/>
    <dgm:cxn modelId="{39326CBD-19D0-4AEF-B213-B19C1E28D494}" type="presParOf" srcId="{CD85DAFF-4FF1-4FC7-9449-D56761181AB7}" destId="{C2AF0433-A6E7-44FB-B725-2DA4083F4F09}" srcOrd="5" destOrd="0" presId="urn:microsoft.com/office/officeart/2005/8/layout/pyramid2#1"/>
    <dgm:cxn modelId="{9AE080A9-4DC3-4084-B9FC-6F99EF7C6DC8}" type="presParOf" srcId="{CD85DAFF-4FF1-4FC7-9449-D56761181AB7}" destId="{2F7E8E5A-025A-4676-83D3-C26FCF1EC1BA}" srcOrd="6" destOrd="0" presId="urn:microsoft.com/office/officeart/2005/8/layout/pyramid2#1"/>
    <dgm:cxn modelId="{C0B7D1FE-6FE8-4E69-BCBF-149E7586AAA5}" type="presParOf" srcId="{CD85DAFF-4FF1-4FC7-9449-D56761181AB7}" destId="{35E513DA-CF7A-4141-B962-72D03D121F57}" srcOrd="7" destOrd="0" presId="urn:microsoft.com/office/officeart/2005/8/layout/pyramid2#1"/>
    <dgm:cxn modelId="{1E7619E3-A37E-4E62-9C8D-00152DF53E70}" type="presParOf" srcId="{CD85DAFF-4FF1-4FC7-9449-D56761181AB7}" destId="{1646CC25-AAF4-46CF-88E8-7E39F6DA29E8}" srcOrd="8" destOrd="0" presId="urn:microsoft.com/office/officeart/2005/8/layout/pyramid2#1"/>
    <dgm:cxn modelId="{1142810C-5170-4E8A-9825-AB417D8DCE3F}" type="presParOf" srcId="{CD85DAFF-4FF1-4FC7-9449-D56761181AB7}" destId="{3AF026FF-75A6-4BAD-8224-A48CC33A1268}" srcOrd="9" destOrd="0" presId="urn:microsoft.com/office/officeart/2005/8/layout/pyramid2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805D16-F42C-4ACD-BFFE-60766ACD786F}">
      <dsp:nvSpPr>
        <dsp:cNvPr id="0" name=""/>
        <dsp:cNvSpPr/>
      </dsp:nvSpPr>
      <dsp:spPr>
        <a:xfrm>
          <a:off x="887179" y="0"/>
          <a:ext cx="4982555" cy="6067262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4EFE29-BC2E-452C-9F94-32FF946BE5D4}">
      <dsp:nvSpPr>
        <dsp:cNvPr id="0" name=""/>
        <dsp:cNvSpPr/>
      </dsp:nvSpPr>
      <dsp:spPr bwMode="white">
        <a:xfrm>
          <a:off x="3635650" y="419116"/>
          <a:ext cx="5069155" cy="79581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300" kern="1200"/>
        </a:p>
      </dsp:txBody>
      <dsp:txXfrm>
        <a:off x="3674499" y="457965"/>
        <a:ext cx="4991457" cy="718121"/>
      </dsp:txXfrm>
    </dsp:sp>
    <dsp:sp modelId="{E4E812BB-8BE7-4601-8793-AF621460CE5E}">
      <dsp:nvSpPr>
        <dsp:cNvPr id="0" name=""/>
        <dsp:cNvSpPr/>
      </dsp:nvSpPr>
      <dsp:spPr bwMode="white">
        <a:xfrm>
          <a:off x="3599418" y="1423433"/>
          <a:ext cx="5211935" cy="87376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marR="0" lvl="0" indent="0" algn="just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</a:pPr>
          <a:r>
            <a:rPr lang="ru-RU" sz="1600" kern="1200" dirty="0" smtClean="0">
              <a:latin typeface="Century" panose="02040604050505020304" pitchFamily="18" charset="0"/>
            </a:rPr>
            <a:t>2. </a:t>
          </a:r>
          <a:r>
            <a:rPr lang="ru-RU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В рамках тренинга-знакомства потенциальные наставники </a:t>
          </a:r>
          <a:r>
            <a:rPr lang="ru-RU" sz="1400" b="1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презентуют</a:t>
          </a:r>
          <a:r>
            <a:rPr lang="ru-RU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 сильные стороны своей профессиональной деятельности; молодые специалисты </a:t>
          </a:r>
          <a:r>
            <a:rPr lang="ru-RU" sz="1400" b="1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озвучивают</a:t>
          </a:r>
          <a:r>
            <a:rPr lang="ru-RU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 свои запросы</a:t>
          </a:r>
        </a:p>
      </dsp:txBody>
      <dsp:txXfrm>
        <a:off x="3642072" y="1466087"/>
        <a:ext cx="5126627" cy="788454"/>
      </dsp:txXfrm>
    </dsp:sp>
    <dsp:sp modelId="{7F8DA2A7-D65A-408E-BA28-CFF10B2EBEF7}">
      <dsp:nvSpPr>
        <dsp:cNvPr id="0" name=""/>
        <dsp:cNvSpPr/>
      </dsp:nvSpPr>
      <dsp:spPr bwMode="white">
        <a:xfrm>
          <a:off x="3507184" y="2507102"/>
          <a:ext cx="5284280" cy="87546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600" kern="1200" dirty="0" smtClean="0">
              <a:solidFill>
                <a:prstClr val="black"/>
              </a:solidFill>
              <a:latin typeface="Century" panose="02040604050505020304" pitchFamily="18" charset="0"/>
            </a:rPr>
            <a:t>3. </a:t>
          </a:r>
          <a:r>
            <a:rPr lang="ru-RU" altLang="ru-RU" sz="1400" kern="12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rPr>
            <a:t>Молодые специалисты </a:t>
          </a:r>
          <a:r>
            <a:rPr lang="ru-RU" altLang="ru-RU" sz="1400" b="1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выбирают </a:t>
          </a:r>
          <a:r>
            <a:rPr lang="ru-RU" altLang="ru-RU" sz="1400" kern="12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rPr>
            <a:t>на текущий учебный год для сотрудничества от 2-х до 4-х опытных педагогов </a:t>
          </a:r>
          <a:endParaRPr lang="ru-RU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549920" y="2549838"/>
        <a:ext cx="5198808" cy="789989"/>
      </dsp:txXfrm>
    </dsp:sp>
    <dsp:sp modelId="{2F7E8E5A-025A-4676-83D3-C26FCF1EC1BA}">
      <dsp:nvSpPr>
        <dsp:cNvPr id="0" name=""/>
        <dsp:cNvSpPr/>
      </dsp:nvSpPr>
      <dsp:spPr bwMode="white">
        <a:xfrm>
          <a:off x="3507164" y="3576342"/>
          <a:ext cx="5247849" cy="103477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600" kern="1200" dirty="0" smtClean="0">
              <a:solidFill>
                <a:prstClr val="black"/>
              </a:solidFill>
              <a:latin typeface="Century" panose="02040604050505020304" pitchFamily="18" charset="0"/>
            </a:rPr>
            <a:t>4. </a:t>
          </a:r>
          <a:r>
            <a:rPr lang="ru-RU" altLang="ru-RU" sz="1400" kern="12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rPr>
            <a:t>Наставляемые совместно с наставниками разрабатывают </a:t>
          </a:r>
          <a:r>
            <a:rPr lang="ru-RU" altLang="ru-RU" sz="1400" b="1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персонализированную программу </a:t>
          </a:r>
          <a:r>
            <a:rPr lang="ru-RU" altLang="ru-RU" sz="1400" kern="12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rPr>
            <a:t>наставничества и выстраивают сотрудничество</a:t>
          </a:r>
          <a:endParaRPr lang="ru-RU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557677" y="3626855"/>
        <a:ext cx="5146823" cy="933746"/>
      </dsp:txXfrm>
    </dsp:sp>
    <dsp:sp modelId="{1646CC25-AAF4-46CF-88E8-7E39F6DA29E8}">
      <dsp:nvSpPr>
        <dsp:cNvPr id="0" name=""/>
        <dsp:cNvSpPr/>
      </dsp:nvSpPr>
      <dsp:spPr bwMode="white">
        <a:xfrm>
          <a:off x="3405057" y="4752097"/>
          <a:ext cx="5304905" cy="100336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Century" panose="02040604050505020304" pitchFamily="18" charset="0"/>
            </a:rPr>
            <a:t>5</a:t>
          </a:r>
          <a:r>
            <a:rPr lang="ru-RU" sz="1400" kern="1200" dirty="0" smtClean="0">
              <a:latin typeface="Century" panose="02040604050505020304" pitchFamily="18" charset="0"/>
            </a:rPr>
            <a:t>.  </a:t>
          </a:r>
          <a:r>
            <a:rPr lang="ru-RU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В периоды, установленные в ОУ (в лицее 1 раз в триместр и по итогам учебного года) проводятся </a:t>
          </a:r>
          <a:r>
            <a:rPr lang="ru-RU" sz="1400" b="1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рефлексивные встречи </a:t>
          </a:r>
          <a:r>
            <a:rPr lang="ru-RU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с целью мониторинга наставнической деятельности</a:t>
          </a:r>
          <a:endParaRPr lang="ru-RU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454037" y="4801077"/>
        <a:ext cx="5206945" cy="9054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#1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varLst>
      <dgm:dir/>
      <dgm:resizeHandles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A4713B-B037-4870-9E71-AB51D9E1369A}" type="datetimeFigureOut">
              <a:rPr lang="ru-RU" smtClean="0"/>
              <a:t>19.04.2024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B08DC8-38C8-4E40-9E96-43352928F11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ru-RU" altLang="ru-RU" smtClean="0"/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BCB8105-420B-4D4E-BC04-9AC38E78C5E1}" type="slidenum">
              <a:rPr lang="ru-RU" altLang="ru-RU" sz="1200" smtClean="0"/>
              <a:t>3</a:t>
            </a:fld>
            <a:endParaRPr lang="ru-RU" altLang="ru-RU" sz="120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8408" y="1324244"/>
            <a:ext cx="5962402" cy="2387600"/>
          </a:xfrm>
        </p:spPr>
        <p:txBody>
          <a:bodyPr anchor="b"/>
          <a:lstStyle>
            <a:lvl1pPr algn="l">
              <a:defRPr sz="6000">
                <a:solidFill>
                  <a:srgbClr val="CB981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8408" y="3803919"/>
            <a:ext cx="5962402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x-non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0EA87-86B7-834A-A87D-CEE75A2A3BFC}" type="datetimeFigureOut">
              <a:rPr lang="x-none" smtClean="0"/>
              <a:t>19.04.2024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AC70D-ECCF-4241-A93A-8AFA3630B14E}" type="slidenum">
              <a:rPr lang="x-none" smtClean="0"/>
              <a:t>‹#›</a:t>
            </a:fld>
            <a:endParaRPr lang="x-non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0EA87-86B7-834A-A87D-CEE75A2A3BFC}" type="datetimeFigureOut">
              <a:rPr lang="x-none" smtClean="0"/>
              <a:t>19.04.2024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AC70D-ECCF-4241-A93A-8AFA3630B14E}" type="slidenum">
              <a:rPr lang="x-none" smtClean="0"/>
              <a:t>‹#›</a:t>
            </a:fld>
            <a:endParaRPr lang="x-non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0EA87-86B7-834A-A87D-CEE75A2A3BFC}" type="datetimeFigureOut">
              <a:rPr lang="x-none" smtClean="0"/>
              <a:t>19.04.2024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AC70D-ECCF-4241-A93A-8AFA3630B14E}" type="slidenum">
              <a:rPr lang="x-none" smtClean="0"/>
              <a:t>‹#›</a:t>
            </a:fld>
            <a:endParaRPr lang="x-non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0EA87-86B7-834A-A87D-CEE75A2A3BFC}" type="datetimeFigureOut">
              <a:rPr lang="x-none" smtClean="0"/>
              <a:t>19.04.2024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AC70D-ECCF-4241-A93A-8AFA3630B14E}" type="slidenum">
              <a:rPr lang="x-none" smtClean="0"/>
              <a:t>‹#›</a:t>
            </a:fld>
            <a:endParaRPr lang="x-non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0EA87-86B7-834A-A87D-CEE75A2A3BFC}" type="datetimeFigureOut">
              <a:rPr lang="x-none" smtClean="0"/>
              <a:t>19.04.2024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AC70D-ECCF-4241-A93A-8AFA3630B14E}" type="slidenum">
              <a:rPr lang="x-none" smtClean="0"/>
              <a:t>‹#›</a:t>
            </a:fld>
            <a:endParaRPr lang="x-non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0EA87-86B7-834A-A87D-CEE75A2A3BFC}" type="datetimeFigureOut">
              <a:rPr lang="x-none" smtClean="0"/>
              <a:t>19.04.2024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AC70D-ECCF-4241-A93A-8AFA3630B14E}" type="slidenum">
              <a:rPr lang="x-none" smtClean="0"/>
              <a:t>‹#›</a:t>
            </a:fld>
            <a:endParaRPr lang="x-non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0EA87-86B7-834A-A87D-CEE75A2A3BFC}" type="datetimeFigureOut">
              <a:rPr lang="x-none" smtClean="0"/>
              <a:t>19.04.2024</a:t>
            </a:fld>
            <a:endParaRPr lang="x-non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AC70D-ECCF-4241-A93A-8AFA3630B14E}" type="slidenum">
              <a:rPr lang="x-none" smtClean="0"/>
              <a:t>‹#›</a:t>
            </a:fld>
            <a:endParaRPr lang="x-non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0EA87-86B7-834A-A87D-CEE75A2A3BFC}" type="datetimeFigureOut">
              <a:rPr lang="x-none" smtClean="0"/>
              <a:t>19.04.2024</a:t>
            </a:fld>
            <a:endParaRPr lang="x-non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AC70D-ECCF-4241-A93A-8AFA3630B14E}" type="slidenum">
              <a:rPr lang="x-none" smtClean="0"/>
              <a:t>‹#›</a:t>
            </a:fld>
            <a:endParaRPr lang="x-non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0EA87-86B7-834A-A87D-CEE75A2A3BFC}" type="datetimeFigureOut">
              <a:rPr lang="x-none" smtClean="0"/>
              <a:t>19.04.2024</a:t>
            </a:fld>
            <a:endParaRPr lang="x-non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AC70D-ECCF-4241-A93A-8AFA3630B14E}" type="slidenum">
              <a:rPr lang="x-none" smtClean="0"/>
              <a:t>‹#›</a:t>
            </a:fld>
            <a:endParaRPr lang="x-non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0EA87-86B7-834A-A87D-CEE75A2A3BFC}" type="datetimeFigureOut">
              <a:rPr lang="x-none" smtClean="0"/>
              <a:t>19.04.2024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AC70D-ECCF-4241-A93A-8AFA3630B14E}" type="slidenum">
              <a:rPr lang="x-none" smtClean="0"/>
              <a:t>‹#›</a:t>
            </a:fld>
            <a:endParaRPr lang="x-non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0EA87-86B7-834A-A87D-CEE75A2A3BFC}" type="datetimeFigureOut">
              <a:rPr lang="x-none" smtClean="0"/>
              <a:t>19.04.2024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AC70D-ECCF-4241-A93A-8AFA3630B14E}" type="slidenum">
              <a:rPr lang="x-none" smtClean="0"/>
              <a:t>‹#›</a:t>
            </a:fld>
            <a:endParaRPr lang="x-non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794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B0EA87-86B7-834A-A87D-CEE75A2A3BFC}" type="datetimeFigureOut">
              <a:rPr lang="x-none" smtClean="0"/>
              <a:t>19.04.2024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2AC70D-ECCF-4241-A93A-8AFA3630B14E}" type="slidenum">
              <a:rPr lang="x-none" smtClean="0"/>
              <a:t>‹#›</a:t>
            </a:fld>
            <a:endParaRPr 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876840"/>
            <a:ext cx="7586025" cy="1861150"/>
          </a:xfrm>
        </p:spPr>
        <p:txBody>
          <a:bodyPr>
            <a:noAutofit/>
          </a:bodyPr>
          <a:lstStyle/>
          <a:p>
            <a:pPr algn="ctr"/>
            <a:r>
              <a:rPr lang="ru-RU" altLang="ru-RU" sz="2800" b="1" dirty="0" smtClean="0">
                <a:solidFill>
                  <a:srgbClr val="002060"/>
                </a:solidFill>
              </a:rPr>
              <a:t>Модель </a:t>
            </a:r>
            <a:br>
              <a:rPr lang="ru-RU" altLang="ru-RU" sz="2800" b="1" dirty="0" smtClean="0">
                <a:solidFill>
                  <a:srgbClr val="002060"/>
                </a:solidFill>
              </a:rPr>
            </a:br>
            <a:r>
              <a:rPr lang="ru-RU" altLang="ru-RU" sz="2800" b="1" dirty="0" smtClean="0">
                <a:solidFill>
                  <a:srgbClr val="002060"/>
                </a:solidFill>
              </a:rPr>
              <a:t>«</a:t>
            </a:r>
            <a:r>
              <a:rPr lang="ru-RU" altLang="ru-RU" sz="2800" b="1" dirty="0" err="1">
                <a:solidFill>
                  <a:srgbClr val="002060"/>
                </a:solidFill>
              </a:rPr>
              <a:t>Ф</a:t>
            </a:r>
            <a:r>
              <a:rPr lang="ru-RU" altLang="ru-RU" sz="2800" b="1" dirty="0" err="1" smtClean="0">
                <a:solidFill>
                  <a:srgbClr val="002060"/>
                </a:solidFill>
              </a:rPr>
              <a:t>леш</a:t>
            </a:r>
            <a:r>
              <a:rPr lang="ru-RU" altLang="ru-RU" sz="2800" b="1" dirty="0" smtClean="0">
                <a:solidFill>
                  <a:srgbClr val="002060"/>
                </a:solidFill>
              </a:rPr>
              <a:t>-наставничество» </a:t>
            </a:r>
            <a:br>
              <a:rPr lang="ru-RU" altLang="ru-RU" sz="2800" b="1" dirty="0" smtClean="0">
                <a:solidFill>
                  <a:srgbClr val="002060"/>
                </a:solidFill>
              </a:rPr>
            </a:br>
            <a:r>
              <a:rPr lang="ru-RU" altLang="ru-RU" sz="2800" b="1" dirty="0" smtClean="0">
                <a:solidFill>
                  <a:srgbClr val="002060"/>
                </a:solidFill>
              </a:rPr>
              <a:t>в работе </a:t>
            </a:r>
            <a:r>
              <a:rPr lang="ru-RU" altLang="ru-RU" sz="2800" b="1" dirty="0">
                <a:solidFill>
                  <a:srgbClr val="002060"/>
                </a:solidFill>
              </a:rPr>
              <a:t>с молодыми </a:t>
            </a:r>
            <a:r>
              <a:rPr lang="ru-RU" altLang="ru-RU" sz="2800" b="1" dirty="0" smtClean="0">
                <a:solidFill>
                  <a:srgbClr val="002060"/>
                </a:solidFill>
              </a:rPr>
              <a:t>специалистами</a:t>
            </a:r>
            <a:endParaRPr lang="x-none" sz="2800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77099" y="6053764"/>
            <a:ext cx="818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2023г.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22407" y="145279"/>
            <a:ext cx="2922662" cy="206264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1095502" y="4546363"/>
            <a:ext cx="67758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Бекреева Инна Леонидовна, заместитель директора по УВР</a:t>
            </a:r>
          </a:p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Будкина Кристина Евгеньевна, учитель русского языка и литературы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6377" y="3530684"/>
            <a:ext cx="5229792" cy="29417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82630" y="1975743"/>
            <a:ext cx="5776683" cy="3472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3570972" y="492131"/>
            <a:ext cx="63898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МБОУ лицей имени генерал-майора Хисматулина В.И.</a:t>
            </a:r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18661" y="1141835"/>
            <a:ext cx="1876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1930 учащихся</a:t>
            </a:r>
            <a:endParaRPr lang="ru-RU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63385" y="1141835"/>
            <a:ext cx="3826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107 педагогических работников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05995" y="1109312"/>
            <a:ext cx="2682090" cy="2173522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1" y="0"/>
            <a:ext cx="1384298" cy="13889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3448" y="131457"/>
            <a:ext cx="7597211" cy="3455978"/>
          </a:xfrm>
        </p:spPr>
        <p:txBody>
          <a:bodyPr/>
          <a:lstStyle/>
          <a:p>
            <a:pPr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  <a:defRPr/>
            </a:pPr>
            <a:endParaRPr lang="ru-RU" sz="1600" dirty="0" smtClean="0">
              <a:latin typeface="Century" panose="020406040505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  <a:defRPr/>
            </a:pPr>
            <a:endParaRPr lang="ru-RU" sz="1600" dirty="0">
              <a:latin typeface="Century" panose="020406040505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  <a:defRPr/>
            </a:pPr>
            <a:endParaRPr lang="ru-RU" sz="1600" dirty="0" smtClean="0">
              <a:latin typeface="Century" panose="020406040505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  <a:defRPr/>
            </a:pPr>
            <a:endParaRPr lang="ru-RU" sz="1600" dirty="0">
              <a:latin typeface="Century" panose="020406040505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Рассматривая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наставничество как историко-педагогический феномен, очевидным является необходимость изменений подходов к его организации на современном этапе, в том числе,  в таких направлениях, как: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   определение команды наставников  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   формирование наставнических пар (групп)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   выбор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форм и моделей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взаимодействия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наставников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и наставляемых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   определение роли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наставников </a:t>
            </a: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-118286" y="345689"/>
            <a:ext cx="10515600" cy="779463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Обоснование выбора модели наставничества</a:t>
            </a:r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73980" y="1560687"/>
            <a:ext cx="3258659" cy="3832851"/>
          </a:xfrm>
          <a:prstGeom prst="rect">
            <a:avLst/>
          </a:prstGeom>
        </p:spPr>
      </p:pic>
      <p:pic>
        <p:nvPicPr>
          <p:cNvPr id="8" name="Объект 3"/>
          <p:cNvPicPr>
            <a:picLocks noChangeAspect="1"/>
          </p:cNvPicPr>
          <p:nvPr/>
        </p:nvPicPr>
        <p:blipFill rotWithShape="1">
          <a:blip r:embed="rId4"/>
          <a:srcRect b="12047"/>
          <a:stretch>
            <a:fillRect/>
          </a:stretch>
        </p:blipFill>
        <p:spPr>
          <a:xfrm>
            <a:off x="1542709" y="2970586"/>
            <a:ext cx="5898688" cy="294086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612675" y="6000221"/>
            <a:ext cx="35878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Команда наставников и наставляемых </a:t>
            </a:r>
          </a:p>
          <a:p>
            <a:pPr algn="ctr"/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2023-2024 учебного года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1"/>
          <p:cNvGrpSpPr/>
          <p:nvPr/>
        </p:nvGrpSpPr>
        <p:grpSpPr>
          <a:xfrm rot="16200000">
            <a:off x="5510765" y="1267466"/>
            <a:ext cx="2350573" cy="4460907"/>
            <a:chOff x="5023690" y="1684213"/>
            <a:chExt cx="2128891" cy="4131782"/>
          </a:xfrm>
        </p:grpSpPr>
        <p:sp>
          <p:nvSpPr>
            <p:cNvPr id="5" name="Freeform 4" descr="e7d195523061f1c0f55f9af68525816972d868573ada39bc763F3977967589A5F92C178830C92595A6CE4D0132F8C206B2B04C416AAA86B7FD80AB023F78DAEB544E2F013E11B2B95AD21703D1C90034A379EC9026EFAAF5D8D3F6EDD7215B015B463D656B0929A814A5414683A393A7CC9BB506C975E20AD17C211CA623623BC48209FD1E344B18C2900D8641C9B362"/>
            <p:cNvSpPr/>
            <p:nvPr/>
          </p:nvSpPr>
          <p:spPr>
            <a:xfrm>
              <a:off x="5793154" y="2315778"/>
              <a:ext cx="973591" cy="486745"/>
            </a:xfrm>
            <a:custGeom>
              <a:avLst/>
              <a:gdLst>
                <a:gd name="connsiteX0" fmla="*/ 0 w 973591"/>
                <a:gd name="connsiteY0" fmla="*/ 0 h 486745"/>
                <a:gd name="connsiteX1" fmla="*/ 973591 w 973591"/>
                <a:gd name="connsiteY1" fmla="*/ 0 h 486745"/>
                <a:gd name="connsiteX2" fmla="*/ 973591 w 973591"/>
                <a:gd name="connsiteY2" fmla="*/ 486745 h 486745"/>
                <a:gd name="connsiteX3" fmla="*/ 0 w 973591"/>
                <a:gd name="connsiteY3" fmla="*/ 486745 h 486745"/>
                <a:gd name="connsiteX4" fmla="*/ 0 w 973591"/>
                <a:gd name="connsiteY4" fmla="*/ 0 h 486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3591" h="486745">
                  <a:moveTo>
                    <a:pt x="0" y="0"/>
                  </a:moveTo>
                  <a:lnTo>
                    <a:pt x="973591" y="0"/>
                  </a:lnTo>
                  <a:lnTo>
                    <a:pt x="973591" y="486745"/>
                  </a:lnTo>
                  <a:lnTo>
                    <a:pt x="0" y="486745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685" tIns="19685" rIns="19685" bIns="19685" numCol="1" spcCol="1270" anchor="ctr" anchorCtr="0">
              <a:noAutofit/>
            </a:bodyPr>
            <a:lstStyle/>
            <a:p>
              <a:pPr lvl="0" algn="ctr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100" b="1" kern="1200" dirty="0">
                  <a:solidFill>
                    <a:srgbClr val="595959">
                      <a:hueOff val="0"/>
                      <a:satOff val="0"/>
                      <a:lumOff val="0"/>
                      <a:alphaOff val="0"/>
                    </a:srgbClr>
                  </a:solidFill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rPr>
                <a:t> </a:t>
              </a:r>
            </a:p>
          </p:txBody>
        </p:sp>
        <p:sp>
          <p:nvSpPr>
            <p:cNvPr id="6" name="Freeform 5" descr="e7d195523061f1c0f55f9af68525816972d868573ada39bc763F3977967589A5F92C178830C92595A6CE4D0132F8C206B2B04C416AAA86B7FD80AB023F78DAEB544E2F013E11B2B95AD21703D1C90034A379EC9026EFAAF5D8D3F6EDD7215B015B463D656B0929A814A5414683A393A7CC9BB506C975E20AD17C211CA623623BC48209FD1E344B18C2900D8641C9B362"/>
            <p:cNvSpPr/>
            <p:nvPr/>
          </p:nvSpPr>
          <p:spPr>
            <a:xfrm>
              <a:off x="5306522" y="3320269"/>
              <a:ext cx="973591" cy="486745"/>
            </a:xfrm>
            <a:custGeom>
              <a:avLst/>
              <a:gdLst>
                <a:gd name="connsiteX0" fmla="*/ 0 w 973591"/>
                <a:gd name="connsiteY0" fmla="*/ 0 h 486745"/>
                <a:gd name="connsiteX1" fmla="*/ 973591 w 973591"/>
                <a:gd name="connsiteY1" fmla="*/ 0 h 486745"/>
                <a:gd name="connsiteX2" fmla="*/ 973591 w 973591"/>
                <a:gd name="connsiteY2" fmla="*/ 486745 h 486745"/>
                <a:gd name="connsiteX3" fmla="*/ 0 w 973591"/>
                <a:gd name="connsiteY3" fmla="*/ 486745 h 486745"/>
                <a:gd name="connsiteX4" fmla="*/ 0 w 973591"/>
                <a:gd name="connsiteY4" fmla="*/ 0 h 486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3591" h="486745">
                  <a:moveTo>
                    <a:pt x="0" y="0"/>
                  </a:moveTo>
                  <a:lnTo>
                    <a:pt x="973591" y="0"/>
                  </a:lnTo>
                  <a:lnTo>
                    <a:pt x="973591" y="486745"/>
                  </a:lnTo>
                  <a:lnTo>
                    <a:pt x="0" y="486745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685" tIns="19685" rIns="19685" bIns="19685" numCol="1" spcCol="1270" anchor="ctr" anchorCtr="0">
              <a:noAutofit/>
            </a:bodyPr>
            <a:lstStyle/>
            <a:p>
              <a:pPr lvl="0" algn="ctr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100" b="1" kern="1200" dirty="0">
                  <a:solidFill>
                    <a:srgbClr val="595959">
                      <a:hueOff val="0"/>
                      <a:satOff val="0"/>
                      <a:lumOff val="0"/>
                      <a:alphaOff val="0"/>
                    </a:srgbClr>
                  </a:solidFill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rPr>
                <a:t> </a:t>
              </a:r>
            </a:p>
          </p:txBody>
        </p:sp>
        <p:sp>
          <p:nvSpPr>
            <p:cNvPr id="7" name="Freeform 6" descr="e7d195523061f1c0f55f9af68525816972d868573ada39bc763F3977967589A5F92C178830C92595A6CE4D0132F8C206B2B04C416AAA86B7FD80AB023F78DAEB544E2F013E11B2B95AD21703D1C90034A379EC9026EFAAF5D8D3F6EDD7215B015B463D656B0929A814A5414683A393A7CC9BB506C975E20AD17C211CA623623BC48209FD1E344B18C2900D8641C9B362"/>
            <p:cNvSpPr/>
            <p:nvPr/>
          </p:nvSpPr>
          <p:spPr>
            <a:xfrm>
              <a:off x="5793154" y="4299283"/>
              <a:ext cx="973591" cy="486745"/>
            </a:xfrm>
            <a:custGeom>
              <a:avLst/>
              <a:gdLst>
                <a:gd name="connsiteX0" fmla="*/ 0 w 973591"/>
                <a:gd name="connsiteY0" fmla="*/ 0 h 486745"/>
                <a:gd name="connsiteX1" fmla="*/ 973591 w 973591"/>
                <a:gd name="connsiteY1" fmla="*/ 0 h 486745"/>
                <a:gd name="connsiteX2" fmla="*/ 973591 w 973591"/>
                <a:gd name="connsiteY2" fmla="*/ 486745 h 486745"/>
                <a:gd name="connsiteX3" fmla="*/ 0 w 973591"/>
                <a:gd name="connsiteY3" fmla="*/ 486745 h 486745"/>
                <a:gd name="connsiteX4" fmla="*/ 0 w 973591"/>
                <a:gd name="connsiteY4" fmla="*/ 0 h 486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3591" h="486745">
                  <a:moveTo>
                    <a:pt x="0" y="0"/>
                  </a:moveTo>
                  <a:lnTo>
                    <a:pt x="973591" y="0"/>
                  </a:lnTo>
                  <a:lnTo>
                    <a:pt x="973591" y="486745"/>
                  </a:lnTo>
                  <a:lnTo>
                    <a:pt x="0" y="486745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685" tIns="19685" rIns="19685" bIns="19685" numCol="1" spcCol="1270" anchor="ctr" anchorCtr="0">
              <a:noAutofit/>
            </a:bodyPr>
            <a:lstStyle/>
            <a:p>
              <a:pPr lvl="0" algn="ctr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100" b="1" kern="1200">
                <a:solidFill>
                  <a:srgbClr val="595959">
                    <a:hueOff val="0"/>
                    <a:satOff val="0"/>
                    <a:lumOff val="0"/>
                    <a:alphaOff val="0"/>
                  </a:srgbClr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8" name="Freeform 7" descr="e7d195523061f1c0f55f9af68525816972d868573ada39bc763F3977967589A5F92C178830C92595A6CE4D0132F8C206B2B04C416AAA86B7FD80AB023F78DAEB544E2F013E11B2B95AD21703D1C90034A379EC9026EFAAF5D8D3F6EDD7215B015B463D656B0929A814A5414683A393A7CC9BB506C975E20AD17C211CA623623BC48209FD1E344B18C2900D8641C9B362"/>
            <p:cNvSpPr/>
            <p:nvPr/>
          </p:nvSpPr>
          <p:spPr>
            <a:xfrm>
              <a:off x="5306522" y="5329250"/>
              <a:ext cx="973591" cy="486745"/>
            </a:xfrm>
            <a:custGeom>
              <a:avLst/>
              <a:gdLst>
                <a:gd name="connsiteX0" fmla="*/ 0 w 973591"/>
                <a:gd name="connsiteY0" fmla="*/ 0 h 486745"/>
                <a:gd name="connsiteX1" fmla="*/ 973591 w 973591"/>
                <a:gd name="connsiteY1" fmla="*/ 0 h 486745"/>
                <a:gd name="connsiteX2" fmla="*/ 973591 w 973591"/>
                <a:gd name="connsiteY2" fmla="*/ 486745 h 486745"/>
                <a:gd name="connsiteX3" fmla="*/ 0 w 973591"/>
                <a:gd name="connsiteY3" fmla="*/ 486745 h 486745"/>
                <a:gd name="connsiteX4" fmla="*/ 0 w 973591"/>
                <a:gd name="connsiteY4" fmla="*/ 0 h 486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3591" h="486745">
                  <a:moveTo>
                    <a:pt x="0" y="0"/>
                  </a:moveTo>
                  <a:lnTo>
                    <a:pt x="973591" y="0"/>
                  </a:lnTo>
                  <a:lnTo>
                    <a:pt x="973591" y="486745"/>
                  </a:lnTo>
                  <a:lnTo>
                    <a:pt x="0" y="486745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685" tIns="19685" rIns="19685" bIns="19685" numCol="1" spcCol="1270" anchor="ctr" anchorCtr="0">
              <a:noAutofit/>
            </a:bodyPr>
            <a:lstStyle/>
            <a:p>
              <a:pPr lvl="0" algn="ctr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100" b="1" kern="1200" dirty="0">
                  <a:solidFill>
                    <a:srgbClr val="595959">
                      <a:hueOff val="0"/>
                      <a:satOff val="0"/>
                      <a:lumOff val="0"/>
                      <a:alphaOff val="0"/>
                    </a:srgbClr>
                  </a:solidFill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rPr>
                <a:t> </a:t>
              </a:r>
            </a:p>
          </p:txBody>
        </p:sp>
        <p:grpSp>
          <p:nvGrpSpPr>
            <p:cNvPr id="10" name="Group 9" descr="e7d195523061f1c0f55f9af68525816972d868573ada39bc763F3977967589A5F92C178830C92595A6CE4D0132F8C206B2B04C416AAA86B7FD80AB023F78DAEB544E2F013E11B2B95AD21703D1C90034A379EC9026EFAAF5D8D3F6EDD7215B015B463D656B0929A814A5414683A393A7CC9BB506C975E20AD17C211CA623623BC48209FD1E344B18C2900D8641C9B362"/>
            <p:cNvGrpSpPr/>
            <p:nvPr/>
          </p:nvGrpSpPr>
          <p:grpSpPr>
            <a:xfrm>
              <a:off x="5023690" y="3079710"/>
              <a:ext cx="1498839" cy="1499563"/>
              <a:chOff x="5081746" y="2960125"/>
              <a:chExt cx="1498839" cy="1499563"/>
            </a:xfrm>
          </p:grpSpPr>
          <p:sp>
            <p:nvSpPr>
              <p:cNvPr id="17" name="Block Arc 16"/>
              <p:cNvSpPr/>
              <p:nvPr/>
            </p:nvSpPr>
            <p:spPr>
              <a:xfrm>
                <a:off x="5081746" y="2960125"/>
                <a:ext cx="1498839" cy="1499563"/>
              </a:xfrm>
              <a:prstGeom prst="blockArc">
                <a:avLst>
                  <a:gd name="adj1" fmla="val 0"/>
                  <a:gd name="adj2" fmla="val 18900000"/>
                  <a:gd name="adj3" fmla="val 12740"/>
                </a:avLst>
              </a:prstGeom>
              <a:solidFill>
                <a:schemeClr val="accent2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zh-CN" altLang="en-US"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5582795" y="3422608"/>
                <a:ext cx="584388" cy="584388"/>
              </a:xfrm>
              <a:prstGeom prst="ellipse">
                <a:avLst/>
              </a:prstGeom>
              <a:solidFill>
                <a:schemeClr val="accent2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3716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00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</p:grpSp>
        <p:grpSp>
          <p:nvGrpSpPr>
            <p:cNvPr id="12" name="Group 11" descr="e7d195523061f1c0f55f9af68525816972d868573ada39bc763F3977967589A5F92C178830C92595A6CE4D0132F8C206B2B04C416AAA86B7FD80AB023F78DAEB544E2F013E11B2B95AD21703D1C90034A379EC9026EFAAF5D8D3F6EDD7215B015B463D656B0929A814A5414683A393A7CC9BB506C975E20AD17C211CA623623BC48209FD1E344B18C2900D8641C9B362"/>
            <p:cNvGrpSpPr/>
            <p:nvPr/>
          </p:nvGrpSpPr>
          <p:grpSpPr>
            <a:xfrm>
              <a:off x="5407972" y="1684213"/>
              <a:ext cx="1744609" cy="1744787"/>
              <a:chOff x="5466028" y="1564628"/>
              <a:chExt cx="1744609" cy="1744787"/>
            </a:xfrm>
          </p:grpSpPr>
          <p:sp>
            <p:nvSpPr>
              <p:cNvPr id="13" name="Circular Arrow 12"/>
              <p:cNvSpPr/>
              <p:nvPr/>
            </p:nvSpPr>
            <p:spPr>
              <a:xfrm>
                <a:off x="5466028" y="1564628"/>
                <a:ext cx="1744609" cy="1744787"/>
              </a:xfrm>
              <a:prstGeom prst="circularArrow">
                <a:avLst>
                  <a:gd name="adj1" fmla="val 10980"/>
                  <a:gd name="adj2" fmla="val 1142322"/>
                  <a:gd name="adj3" fmla="val 4500000"/>
                  <a:gd name="adj4" fmla="val 10800000"/>
                  <a:gd name="adj5" fmla="val 12500"/>
                </a:avLst>
              </a:prstGeom>
              <a:solidFill>
                <a:schemeClr val="accent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zh-CN" altLang="en-US"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6050547" y="2147096"/>
                <a:ext cx="584388" cy="584388"/>
              </a:xfrm>
              <a:prstGeom prst="ellipse">
                <a:avLst/>
              </a:prstGeom>
              <a:solidFill>
                <a:schemeClr val="accent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3716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00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</p:grpSp>
      </p:grpSp>
      <p:sp>
        <p:nvSpPr>
          <p:cNvPr id="22" name="矩形 34"/>
          <p:cNvSpPr/>
          <p:nvPr/>
        </p:nvSpPr>
        <p:spPr>
          <a:xfrm>
            <a:off x="7804495" y="2716959"/>
            <a:ext cx="4041076" cy="1476375"/>
          </a:xfrm>
          <a:prstGeom prst="rect">
            <a:avLst/>
          </a:prstGeom>
          <a:solidFill>
            <a:schemeClr val="tx2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50000"/>
              </a:lnSpc>
            </a:pPr>
            <a:r>
              <a:rPr lang="ru-RU" altLang="ru-RU" sz="2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Флеш</a:t>
            </a:r>
            <a:r>
              <a:rPr lang="ru-RU" alt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-наставничество - это персонализированная модель наставничества</a:t>
            </a:r>
            <a:endParaRPr lang="ru-RU" alt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7" name="组合 42"/>
          <p:cNvGrpSpPr/>
          <p:nvPr/>
        </p:nvGrpSpPr>
        <p:grpSpPr>
          <a:xfrm>
            <a:off x="617605" y="2396003"/>
            <a:ext cx="4449769" cy="937043"/>
            <a:chOff x="-40643" y="3451823"/>
            <a:chExt cx="4449769" cy="937043"/>
          </a:xfrm>
        </p:grpSpPr>
        <p:sp>
          <p:nvSpPr>
            <p:cNvPr id="28" name="矩形 43"/>
            <p:cNvSpPr/>
            <p:nvPr/>
          </p:nvSpPr>
          <p:spPr>
            <a:xfrm>
              <a:off x="-40643" y="3974009"/>
              <a:ext cx="3820903" cy="414857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accent1"/>
              </a:solidFill>
            </a:ln>
          </p:spPr>
          <p:txBody>
            <a:bodyPr wrap="square" anchor="ctr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50000"/>
                </a:lnSpc>
              </a:pPr>
              <a:endParaRPr lang="ru-RU" altLang="ru-RU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29" name="矩形 44"/>
            <p:cNvSpPr/>
            <p:nvPr/>
          </p:nvSpPr>
          <p:spPr>
            <a:xfrm>
              <a:off x="2167152" y="3451823"/>
              <a:ext cx="2241974" cy="42473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endPara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565008" y="1266033"/>
            <a:ext cx="1030079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</a:t>
            </a:r>
            <a:r>
              <a:rPr lang="ru-RU" sz="2000" b="1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Флеш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-наставничество» 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это </a:t>
            </a:r>
            <a:r>
              <a:rPr lang="ru-RU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краткосрочное сотрудничество молодого специалиста 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 несколькими </a:t>
            </a:r>
            <a:r>
              <a:rPr lang="ru-RU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наставниками, 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которые сопровождают </a:t>
            </a:r>
            <a:r>
              <a:rPr lang="ru-RU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педагога 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 реализации </a:t>
            </a:r>
            <a:r>
              <a:rPr lang="ru-RU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задач, актуальных для него.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81613" y="4081901"/>
            <a:ext cx="477092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Наставники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передают ценные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советы, знания и опыт работы в ограниченном временном интервале, что позволяет справляться с поставленными задачами оперативно.</a:t>
            </a:r>
          </a:p>
        </p:txBody>
      </p:sp>
      <p:sp>
        <p:nvSpPr>
          <p:cNvPr id="19" name="Заголовок 1"/>
          <p:cNvSpPr>
            <a:spLocks noGrp="1"/>
          </p:cNvSpPr>
          <p:nvPr>
            <p:ph type="title"/>
          </p:nvPr>
        </p:nvSpPr>
        <p:spPr>
          <a:xfrm>
            <a:off x="807646" y="350553"/>
            <a:ext cx="10821785" cy="779463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Преимущества модели </a:t>
            </a:r>
            <a:br>
              <a:rPr lang="ru-RU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Флеш</a:t>
            </a:r>
            <a:r>
              <a:rPr lang="ru-RU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-наставничество»</a:t>
            </a:r>
            <a:endParaRPr lang="ru-RU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rot="10800000" flipV="1">
            <a:off x="5579068" y="4884559"/>
            <a:ext cx="626650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 качестве наставников выступают не только педагоги той предметной области, к которой относится наставляемый. Главное – компетенции, которыми владеет наставник и потребность в их овладении у молодого педагога.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3424" y="2075985"/>
            <a:ext cx="4055774" cy="1270816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alt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Алгоритм реализации модели </a:t>
            </a:r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2561210" y="586865"/>
          <a:ext cx="8940979" cy="61255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183315" y="995680"/>
            <a:ext cx="4928870" cy="7397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indent="0">
              <a:buNone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1. В начале учебного года анонсируется проведение встречи  </a:t>
            </a:r>
            <a:r>
              <a:rPr lang="ru-RU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потенциальных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наставников с молодыми специалистами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t="20160"/>
          <a:stretch>
            <a:fillRect/>
          </a:stretch>
        </p:blipFill>
        <p:spPr>
          <a:xfrm>
            <a:off x="1597570" y="602471"/>
            <a:ext cx="3705339" cy="221876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413" t="41806" r="8071"/>
          <a:stretch>
            <a:fillRect/>
          </a:stretch>
        </p:blipFill>
        <p:spPr>
          <a:xfrm>
            <a:off x="5940068" y="3633384"/>
            <a:ext cx="4434527" cy="229008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210195" y="6035927"/>
            <a:ext cx="38942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Рефлексивная встреча по итогам триместра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14990" y="463432"/>
            <a:ext cx="5155551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Формы сотрудничества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ргдеятельностные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семинары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астер-классы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ренинги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упервизия</a:t>
            </a:r>
            <a:endParaRPr lang="ru-RU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ффективные беседы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TED-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конференции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абота творческой инициативной группы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онкурсы профессионального педагогического мастерства</a:t>
            </a:r>
          </a:p>
          <a:p>
            <a:endParaRPr lang="ru-RU" dirty="0">
              <a:solidFill>
                <a:srgbClr val="002060"/>
              </a:solidFill>
              <a:latin typeface="Century" panose="020406040505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61389" y="2864755"/>
            <a:ext cx="35536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Тренинг-знакомство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3235" r="1363"/>
          <a:stretch>
            <a:fillRect/>
          </a:stretch>
        </p:blipFill>
        <p:spPr>
          <a:xfrm>
            <a:off x="1075358" y="3576040"/>
            <a:ext cx="3889335" cy="227016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500121" y="5889728"/>
            <a:ext cx="26148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Оргдеятельностный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семинар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3676" y="429941"/>
            <a:ext cx="10823960" cy="521292"/>
          </a:xfrm>
        </p:spPr>
        <p:txBody>
          <a:bodyPr>
            <a:noAutofit/>
          </a:bodyPr>
          <a:lstStyle/>
          <a:p>
            <a:pPr algn="ctr"/>
            <a:r>
              <a:rPr lang="ru-RU" altLang="ru-RU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Ожидаемые результаты и эффекты </a:t>
            </a:r>
            <a:br>
              <a:rPr lang="ru-RU" altLang="ru-RU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реализации модели</a:t>
            </a:r>
            <a:endParaRPr lang="ru-RU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6189044" y="1444804"/>
          <a:ext cx="5731236" cy="4503611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9333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978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962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Показатели количественные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147" marR="58147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Показатели качественные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147" marR="58147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8893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100% реализация запланированных</a:t>
                      </a:r>
                      <a:r>
                        <a:rPr lang="ru-RU" sz="14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наставниками и наставляемыми мероприятий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147" marR="5814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Положительная оценка взаимодействия  наставляемого и наставников (степень удовлетворенности всех участников наставнической деятельностью)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147" marR="58147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8058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100%</a:t>
                      </a:r>
                      <a:r>
                        <a:rPr lang="ru-RU" sz="14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сохранение сформированных наставнических групп к концу учебного года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147" marR="5814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Применение наставляемым полученного от наставников</a:t>
                      </a:r>
                      <a:r>
                        <a:rPr lang="ru-RU" sz="14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опыта в профессиональной деятельности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147" marR="58147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4446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95% молодых специалистов по окончании периода адаптации (3 года) остаются в профессии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147" marR="5814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Поступление запросов участников на продолжение совместной работы.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147" marR="58147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333676" y="1849949"/>
            <a:ext cx="557623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ru-RU" dirty="0" smtClean="0">
                <a:latin typeface="Century" panose="02040604050505020304" pitchFamily="18" charset="0"/>
                <a:cs typeface="Times New Roman" panose="02020603050405020304" pitchFamily="18" charset="0"/>
              </a:rPr>
              <a:t>      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Эффектами наставнической 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деятельности </a:t>
            </a:r>
          </a:p>
          <a:p>
            <a:pPr>
              <a:defRPr/>
            </a:pP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в работе с молодыми педагогами являются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defRPr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эмоциональная удовлетворенность, позитивный образ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профессии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родуктивность и результативность молодого педагога как результат развития профессиональных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компетенций;</a:t>
            </a: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поведенческие изменения, связанные с корпоративной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культурой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организации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з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акрепление молодого педагога в профессии и самостоятельное движение.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endParaRPr lang="ru-RU" dirty="0">
              <a:latin typeface="Century" panose="020406040505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33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9B810"/>
      </a:accent1>
      <a:accent2>
        <a:srgbClr val="6C7074"/>
      </a:accent2>
      <a:accent3>
        <a:srgbClr val="BBA894"/>
      </a:accent3>
      <a:accent4>
        <a:srgbClr val="FFC000"/>
      </a:accent4>
      <a:accent5>
        <a:srgbClr val="8B6539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427</Words>
  <Application>Microsoft Office PowerPoint</Application>
  <PresentationFormat>Широкоэкранный</PresentationFormat>
  <Paragraphs>62</Paragraphs>
  <Slides>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6" baseType="lpstr">
      <vt:lpstr>Arial</vt:lpstr>
      <vt:lpstr>Calibri</vt:lpstr>
      <vt:lpstr>Calibri Light</vt:lpstr>
      <vt:lpstr>Century</vt:lpstr>
      <vt:lpstr>Century Gothic</vt:lpstr>
      <vt:lpstr>inpin heiti</vt:lpstr>
      <vt:lpstr>Times New Roman</vt:lpstr>
      <vt:lpstr>Wingdings</vt:lpstr>
      <vt:lpstr>Office Theme</vt:lpstr>
      <vt:lpstr>Модель  «Флеш-наставничество»  в работе с молодыми специалистами</vt:lpstr>
      <vt:lpstr>Презентация PowerPoint</vt:lpstr>
      <vt:lpstr>Обоснование выбора модели наставничества</vt:lpstr>
      <vt:lpstr>Преимущества модели  «Флеш-наставничество»</vt:lpstr>
      <vt:lpstr>Алгоритм реализации модели </vt:lpstr>
      <vt:lpstr>Презентация PowerPoint</vt:lpstr>
      <vt:lpstr>Ожидаемые результаты и эффекты  реализации модели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Microsoft Office User</dc:creator>
  <cp:lastModifiedBy>Кристина Евгеньевна Будкина</cp:lastModifiedBy>
  <cp:revision>84</cp:revision>
  <dcterms:created xsi:type="dcterms:W3CDTF">2023-02-11T11:38:00Z</dcterms:created>
  <dcterms:modified xsi:type="dcterms:W3CDTF">2024-04-19T11:11:35Z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38B1D978E2294B3AB00D4CEEE4DA77A3_12</vt:lpwstr>
  </property>
  <property fmtid="{D5CDD505-2E9C-101B-9397-08002B2CF9AE}" pid="3" name="KSOProductBuildVer">
    <vt:lpwstr>1049-12.2.0.13306</vt:lpwstr>
  </property>
</Properties>
</file>