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4"/>
  </p:notesMasterIdLst>
  <p:sldIdLst>
    <p:sldId id="256" r:id="rId2"/>
    <p:sldId id="262" r:id="rId3"/>
    <p:sldId id="263" r:id="rId4"/>
    <p:sldId id="264" r:id="rId5"/>
    <p:sldId id="265" r:id="rId6"/>
    <p:sldId id="266" r:id="rId7"/>
    <p:sldId id="261" r:id="rId8"/>
    <p:sldId id="257" r:id="rId9"/>
    <p:sldId id="258" r:id="rId10"/>
    <p:sldId id="259" r:id="rId11"/>
    <p:sldId id="260" r:id="rId12"/>
    <p:sldId id="267" r:id="rId13"/>
    <p:sldId id="268" r:id="rId14"/>
    <p:sldId id="269" r:id="rId15"/>
    <p:sldId id="271" r:id="rId16"/>
    <p:sldId id="270" r:id="rId17"/>
    <p:sldId id="272" r:id="rId18"/>
    <p:sldId id="273" r:id="rId19"/>
    <p:sldId id="274" r:id="rId20"/>
    <p:sldId id="275" r:id="rId21"/>
    <p:sldId id="276" r:id="rId22"/>
    <p:sldId id="277"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3E00"/>
    <a:srgbClr val="903924"/>
    <a:srgbClr val="481F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5" d="100"/>
          <a:sy n="55" d="100"/>
        </p:scale>
        <p:origin x="-1806" y="-6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739804-B422-429A-9DA6-59FCC4963CC6}" type="datetimeFigureOut">
              <a:rPr lang="ru-RU" smtClean="0"/>
              <a:pPr/>
              <a:t>04.06.2020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B1524C-C7AD-4394-924C-FAB9CD5D7F32}" type="slidenum">
              <a:rPr lang="ru-RU" smtClean="0"/>
              <a:pPr/>
              <a:t>‹#›</a:t>
            </a:fld>
            <a:endParaRPr lang="ru-RU"/>
          </a:p>
        </p:txBody>
      </p:sp>
    </p:spTree>
    <p:extLst>
      <p:ext uri="{BB962C8B-B14F-4D97-AF65-F5344CB8AC3E}">
        <p14:creationId xmlns:p14="http://schemas.microsoft.com/office/powerpoint/2010/main" val="978679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98B1524C-C7AD-4394-924C-FAB9CD5D7F32}" type="slidenum">
              <a:rPr lang="ru-RU" smtClean="0"/>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DCDC8E45-4989-4936-8CB9-3239959921FC}" type="datetimeFigureOut">
              <a:rPr lang="ru-RU" smtClean="0"/>
              <a:pPr/>
              <a:t>04.06.2020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11632273-BAB8-43C9-B2A3-C68E8EDE54FC}"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CDC8E45-4989-4936-8CB9-3239959921FC}" type="datetimeFigureOut">
              <a:rPr lang="ru-RU" smtClean="0"/>
              <a:pPr/>
              <a:t>04.06.2020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1632273-BAB8-43C9-B2A3-C68E8EDE54F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CDC8E45-4989-4936-8CB9-3239959921FC}" type="datetimeFigureOut">
              <a:rPr lang="ru-RU" smtClean="0"/>
              <a:pPr/>
              <a:t>04.06.2020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1632273-BAB8-43C9-B2A3-C68E8EDE54F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CDC8E45-4989-4936-8CB9-3239959921FC}" type="datetimeFigureOut">
              <a:rPr lang="ru-RU" smtClean="0"/>
              <a:pPr/>
              <a:t>04.06.2020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1632273-BAB8-43C9-B2A3-C68E8EDE54F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DCDC8E45-4989-4936-8CB9-3239959921FC}" type="datetimeFigureOut">
              <a:rPr lang="ru-RU" smtClean="0"/>
              <a:pPr/>
              <a:t>04.06.2020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1632273-BAB8-43C9-B2A3-C68E8EDE54FC}"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CDC8E45-4989-4936-8CB9-3239959921FC}" type="datetimeFigureOut">
              <a:rPr lang="ru-RU" smtClean="0"/>
              <a:pPr/>
              <a:t>04.06.2020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1632273-BAB8-43C9-B2A3-C68E8EDE54F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DCDC8E45-4989-4936-8CB9-3239959921FC}" type="datetimeFigureOut">
              <a:rPr lang="ru-RU" smtClean="0"/>
              <a:pPr/>
              <a:t>04.06.2020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11632273-BAB8-43C9-B2A3-C68E8EDE54FC}"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DCDC8E45-4989-4936-8CB9-3239959921FC}" type="datetimeFigureOut">
              <a:rPr lang="ru-RU" smtClean="0"/>
              <a:pPr/>
              <a:t>04.06.2020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11632273-BAB8-43C9-B2A3-C68E8EDE54F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DCDC8E45-4989-4936-8CB9-3239959921FC}" type="datetimeFigureOut">
              <a:rPr lang="ru-RU" smtClean="0"/>
              <a:pPr/>
              <a:t>04.06.2020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11632273-BAB8-43C9-B2A3-C68E8EDE54F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CDC8E45-4989-4936-8CB9-3239959921FC}" type="datetimeFigureOut">
              <a:rPr lang="ru-RU" smtClean="0"/>
              <a:pPr/>
              <a:t>04.06.2020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1632273-BAB8-43C9-B2A3-C68E8EDE54F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CDC8E45-4989-4936-8CB9-3239959921FC}" type="datetimeFigureOut">
              <a:rPr lang="ru-RU" smtClean="0"/>
              <a:pPr/>
              <a:t>04.06.2020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1632273-BAB8-43C9-B2A3-C68E8EDE54FC}"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CDC8E45-4989-4936-8CB9-3239959921FC}" type="datetimeFigureOut">
              <a:rPr lang="ru-RU" smtClean="0"/>
              <a:pPr/>
              <a:t>04.06.2020</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1632273-BAB8-43C9-B2A3-C68E8EDE54F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b="1" dirty="0" smtClean="0">
                <a:solidFill>
                  <a:srgbClr val="C00000"/>
                </a:solidFill>
                <a:latin typeface="Georgia" pitchFamily="18" charset="0"/>
              </a:rPr>
              <a:t>ДОНСКАЯ КУХНЯ.</a:t>
            </a:r>
            <a:endParaRPr lang="ru-RU" b="1" dirty="0">
              <a:solidFill>
                <a:srgbClr val="C00000"/>
              </a:solidFill>
              <a:latin typeface="Georgia" pitchFamily="18" charset="0"/>
            </a:endParaRPr>
          </a:p>
        </p:txBody>
      </p:sp>
      <p:sp>
        <p:nvSpPr>
          <p:cNvPr id="3" name="Подзаголовок 2"/>
          <p:cNvSpPr>
            <a:spLocks noGrp="1"/>
          </p:cNvSpPr>
          <p:nvPr>
            <p:ph type="subTitle" idx="1"/>
          </p:nvPr>
        </p:nvSpPr>
        <p:spPr>
          <a:xfrm>
            <a:off x="1835696" y="3886200"/>
            <a:ext cx="6768752" cy="2351112"/>
          </a:xfrm>
        </p:spPr>
        <p:txBody>
          <a:bodyPr>
            <a:normAutofit fontScale="47500" lnSpcReduction="20000"/>
          </a:bodyPr>
          <a:lstStyle/>
          <a:p>
            <a:endParaRPr lang="ru-RU" dirty="0" smtClean="0"/>
          </a:p>
          <a:p>
            <a:r>
              <a:rPr lang="ru-RU" dirty="0"/>
              <a:t> </a:t>
            </a:r>
            <a:r>
              <a:rPr lang="ru-RU" dirty="0" smtClean="0"/>
              <a:t>                                       </a:t>
            </a:r>
          </a:p>
          <a:p>
            <a:r>
              <a:rPr lang="ru-RU" dirty="0"/>
              <a:t> </a:t>
            </a:r>
            <a:r>
              <a:rPr lang="ru-RU" dirty="0" smtClean="0"/>
              <a:t>                                 </a:t>
            </a:r>
            <a:r>
              <a:rPr lang="ru-RU" sz="5100" b="1" dirty="0" smtClean="0">
                <a:solidFill>
                  <a:srgbClr val="002060"/>
                </a:solidFill>
              </a:rPr>
              <a:t>Подготовил: </a:t>
            </a:r>
            <a:endParaRPr lang="ru-RU" sz="5100" b="1" dirty="0" smtClean="0">
              <a:solidFill>
                <a:srgbClr val="002060"/>
              </a:solidFill>
            </a:endParaRPr>
          </a:p>
          <a:p>
            <a:r>
              <a:rPr lang="ru-RU" sz="5100" b="1" dirty="0" smtClean="0">
                <a:solidFill>
                  <a:srgbClr val="002060"/>
                </a:solidFill>
              </a:rPr>
              <a:t> студентка  ГБПОУ РО  «АТТ»</a:t>
            </a:r>
            <a:endParaRPr lang="ru-RU" sz="5100" b="1" dirty="0" smtClean="0">
              <a:solidFill>
                <a:srgbClr val="002060"/>
              </a:solidFill>
            </a:endParaRPr>
          </a:p>
          <a:p>
            <a:r>
              <a:rPr lang="ru-RU" sz="5100" b="1" dirty="0" smtClean="0">
                <a:solidFill>
                  <a:srgbClr val="002060"/>
                </a:solidFill>
              </a:rPr>
              <a:t>            1 курса  специальности   «Технология продукции общественного питания »   </a:t>
            </a:r>
            <a:endParaRPr lang="ru-RU" sz="5100" b="1" dirty="0" smtClean="0">
              <a:solidFill>
                <a:srgbClr val="002060"/>
              </a:solidFill>
            </a:endParaRPr>
          </a:p>
          <a:p>
            <a:r>
              <a:rPr lang="ru-RU" sz="5100" b="1" dirty="0" smtClean="0">
                <a:solidFill>
                  <a:srgbClr val="002060"/>
                </a:solidFill>
              </a:rPr>
              <a:t>                   </a:t>
            </a:r>
            <a:r>
              <a:rPr lang="ru-RU" sz="5100" b="1" dirty="0" smtClean="0">
                <a:solidFill>
                  <a:srgbClr val="002060"/>
                </a:solidFill>
              </a:rPr>
              <a:t>ИВАНОВА  ЕКАТЕРИНА</a:t>
            </a:r>
            <a:endParaRPr lang="ru-RU" sz="5100" b="1" dirty="0">
              <a:solidFill>
                <a:srgbClr val="002060"/>
              </a:solidFill>
            </a:endParaRPr>
          </a:p>
        </p:txBody>
      </p:sp>
    </p:spTree>
  </p:cSld>
  <p:clrMapOvr>
    <a:masterClrMapping/>
  </p:clrMapOvr>
  <p:transition advTm="10000">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6712" y="404664"/>
            <a:ext cx="7319664" cy="3096344"/>
          </a:xfrm>
        </p:spPr>
        <p:txBody>
          <a:bodyPr>
            <a:normAutofit/>
          </a:bodyPr>
          <a:lstStyle/>
          <a:p>
            <a:r>
              <a:rPr lang="ru-RU" sz="1600" b="1" dirty="0" smtClean="0">
                <a:solidFill>
                  <a:schemeClr val="bg2">
                    <a:lumMod val="10000"/>
                  </a:schemeClr>
                </a:solidFill>
              </a:rPr>
              <a:t>Кулеш рыбный (Известен издавна)</a:t>
            </a:r>
            <a:br>
              <a:rPr lang="ru-RU" sz="1600" b="1" dirty="0" smtClean="0">
                <a:solidFill>
                  <a:schemeClr val="bg2">
                    <a:lumMod val="10000"/>
                  </a:schemeClr>
                </a:solidFill>
              </a:rPr>
            </a:br>
            <a:r>
              <a:rPr lang="ru-RU" sz="1600" b="1" dirty="0" smtClean="0">
                <a:solidFill>
                  <a:schemeClr val="bg2">
                    <a:lumMod val="10000"/>
                  </a:schemeClr>
                </a:solidFill>
              </a:rPr>
              <a:t>Категория:</a:t>
            </a:r>
            <a:r>
              <a:rPr lang="ru-RU" sz="1600" dirty="0" smtClean="0">
                <a:solidFill>
                  <a:schemeClr val="bg2">
                    <a:lumMod val="10000"/>
                  </a:schemeClr>
                </a:solidFill>
              </a:rPr>
              <a:t> Вторые блюда </a:t>
            </a:r>
            <a:br>
              <a:rPr lang="ru-RU" sz="1600" dirty="0" smtClean="0">
                <a:solidFill>
                  <a:schemeClr val="bg2">
                    <a:lumMod val="10000"/>
                  </a:schemeClr>
                </a:solidFill>
              </a:rPr>
            </a:br>
            <a:r>
              <a:rPr lang="ru-RU" sz="1600" dirty="0" smtClean="0">
                <a:solidFill>
                  <a:schemeClr val="bg2">
                    <a:lumMod val="10000"/>
                  </a:schemeClr>
                </a:solidFill>
              </a:rPr>
              <a:t>Промытое пшено варится 10 минут. Отдельно отваривается соленая рыба (чаще </a:t>
            </a:r>
            <a:r>
              <a:rPr lang="ru-RU" sz="1600" dirty="0" err="1" smtClean="0">
                <a:solidFill>
                  <a:schemeClr val="bg2">
                    <a:lumMod val="10000"/>
                  </a:schemeClr>
                </a:solidFill>
              </a:rPr>
              <a:t>сула</a:t>
            </a:r>
            <a:r>
              <a:rPr lang="ru-RU" sz="1600" dirty="0" smtClean="0">
                <a:solidFill>
                  <a:schemeClr val="bg2">
                    <a:lumMod val="10000"/>
                  </a:schemeClr>
                </a:solidFill>
              </a:rPr>
              <a:t>). Ее разделывают на мелкие кусочки. Отваренное пшено заправляют луком, жаренным на растительном масле, кусочками рыбы, зеленью, тщательно перемешивают. </a:t>
            </a:r>
            <a:r>
              <a:rPr lang="ru-RU" sz="1600" dirty="0" smtClean="0"/>
              <a:t/>
            </a:r>
            <a:br>
              <a:rPr lang="ru-RU" sz="1600" dirty="0" smtClean="0"/>
            </a:br>
            <a:r>
              <a:rPr lang="ru-RU" sz="1600" dirty="0" smtClean="0"/>
              <a:t/>
            </a:r>
            <a:br>
              <a:rPr lang="ru-RU" sz="1600" dirty="0" smtClean="0"/>
            </a:br>
            <a:endParaRPr lang="ru-RU" sz="1600" dirty="0"/>
          </a:p>
        </p:txBody>
      </p:sp>
      <p:pic>
        <p:nvPicPr>
          <p:cNvPr id="4" name="Содержимое 3" descr="dynicon130.png"/>
          <p:cNvPicPr>
            <a:picLocks noGrp="1" noChangeAspect="1"/>
          </p:cNvPicPr>
          <p:nvPr>
            <p:ph idx="1"/>
          </p:nvPr>
        </p:nvPicPr>
        <p:blipFill>
          <a:blip r:embed="rId2" cstate="print"/>
          <a:stretch>
            <a:fillRect/>
          </a:stretch>
        </p:blipFill>
        <p:spPr>
          <a:xfrm>
            <a:off x="2843808" y="3573016"/>
            <a:ext cx="3672408" cy="2592288"/>
          </a:xfrm>
        </p:spPr>
      </p:pic>
    </p:spTree>
  </p:cSld>
  <p:clrMapOvr>
    <a:masterClrMapping/>
  </p:clrMapOvr>
  <p:transition advTm="5266">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74638"/>
            <a:ext cx="8219256" cy="3802434"/>
          </a:xfrm>
        </p:spPr>
        <p:txBody>
          <a:bodyPr>
            <a:normAutofit/>
          </a:bodyPr>
          <a:lstStyle/>
          <a:p>
            <a:r>
              <a:rPr lang="ru-RU" sz="2000" b="1" dirty="0" smtClean="0">
                <a:solidFill>
                  <a:schemeClr val="bg2">
                    <a:lumMod val="10000"/>
                  </a:schemeClr>
                </a:solidFill>
              </a:rPr>
              <a:t>Рыба, начиненная кашей (XVIII-XIX века)</a:t>
            </a:r>
            <a:br>
              <a:rPr lang="ru-RU" sz="2000" b="1" dirty="0" smtClean="0">
                <a:solidFill>
                  <a:schemeClr val="bg2">
                    <a:lumMod val="10000"/>
                  </a:schemeClr>
                </a:solidFill>
              </a:rPr>
            </a:br>
            <a:r>
              <a:rPr lang="ru-RU" sz="2000" b="1" dirty="0" smtClean="0">
                <a:solidFill>
                  <a:schemeClr val="bg2">
                    <a:lumMod val="10000"/>
                  </a:schemeClr>
                </a:solidFill>
              </a:rPr>
              <a:t>Категория:</a:t>
            </a:r>
            <a:r>
              <a:rPr lang="ru-RU" sz="2000" dirty="0" smtClean="0">
                <a:solidFill>
                  <a:schemeClr val="bg2">
                    <a:lumMod val="10000"/>
                  </a:schemeClr>
                </a:solidFill>
              </a:rPr>
              <a:t> Вторые блюда </a:t>
            </a:r>
            <a:br>
              <a:rPr lang="ru-RU" sz="2000" dirty="0" smtClean="0">
                <a:solidFill>
                  <a:schemeClr val="bg2">
                    <a:lumMod val="10000"/>
                  </a:schemeClr>
                </a:solidFill>
              </a:rPr>
            </a:br>
            <a:r>
              <a:rPr lang="ru-RU" sz="2000" dirty="0" smtClean="0">
                <a:solidFill>
                  <a:schemeClr val="bg2">
                    <a:lumMod val="10000"/>
                  </a:schemeClr>
                </a:solidFill>
              </a:rPr>
              <a:t>Донскую рыбу (лещ, сазан, карп) чистят и потрошат. Отделяют икру и смешивают ее с </a:t>
            </a:r>
            <a:r>
              <a:rPr lang="ru-RU" sz="2000" dirty="0" err="1" smtClean="0">
                <a:solidFill>
                  <a:schemeClr val="bg2">
                    <a:lumMod val="10000"/>
                  </a:schemeClr>
                </a:solidFill>
              </a:rPr>
              <a:t>полуготовым</a:t>
            </a:r>
            <a:r>
              <a:rPr lang="ru-RU" sz="2000" dirty="0" smtClean="0">
                <a:solidFill>
                  <a:schemeClr val="bg2">
                    <a:lumMod val="10000"/>
                  </a:schemeClr>
                </a:solidFill>
              </a:rPr>
              <a:t> рисом или пшеном.</a:t>
            </a:r>
            <a:br>
              <a:rPr lang="ru-RU" sz="2000" dirty="0" smtClean="0">
                <a:solidFill>
                  <a:schemeClr val="bg2">
                    <a:lumMod val="10000"/>
                  </a:schemeClr>
                </a:solidFill>
              </a:rPr>
            </a:br>
            <a:r>
              <a:rPr lang="ru-RU" sz="2000" dirty="0" smtClean="0">
                <a:solidFill>
                  <a:schemeClr val="bg2">
                    <a:lumMod val="10000"/>
                  </a:schemeClr>
                </a:solidFill>
              </a:rPr>
              <a:t>Тушку рыбы час выдерживают в белом вине. Начиняют икрой с кашей и укладывают в глубокую сковороду. Заливают подсолнечным маслом и обжаренным луком и бульоном из мелкой рыбы и тушат. Специи - по вкусу.</a:t>
            </a:r>
            <a:r>
              <a:rPr lang="ru-RU" sz="1600" dirty="0" smtClean="0"/>
              <a:t/>
            </a:r>
            <a:br>
              <a:rPr lang="ru-RU" sz="1600" dirty="0" smtClean="0"/>
            </a:br>
            <a:endParaRPr lang="ru-RU" sz="1600" dirty="0"/>
          </a:p>
        </p:txBody>
      </p:sp>
      <p:pic>
        <p:nvPicPr>
          <p:cNvPr id="4" name="Содержимое 3" descr="dynicon137.png"/>
          <p:cNvPicPr>
            <a:picLocks noGrp="1" noChangeAspect="1"/>
          </p:cNvPicPr>
          <p:nvPr>
            <p:ph idx="1"/>
          </p:nvPr>
        </p:nvPicPr>
        <p:blipFill>
          <a:blip r:embed="rId2" cstate="print"/>
          <a:stretch>
            <a:fillRect/>
          </a:stretch>
        </p:blipFill>
        <p:spPr>
          <a:xfrm>
            <a:off x="4499992" y="3789040"/>
            <a:ext cx="3744416" cy="2376264"/>
          </a:xfrm>
        </p:spPr>
      </p:pic>
    </p:spTree>
  </p:cSld>
  <p:clrMapOvr>
    <a:masterClrMapping/>
  </p:clrMapOvr>
  <p:transition advTm="5437">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764705"/>
            <a:ext cx="7772400" cy="3384376"/>
          </a:xfrm>
        </p:spPr>
        <p:txBody>
          <a:bodyPr>
            <a:normAutofit/>
          </a:bodyPr>
          <a:lstStyle/>
          <a:p>
            <a:r>
              <a:rPr lang="ru-RU" sz="9600" dirty="0" smtClean="0">
                <a:solidFill>
                  <a:srgbClr val="903924"/>
                </a:solidFill>
              </a:rPr>
              <a:t>ДЕСЕРТЫ</a:t>
            </a:r>
            <a:endParaRPr lang="ru-RU" sz="9600" dirty="0">
              <a:solidFill>
                <a:srgbClr val="903924"/>
              </a:solidFill>
            </a:endParaRPr>
          </a:p>
        </p:txBody>
      </p:sp>
      <p:sp>
        <p:nvSpPr>
          <p:cNvPr id="3" name="Подзаголовок 2"/>
          <p:cNvSpPr>
            <a:spLocks noGrp="1"/>
          </p:cNvSpPr>
          <p:nvPr>
            <p:ph type="subTitle" idx="1"/>
          </p:nvPr>
        </p:nvSpPr>
        <p:spPr>
          <a:xfrm>
            <a:off x="7236296" y="7245424"/>
            <a:ext cx="1512168" cy="72008"/>
          </a:xfrm>
        </p:spPr>
        <p:txBody>
          <a:bodyPr>
            <a:normAutofit fontScale="25000" lnSpcReduction="20000"/>
          </a:bodyPr>
          <a:lstStyle/>
          <a:p>
            <a:endParaRPr lang="ru-RU" dirty="0"/>
          </a:p>
        </p:txBody>
      </p:sp>
    </p:spTree>
  </p:cSld>
  <p:clrMapOvr>
    <a:masterClrMapping/>
  </p:clrMapOvr>
  <p:transition advTm="3282">
    <p:plu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658418"/>
          </a:xfrm>
        </p:spPr>
        <p:txBody>
          <a:bodyPr>
            <a:normAutofit/>
          </a:bodyPr>
          <a:lstStyle/>
          <a:p>
            <a:r>
              <a:rPr lang="ru-RU" sz="2200" b="1" dirty="0" smtClean="0">
                <a:solidFill>
                  <a:schemeClr val="accent4">
                    <a:lumMod val="50000"/>
                  </a:schemeClr>
                </a:solidFill>
              </a:rPr>
              <a:t>Пряники донские (XIX век)</a:t>
            </a:r>
            <a:br>
              <a:rPr lang="ru-RU" sz="2200" b="1" dirty="0" smtClean="0">
                <a:solidFill>
                  <a:schemeClr val="accent4">
                    <a:lumMod val="50000"/>
                  </a:schemeClr>
                </a:solidFill>
              </a:rPr>
            </a:br>
            <a:r>
              <a:rPr lang="ru-RU" sz="2200" b="1" dirty="0" smtClean="0">
                <a:solidFill>
                  <a:schemeClr val="accent4">
                    <a:lumMod val="50000"/>
                  </a:schemeClr>
                </a:solidFill>
              </a:rPr>
              <a:t>Категория:</a:t>
            </a:r>
            <a:r>
              <a:rPr lang="ru-RU" sz="2200" dirty="0" smtClean="0">
                <a:solidFill>
                  <a:schemeClr val="accent4">
                    <a:lumMod val="50000"/>
                  </a:schemeClr>
                </a:solidFill>
              </a:rPr>
              <a:t> Десерты </a:t>
            </a:r>
            <a:br>
              <a:rPr lang="ru-RU" sz="2200" dirty="0" smtClean="0">
                <a:solidFill>
                  <a:schemeClr val="accent4">
                    <a:lumMod val="50000"/>
                  </a:schemeClr>
                </a:solidFill>
              </a:rPr>
            </a:br>
            <a:r>
              <a:rPr lang="ru-RU" sz="2200" dirty="0" smtClean="0">
                <a:solidFill>
                  <a:schemeClr val="accent4">
                    <a:lumMod val="50000"/>
                  </a:schemeClr>
                </a:solidFill>
              </a:rPr>
              <a:t>На фунт разогретого нардека или меда добавить столовую ложку соды и полтора фунта муки. Замешать в крутое тесто и оставить в комнате на двое суток. Затем перемешать и раскатать в пласт. Резать формочкой и уложить на политую маслом сковороду. Верх смазать взбитым яйцом или посыпать сахарной пудрой с изюмом.</a:t>
            </a:r>
            <a:r>
              <a:rPr lang="ru-RU" sz="2000" dirty="0" smtClean="0"/>
              <a:t/>
            </a:r>
            <a:br>
              <a:rPr lang="ru-RU" sz="2000" dirty="0" smtClean="0"/>
            </a:br>
            <a:endParaRPr lang="ru-RU" sz="2000" dirty="0"/>
          </a:p>
        </p:txBody>
      </p:sp>
      <p:pic>
        <p:nvPicPr>
          <p:cNvPr id="4" name="Содержимое 3" descr="dynicon146.png"/>
          <p:cNvPicPr>
            <a:picLocks noGrp="1" noChangeAspect="1"/>
          </p:cNvPicPr>
          <p:nvPr>
            <p:ph idx="1"/>
          </p:nvPr>
        </p:nvPicPr>
        <p:blipFill>
          <a:blip r:embed="rId2" cstate="print"/>
          <a:stretch>
            <a:fillRect/>
          </a:stretch>
        </p:blipFill>
        <p:spPr>
          <a:xfrm>
            <a:off x="2915816" y="4005064"/>
            <a:ext cx="3168352" cy="2346125"/>
          </a:xfrm>
        </p:spPr>
      </p:pic>
    </p:spTree>
  </p:cSld>
  <p:clrMapOvr>
    <a:masterClrMapping/>
  </p:clrMapOvr>
  <p:transition advTm="5173">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688"/>
            <a:ext cx="8229600" cy="4248472"/>
          </a:xfrm>
        </p:spPr>
        <p:txBody>
          <a:bodyPr>
            <a:noAutofit/>
          </a:bodyPr>
          <a:lstStyle/>
          <a:p>
            <a:r>
              <a:rPr lang="ru-RU" sz="1400" b="0" dirty="0" smtClean="0">
                <a:solidFill>
                  <a:srgbClr val="481FF5"/>
                </a:solidFill>
              </a:rPr>
              <a:t>Нардек (арбузный мед) (XVIII век)</a:t>
            </a:r>
            <a:br>
              <a:rPr lang="ru-RU" sz="1400" b="0" dirty="0" smtClean="0">
                <a:solidFill>
                  <a:srgbClr val="481FF5"/>
                </a:solidFill>
              </a:rPr>
            </a:br>
            <a:r>
              <a:rPr lang="ru-RU" sz="1400" b="0" dirty="0" smtClean="0">
                <a:solidFill>
                  <a:srgbClr val="481FF5"/>
                </a:solidFill>
              </a:rPr>
              <a:t>Категория: Десерты </a:t>
            </a:r>
            <a:br>
              <a:rPr lang="ru-RU" sz="1400" b="0" dirty="0" smtClean="0">
                <a:solidFill>
                  <a:srgbClr val="481FF5"/>
                </a:solidFill>
              </a:rPr>
            </a:br>
            <a:r>
              <a:rPr lang="ru-RU" sz="1400" b="0" dirty="0" smtClean="0">
                <a:solidFill>
                  <a:srgbClr val="481FF5"/>
                </a:solidFill>
              </a:rPr>
              <a:t>Мякоть спелых столовых арбузов пропустить через пресс. Слить в эмалированный или медный таз. Поставить на огонь и довести до кипения. Постоянно помешивая, варить на слабом огне, уваривая до 1/8 - 1/10 объема. Хранить мед в сухих стеклянных банках в прохладном месте. </a:t>
            </a:r>
            <a:br>
              <a:rPr lang="ru-RU" sz="1400" b="0" dirty="0" smtClean="0">
                <a:solidFill>
                  <a:srgbClr val="481FF5"/>
                </a:solidFill>
              </a:rPr>
            </a:br>
            <a:r>
              <a:rPr lang="ru-RU" sz="1400" b="0" dirty="0" smtClean="0">
                <a:solidFill>
                  <a:srgbClr val="481FF5"/>
                </a:solidFill>
              </a:rPr>
              <a:t>Нардек – это есть донской десерт, приготовляемый исключительно на Дону по станицам казачками. Приготовление нардека происходит осенью, когда поспеют арбузы, из которых он приготовляется следующим образом: из  спелых, преимущественно, мелких арбузов, выдалбливается ложками </a:t>
            </a:r>
            <a:r>
              <a:rPr lang="ru-RU" sz="1400" b="0" dirty="0" err="1" smtClean="0">
                <a:solidFill>
                  <a:srgbClr val="481FF5"/>
                </a:solidFill>
              </a:rPr>
              <a:t>мякишь</a:t>
            </a:r>
            <a:r>
              <a:rPr lang="ru-RU" sz="1400" b="0" dirty="0" smtClean="0">
                <a:solidFill>
                  <a:srgbClr val="481FF5"/>
                </a:solidFill>
              </a:rPr>
              <a:t>, которая  затем  продавливается через сито. Полученная сладкая красноватая жидкость (сироп) сливается  в  чугунный  котел, который кипятится  в горне на открытом воздухе до тех. пор, пока не получится сироп,  консистенция  которого зависит  от  продолжительности кипячения. Обыкновенная густота нардека подобна консистенции  самых  густых  сливок  или меда.</a:t>
            </a:r>
            <a:br>
              <a:rPr lang="ru-RU" sz="1400" b="0" dirty="0" smtClean="0">
                <a:solidFill>
                  <a:srgbClr val="481FF5"/>
                </a:solidFill>
              </a:rPr>
            </a:br>
            <a:r>
              <a:rPr lang="ru-RU" sz="1400" b="0" dirty="0" smtClean="0">
                <a:solidFill>
                  <a:srgbClr val="481FF5"/>
                </a:solidFill>
              </a:rPr>
              <a:t>Употребляется нардек, главным образом, как десерт и как пищевое вещество за завтраком, в полдень, при чем его едят с хлебом и особенно его любят  есть донские  казачки с пышками.</a:t>
            </a:r>
            <a:br>
              <a:rPr lang="ru-RU" sz="1400" b="0" dirty="0" smtClean="0">
                <a:solidFill>
                  <a:srgbClr val="481FF5"/>
                </a:solidFill>
              </a:rPr>
            </a:br>
            <a:r>
              <a:rPr lang="ru-RU" sz="1400" b="0" dirty="0" smtClean="0">
                <a:solidFill>
                  <a:srgbClr val="481FF5"/>
                </a:solidFill>
              </a:rPr>
              <a:t>Употребление  нардека без привычки или в большом количестве вызывает  у некоторых лиц симптомы острого  гастрита, выражающееся в жжении под ложечкой, тошноте, а иногда и рвоте. Привычные же к нему донские казаки и казачки едят нардек в. большом количестве без всякого  вреда  для  своего здоровья.</a:t>
            </a:r>
            <a:endParaRPr lang="ru-RU" sz="1400" dirty="0"/>
          </a:p>
        </p:txBody>
      </p:sp>
      <p:pic>
        <p:nvPicPr>
          <p:cNvPr id="4" name="Содержимое 3" descr="dynicon155.png"/>
          <p:cNvPicPr>
            <a:picLocks noGrp="1" noChangeAspect="1"/>
          </p:cNvPicPr>
          <p:nvPr>
            <p:ph idx="1"/>
          </p:nvPr>
        </p:nvPicPr>
        <p:blipFill>
          <a:blip r:embed="rId2" cstate="print"/>
          <a:stretch>
            <a:fillRect/>
          </a:stretch>
        </p:blipFill>
        <p:spPr>
          <a:xfrm>
            <a:off x="323528" y="4985792"/>
            <a:ext cx="2592288" cy="1872208"/>
          </a:xfrm>
        </p:spPr>
      </p:pic>
    </p:spTree>
  </p:cSld>
  <p:clrMapOvr>
    <a:masterClrMapping/>
  </p:clrMapOvr>
  <p:transition advTm="5125">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9600" dirty="0" smtClean="0"/>
              <a:t>НАПИТКИ</a:t>
            </a:r>
            <a:endParaRPr lang="ru-RU" sz="9600" dirty="0"/>
          </a:p>
        </p:txBody>
      </p:sp>
      <p:sp>
        <p:nvSpPr>
          <p:cNvPr id="3" name="Подзаголовок 2"/>
          <p:cNvSpPr>
            <a:spLocks noGrp="1"/>
          </p:cNvSpPr>
          <p:nvPr>
            <p:ph type="subTitle" idx="1"/>
          </p:nvPr>
        </p:nvSpPr>
        <p:spPr>
          <a:xfrm flipH="1" flipV="1">
            <a:off x="7596334" y="7101408"/>
            <a:ext cx="1547665" cy="72008"/>
          </a:xfrm>
        </p:spPr>
        <p:txBody>
          <a:bodyPr>
            <a:normAutofit fontScale="25000" lnSpcReduction="20000"/>
          </a:bodyPr>
          <a:lstStyle/>
          <a:p>
            <a:endParaRPr lang="ru-RU" dirty="0"/>
          </a:p>
        </p:txBody>
      </p:sp>
    </p:spTree>
  </p:cSld>
  <p:clrMapOvr>
    <a:masterClrMapping/>
  </p:clrMapOvr>
  <p:transition advTm="3110">
    <p:zoom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298378"/>
          </a:xfrm>
        </p:spPr>
        <p:txBody>
          <a:bodyPr>
            <a:normAutofit/>
          </a:bodyPr>
          <a:lstStyle/>
          <a:p>
            <a:r>
              <a:rPr lang="ru-RU" sz="2000" b="1" dirty="0" smtClean="0">
                <a:solidFill>
                  <a:srgbClr val="481FF5"/>
                </a:solidFill>
              </a:rPr>
              <a:t>Квас из терна (XVIII-XIX века)</a:t>
            </a:r>
            <a:br>
              <a:rPr lang="ru-RU" sz="2000" b="1" dirty="0" smtClean="0">
                <a:solidFill>
                  <a:srgbClr val="481FF5"/>
                </a:solidFill>
              </a:rPr>
            </a:br>
            <a:r>
              <a:rPr lang="ru-RU" sz="2000" b="1" dirty="0" smtClean="0">
                <a:solidFill>
                  <a:srgbClr val="481FF5"/>
                </a:solidFill>
              </a:rPr>
              <a:t>Категория:</a:t>
            </a:r>
            <a:r>
              <a:rPr lang="ru-RU" sz="2000" dirty="0" smtClean="0">
                <a:solidFill>
                  <a:srgbClr val="481FF5"/>
                </a:solidFill>
              </a:rPr>
              <a:t> Коктейли </a:t>
            </a:r>
            <a:br>
              <a:rPr lang="ru-RU" sz="2000" dirty="0" smtClean="0">
                <a:solidFill>
                  <a:srgbClr val="481FF5"/>
                </a:solidFill>
              </a:rPr>
            </a:br>
            <a:r>
              <a:rPr lang="ru-RU" sz="2000" dirty="0" smtClean="0">
                <a:solidFill>
                  <a:srgbClr val="481FF5"/>
                </a:solidFill>
              </a:rPr>
              <a:t>Протереть 1 кг терна. Отжимки залить 4 литрами воды, прокипятить 15 минут. Остудить, процедить и всыпать 300 г сахара, вновь вскипятить. Сироп охладить и влить терновый сырой сок. Добавить 15 г дрожжей, размешать, разлить по бутылкам, плотно закрыть пробками и выдерживать 5 дней</a:t>
            </a:r>
            <a:r>
              <a:rPr lang="ru-RU" dirty="0" smtClean="0"/>
              <a:t/>
            </a:r>
            <a:br>
              <a:rPr lang="ru-RU" dirty="0" smtClean="0"/>
            </a:br>
            <a:endParaRPr lang="ru-RU" dirty="0"/>
          </a:p>
        </p:txBody>
      </p:sp>
      <p:pic>
        <p:nvPicPr>
          <p:cNvPr id="4" name="Содержимое 3" descr="dynicon147.png"/>
          <p:cNvPicPr>
            <a:picLocks noGrp="1" noChangeAspect="1"/>
          </p:cNvPicPr>
          <p:nvPr>
            <p:ph idx="1"/>
          </p:nvPr>
        </p:nvPicPr>
        <p:blipFill>
          <a:blip r:embed="rId2" cstate="print"/>
          <a:stretch>
            <a:fillRect/>
          </a:stretch>
        </p:blipFill>
        <p:spPr>
          <a:xfrm>
            <a:off x="3491880" y="3068960"/>
            <a:ext cx="3240360" cy="2736304"/>
          </a:xfrm>
        </p:spPr>
      </p:pic>
    </p:spTree>
  </p:cSld>
  <p:clrMapOvr>
    <a:masterClrMapping/>
  </p:clrMapOvr>
  <p:transition advTm="5452">
    <p:wheel spokes="8"/>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74638"/>
            <a:ext cx="8219256" cy="3946450"/>
          </a:xfrm>
        </p:spPr>
        <p:txBody>
          <a:bodyPr>
            <a:normAutofit fontScale="90000"/>
          </a:bodyPr>
          <a:lstStyle/>
          <a:p>
            <a:r>
              <a:rPr lang="ru-RU" sz="2400" b="1" dirty="0" smtClean="0">
                <a:solidFill>
                  <a:srgbClr val="481FF5"/>
                </a:solidFill>
              </a:rPr>
              <a:t>Хлебный квас (XVIII-XIX века)</a:t>
            </a:r>
            <a:br>
              <a:rPr lang="ru-RU" sz="2400" b="1" dirty="0" smtClean="0">
                <a:solidFill>
                  <a:srgbClr val="481FF5"/>
                </a:solidFill>
              </a:rPr>
            </a:br>
            <a:r>
              <a:rPr lang="ru-RU" sz="2400" b="1" dirty="0" smtClean="0">
                <a:solidFill>
                  <a:srgbClr val="481FF5"/>
                </a:solidFill>
              </a:rPr>
              <a:t>Категория:</a:t>
            </a:r>
            <a:r>
              <a:rPr lang="ru-RU" sz="2400" dirty="0" smtClean="0">
                <a:solidFill>
                  <a:srgbClr val="481FF5"/>
                </a:solidFill>
              </a:rPr>
              <a:t> Коктейли </a:t>
            </a:r>
            <a:br>
              <a:rPr lang="ru-RU" sz="2400" dirty="0" smtClean="0">
                <a:solidFill>
                  <a:srgbClr val="481FF5"/>
                </a:solidFill>
              </a:rPr>
            </a:br>
            <a:r>
              <a:rPr lang="ru-RU" sz="2400" dirty="0" smtClean="0">
                <a:solidFill>
                  <a:srgbClr val="481FF5"/>
                </a:solidFill>
              </a:rPr>
              <a:t>Килограмм ржаных сухарей залить 8-10 литрами кипятка, закрыть плотно, дать выстоять 4-5 часов. Процедить. Затем добавить 25 г дрожжей и 300 г сахара. После появления пены процедить вторично и разлить в бутылки, вложить в каждую 3-4 изюминки и плотно закупорить, выдержать 3 дня.</a:t>
            </a:r>
            <a:r>
              <a:rPr lang="ru-RU" dirty="0" smtClean="0"/>
              <a:t/>
            </a:r>
            <a:br>
              <a:rPr lang="ru-RU" dirty="0" smtClean="0"/>
            </a:br>
            <a:endParaRPr lang="ru-RU" dirty="0"/>
          </a:p>
        </p:txBody>
      </p:sp>
      <p:pic>
        <p:nvPicPr>
          <p:cNvPr id="4" name="Содержимое 3" descr="dynicon148.png"/>
          <p:cNvPicPr>
            <a:picLocks noGrp="1" noChangeAspect="1"/>
          </p:cNvPicPr>
          <p:nvPr>
            <p:ph idx="1"/>
          </p:nvPr>
        </p:nvPicPr>
        <p:blipFill>
          <a:blip r:embed="rId2" cstate="print"/>
          <a:stretch>
            <a:fillRect/>
          </a:stretch>
        </p:blipFill>
        <p:spPr>
          <a:xfrm>
            <a:off x="3563888" y="3717032"/>
            <a:ext cx="2736304" cy="2232248"/>
          </a:xfrm>
        </p:spPr>
      </p:pic>
    </p:spTree>
  </p:cSld>
  <p:clrMapOvr>
    <a:masterClrMapping/>
  </p:clrMapOvr>
  <p:transition advTm="5187">
    <p:wheel spokes="8"/>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658418"/>
          </a:xfrm>
        </p:spPr>
        <p:txBody>
          <a:bodyPr>
            <a:normAutofit fontScale="90000"/>
          </a:bodyPr>
          <a:lstStyle/>
          <a:p>
            <a:r>
              <a:rPr lang="ru-RU" sz="2400" b="1" dirty="0" smtClean="0">
                <a:solidFill>
                  <a:srgbClr val="903924"/>
                </a:solidFill>
              </a:rPr>
              <a:t>Вишневый морс (XVIII век)</a:t>
            </a:r>
            <a:br>
              <a:rPr lang="ru-RU" sz="2400" b="1" dirty="0" smtClean="0">
                <a:solidFill>
                  <a:srgbClr val="903924"/>
                </a:solidFill>
              </a:rPr>
            </a:br>
            <a:r>
              <a:rPr lang="ru-RU" sz="2400" b="1" dirty="0" smtClean="0">
                <a:solidFill>
                  <a:srgbClr val="903924"/>
                </a:solidFill>
              </a:rPr>
              <a:t>Категория:</a:t>
            </a:r>
            <a:r>
              <a:rPr lang="ru-RU" sz="2400" dirty="0" smtClean="0">
                <a:solidFill>
                  <a:srgbClr val="903924"/>
                </a:solidFill>
              </a:rPr>
              <a:t> Коктейли </a:t>
            </a:r>
            <a:br>
              <a:rPr lang="ru-RU" sz="2400" dirty="0" smtClean="0">
                <a:solidFill>
                  <a:srgbClr val="903924"/>
                </a:solidFill>
              </a:rPr>
            </a:br>
            <a:r>
              <a:rPr lang="ru-RU" sz="2400" dirty="0" smtClean="0">
                <a:solidFill>
                  <a:srgbClr val="903924"/>
                </a:solidFill>
              </a:rPr>
              <a:t>Насыпать полный горшок спелых вишен, обвязать ветошью, обмазать тестом, поставить в печь после хлебов. На другой день вынуть, откинуть на решето, дать соку стечь. Ягоды протереть. На 2 стакана пюре - 1 стакан сахара. Взбить до растворения сахара, поставить на лед.</a:t>
            </a:r>
            <a:r>
              <a:rPr lang="ru-RU" dirty="0" smtClean="0"/>
              <a:t/>
            </a:r>
            <a:br>
              <a:rPr lang="ru-RU" dirty="0" smtClean="0"/>
            </a:br>
            <a:endParaRPr lang="ru-RU" dirty="0"/>
          </a:p>
        </p:txBody>
      </p:sp>
      <p:pic>
        <p:nvPicPr>
          <p:cNvPr id="4" name="Содержимое 3" descr="dynicon153.png"/>
          <p:cNvPicPr>
            <a:picLocks noGrp="1" noChangeAspect="1"/>
          </p:cNvPicPr>
          <p:nvPr>
            <p:ph idx="1"/>
          </p:nvPr>
        </p:nvPicPr>
        <p:blipFill>
          <a:blip r:embed="rId2" cstate="print"/>
          <a:stretch>
            <a:fillRect/>
          </a:stretch>
        </p:blipFill>
        <p:spPr>
          <a:xfrm>
            <a:off x="3779912" y="3501008"/>
            <a:ext cx="3240360" cy="2304256"/>
          </a:xfrm>
        </p:spPr>
      </p:pic>
    </p:spTree>
  </p:cSld>
  <p:clrMapOvr>
    <a:masterClrMapping/>
  </p:clrMapOvr>
  <p:transition advTm="5250">
    <p:wheel spokes="8"/>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20689"/>
            <a:ext cx="7772400" cy="2979762"/>
          </a:xfrm>
        </p:spPr>
        <p:txBody>
          <a:bodyPr>
            <a:normAutofit/>
          </a:bodyPr>
          <a:lstStyle/>
          <a:p>
            <a:r>
              <a:rPr lang="ru-RU" sz="9600" dirty="0" smtClean="0">
                <a:solidFill>
                  <a:srgbClr val="002060"/>
                </a:solidFill>
              </a:rPr>
              <a:t>ЗАКУСКИ</a:t>
            </a:r>
            <a:endParaRPr lang="ru-RU" sz="9600" dirty="0">
              <a:solidFill>
                <a:srgbClr val="002060"/>
              </a:solidFill>
            </a:endParaRPr>
          </a:p>
        </p:txBody>
      </p:sp>
      <p:sp>
        <p:nvSpPr>
          <p:cNvPr id="3" name="Подзаголовок 2"/>
          <p:cNvSpPr>
            <a:spLocks noGrp="1"/>
          </p:cNvSpPr>
          <p:nvPr>
            <p:ph type="subTitle" idx="1"/>
          </p:nvPr>
        </p:nvSpPr>
        <p:spPr>
          <a:xfrm>
            <a:off x="7596336" y="7389437"/>
            <a:ext cx="864096" cy="45719"/>
          </a:xfrm>
        </p:spPr>
        <p:txBody>
          <a:bodyPr>
            <a:normAutofit fontScale="25000" lnSpcReduction="20000"/>
          </a:bodyPr>
          <a:lstStyle/>
          <a:p>
            <a:endParaRPr lang="ru-RU" dirty="0"/>
          </a:p>
        </p:txBody>
      </p:sp>
    </p:spTree>
  </p:cSld>
  <p:clrMapOvr>
    <a:masterClrMapping/>
  </p:clrMapOvr>
  <p:transition advTm="3233">
    <p:wheel spokes="2"/>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514402"/>
          </a:xfrm>
        </p:spPr>
        <p:txBody>
          <a:bodyPr>
            <a:normAutofit/>
          </a:bodyPr>
          <a:lstStyle/>
          <a:p>
            <a:pPr algn="ctr"/>
            <a:r>
              <a:rPr lang="ru-RU" sz="9600" dirty="0" smtClean="0"/>
              <a:t>ПЕРВЫЕ</a:t>
            </a:r>
            <a:br>
              <a:rPr lang="ru-RU" sz="9600" dirty="0" smtClean="0"/>
            </a:br>
            <a:r>
              <a:rPr lang="ru-RU" sz="9600" dirty="0" smtClean="0"/>
              <a:t>БЛЮДА</a:t>
            </a:r>
            <a:endParaRPr lang="ru-RU" sz="9600" dirty="0"/>
          </a:p>
        </p:txBody>
      </p:sp>
      <p:sp>
        <p:nvSpPr>
          <p:cNvPr id="3" name="Содержимое 2"/>
          <p:cNvSpPr>
            <a:spLocks noGrp="1"/>
          </p:cNvSpPr>
          <p:nvPr>
            <p:ph idx="1"/>
          </p:nvPr>
        </p:nvSpPr>
        <p:spPr>
          <a:xfrm>
            <a:off x="8641080" y="7245422"/>
            <a:ext cx="1331520" cy="72009"/>
          </a:xfrm>
        </p:spPr>
        <p:txBody>
          <a:bodyPr>
            <a:normAutofit fontScale="25000" lnSpcReduction="20000"/>
          </a:bodyPr>
          <a:lstStyle/>
          <a:p>
            <a:endParaRPr lang="ru-RU" dirty="0"/>
          </a:p>
        </p:txBody>
      </p:sp>
    </p:spTree>
  </p:cSld>
  <p:clrMapOvr>
    <a:masterClrMapping/>
  </p:clrMapOvr>
  <p:transition advTm="5218">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692696"/>
            <a:ext cx="8496944" cy="4248472"/>
          </a:xfrm>
        </p:spPr>
        <p:txBody>
          <a:bodyPr>
            <a:noAutofit/>
          </a:bodyPr>
          <a:lstStyle/>
          <a:p>
            <a:pPr algn="l"/>
            <a:r>
              <a:rPr lang="ru-RU" sz="1400" dirty="0" smtClean="0">
                <a:solidFill>
                  <a:srgbClr val="903924"/>
                </a:solidFill>
              </a:rPr>
              <a:t>Пирог с ливером Казачий</a:t>
            </a:r>
            <a:r>
              <a:rPr lang="ru-RU" sz="1200" b="0" dirty="0" smtClean="0">
                <a:solidFill>
                  <a:srgbClr val="903924"/>
                </a:solidFill>
              </a:rPr>
              <a:t/>
            </a:r>
            <a:br>
              <a:rPr lang="ru-RU" sz="1200" b="0" dirty="0" smtClean="0">
                <a:solidFill>
                  <a:srgbClr val="903924"/>
                </a:solidFill>
              </a:rPr>
            </a:br>
            <a:r>
              <a:rPr lang="ru-RU" sz="1200" b="0" dirty="0" smtClean="0">
                <a:solidFill>
                  <a:srgbClr val="903924"/>
                </a:solidFill>
              </a:rPr>
              <a:t>Категория: Закуски     Время подготовки: 4 часа.     Время приготовления: 1 час 30 мин.   Порций: 12</a:t>
            </a:r>
            <a:br>
              <a:rPr lang="ru-RU" sz="1200" b="0" dirty="0" smtClean="0">
                <a:solidFill>
                  <a:srgbClr val="903924"/>
                </a:solidFill>
              </a:rPr>
            </a:br>
            <a:r>
              <a:rPr lang="ru-RU" sz="1200" b="0" dirty="0" smtClean="0">
                <a:solidFill>
                  <a:srgbClr val="903924"/>
                </a:solidFill>
              </a:rPr>
              <a:t>Для теста:   300 гр. муки;    1 стакан молока;    30 гр. свежих дрожжей;    1 ст. ложка сахара;     90 мл растительного масла;   2 яйца;</a:t>
            </a:r>
            <a:br>
              <a:rPr lang="ru-RU" sz="1200" b="0" dirty="0" smtClean="0">
                <a:solidFill>
                  <a:srgbClr val="903924"/>
                </a:solidFill>
              </a:rPr>
            </a:br>
            <a:r>
              <a:rPr lang="ru-RU" sz="1200" b="0" dirty="0" smtClean="0">
                <a:solidFill>
                  <a:srgbClr val="903924"/>
                </a:solidFill>
              </a:rPr>
              <a:t>Специи: соль.</a:t>
            </a:r>
            <a:br>
              <a:rPr lang="ru-RU" sz="1200" b="0" dirty="0" smtClean="0">
                <a:solidFill>
                  <a:srgbClr val="903924"/>
                </a:solidFill>
              </a:rPr>
            </a:br>
            <a:r>
              <a:rPr lang="ru-RU" sz="1200" b="0" dirty="0" smtClean="0">
                <a:solidFill>
                  <a:srgbClr val="903924"/>
                </a:solidFill>
              </a:rPr>
              <a:t>Для начинки:     по 250 гр. говяжьего сердца, печенки и легкого;   1 большой пучок зеленого лука;  1 репчатая луковица;  4 ст. ложки растительного масла;  3 вареных яйца;  1 сырое яйцо;</a:t>
            </a:r>
            <a:br>
              <a:rPr lang="ru-RU" sz="1200" b="0" dirty="0" smtClean="0">
                <a:solidFill>
                  <a:srgbClr val="903924"/>
                </a:solidFill>
              </a:rPr>
            </a:br>
            <a:r>
              <a:rPr lang="ru-RU" sz="1200" b="0" dirty="0" smtClean="0">
                <a:solidFill>
                  <a:srgbClr val="903924"/>
                </a:solidFill>
              </a:rPr>
              <a:t>Специи: соль, перец.</a:t>
            </a:r>
            <a:br>
              <a:rPr lang="ru-RU" sz="1200" b="0" dirty="0" smtClean="0">
                <a:solidFill>
                  <a:srgbClr val="903924"/>
                </a:solidFill>
              </a:rPr>
            </a:br>
            <a:r>
              <a:rPr lang="ru-RU" sz="1200" b="0" dirty="0" smtClean="0">
                <a:solidFill>
                  <a:srgbClr val="903924"/>
                </a:solidFill>
              </a:rPr>
              <a:t>Приготовить опару.  Влить в миску 2/3 стакана теплого молока и развести в нем дрожжи.</a:t>
            </a:r>
            <a:br>
              <a:rPr lang="ru-RU" sz="1200" b="0" dirty="0" smtClean="0">
                <a:solidFill>
                  <a:srgbClr val="903924"/>
                </a:solidFill>
              </a:rPr>
            </a:br>
            <a:r>
              <a:rPr lang="ru-RU" sz="1200" b="0" dirty="0" smtClean="0">
                <a:solidFill>
                  <a:srgbClr val="903924"/>
                </a:solidFill>
              </a:rPr>
              <a:t>Всыпать половину просеянной муки, сахар и размешать до получения однородной массы.  Поставить в теплое место на 2-2,5 часа.     В готовую опару влить оставшееся молоко, добавить соль и яйца.   Перемешать и всыпать оставшуюся муку.  Замесить тесто и вымещать 5 мин.  Добавить растительное масло и снова вымещать.  Накрыть и оставить еще на 1,5 часа.  Дважды обмять.</a:t>
            </a:r>
            <a:br>
              <a:rPr lang="ru-RU" sz="1200" b="0" dirty="0" smtClean="0">
                <a:solidFill>
                  <a:srgbClr val="903924"/>
                </a:solidFill>
              </a:rPr>
            </a:br>
            <a:r>
              <a:rPr lang="ru-RU" sz="1200" b="0" dirty="0" smtClean="0">
                <a:solidFill>
                  <a:srgbClr val="903924"/>
                </a:solidFill>
              </a:rPr>
              <a:t>Сердце и легкое промыть, положить в разные миски с холодной водой и оставить на 1 час.</a:t>
            </a:r>
            <a:br>
              <a:rPr lang="ru-RU" sz="1200" b="0" dirty="0" smtClean="0">
                <a:solidFill>
                  <a:srgbClr val="903924"/>
                </a:solidFill>
              </a:rPr>
            </a:br>
            <a:r>
              <a:rPr lang="ru-RU" sz="1200" b="0" dirty="0" smtClean="0">
                <a:solidFill>
                  <a:srgbClr val="903924"/>
                </a:solidFill>
              </a:rPr>
              <a:t>Затем нарезать кусками и отварить по отдельности в кипящей подсоленной воде (сердце 1,5 часа, легкое – 1 час).</a:t>
            </a:r>
            <a:br>
              <a:rPr lang="ru-RU" sz="1200" b="0" dirty="0" smtClean="0">
                <a:solidFill>
                  <a:srgbClr val="903924"/>
                </a:solidFill>
              </a:rPr>
            </a:br>
            <a:r>
              <a:rPr lang="ru-RU" sz="1200" b="0" dirty="0" smtClean="0">
                <a:solidFill>
                  <a:srgbClr val="903924"/>
                </a:solidFill>
              </a:rPr>
              <a:t>Печенку нарезать кусочками и обжарить в половине разогретого растительного масла, 10 мин.</a:t>
            </a:r>
            <a:br>
              <a:rPr lang="ru-RU" sz="1200" b="0" dirty="0" smtClean="0">
                <a:solidFill>
                  <a:srgbClr val="903924"/>
                </a:solidFill>
              </a:rPr>
            </a:br>
            <a:r>
              <a:rPr lang="ru-RU" sz="1200" b="0" dirty="0" smtClean="0">
                <a:solidFill>
                  <a:srgbClr val="903924"/>
                </a:solidFill>
              </a:rPr>
              <a:t>Пропустить сердце, легкое и печенку через мясорубку.  Зеленый лук промыть и измельчить.                                                                                                                                                                                                                          Репчатый лук очистить, мелко нарезать и обжарить в оставшемся масле до золотистого цвета, 6 мин. Смешать фарш с репчатым и зеленым луком, солью и перцем.  Яйца нарезать кружками.   Раскатать 2/3 теста в круг на 5 см больше диаметра формы, поместить в смазанную маслом форму.</a:t>
            </a:r>
            <a:br>
              <a:rPr lang="ru-RU" sz="1200" b="0" dirty="0" smtClean="0">
                <a:solidFill>
                  <a:srgbClr val="903924"/>
                </a:solidFill>
              </a:rPr>
            </a:br>
            <a:r>
              <a:rPr lang="ru-RU" sz="1200" b="0" dirty="0" smtClean="0">
                <a:solidFill>
                  <a:srgbClr val="903924"/>
                </a:solidFill>
              </a:rPr>
              <a:t>Выложить начинку, сверху кружки яиц.  Раскатать оставшееся тесто и накрыть пирог, края защипнуть.</a:t>
            </a:r>
            <a:br>
              <a:rPr lang="ru-RU" sz="1200" b="0" dirty="0" smtClean="0">
                <a:solidFill>
                  <a:srgbClr val="903924"/>
                </a:solidFill>
              </a:rPr>
            </a:br>
            <a:r>
              <a:rPr lang="ru-RU" sz="1200" b="0" dirty="0" smtClean="0">
                <a:solidFill>
                  <a:srgbClr val="903924"/>
                </a:solidFill>
              </a:rPr>
              <a:t>Оставить на 30 мин., затем смазать слегка взбитым яйцом и выпекать в духовке, разогретой до 190 град.С, около 1 часа.</a:t>
            </a:r>
            <a:endParaRPr lang="ru-RU" sz="900" b="0" dirty="0">
              <a:solidFill>
                <a:srgbClr val="903924"/>
              </a:solidFill>
            </a:endParaRPr>
          </a:p>
        </p:txBody>
      </p:sp>
      <p:pic>
        <p:nvPicPr>
          <p:cNvPr id="4" name="Содержимое 3" descr="dynicon375.png"/>
          <p:cNvPicPr>
            <a:picLocks noGrp="1" noChangeAspect="1"/>
          </p:cNvPicPr>
          <p:nvPr>
            <p:ph idx="1"/>
          </p:nvPr>
        </p:nvPicPr>
        <p:blipFill>
          <a:blip r:embed="rId2" cstate="print"/>
          <a:stretch>
            <a:fillRect/>
          </a:stretch>
        </p:blipFill>
        <p:spPr>
          <a:xfrm>
            <a:off x="3995936" y="5013177"/>
            <a:ext cx="2736304" cy="1844824"/>
          </a:xfrm>
        </p:spPr>
      </p:pic>
    </p:spTree>
  </p:cSld>
  <p:clrMapOvr>
    <a:masterClrMapping/>
  </p:clrMapOvr>
  <p:transition advTm="7376">
    <p:strips dir="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234482"/>
          </a:xfrm>
        </p:spPr>
        <p:txBody>
          <a:bodyPr>
            <a:normAutofit/>
          </a:bodyPr>
          <a:lstStyle/>
          <a:p>
            <a:r>
              <a:rPr lang="ru-RU" sz="2400" b="1" dirty="0" err="1" smtClean="0">
                <a:solidFill>
                  <a:schemeClr val="tx2">
                    <a:lumMod val="50000"/>
                  </a:schemeClr>
                </a:solidFill>
              </a:rPr>
              <a:t>Круглик</a:t>
            </a:r>
            <a:r>
              <a:rPr lang="ru-RU" sz="2400" b="1" dirty="0" smtClean="0">
                <a:solidFill>
                  <a:schemeClr val="tx2">
                    <a:lumMod val="50000"/>
                  </a:schemeClr>
                </a:solidFill>
              </a:rPr>
              <a:t> (XVIII век)</a:t>
            </a:r>
            <a:br>
              <a:rPr lang="ru-RU" sz="2400" b="1" dirty="0" smtClean="0">
                <a:solidFill>
                  <a:schemeClr val="tx2">
                    <a:lumMod val="50000"/>
                  </a:schemeClr>
                </a:solidFill>
              </a:rPr>
            </a:br>
            <a:r>
              <a:rPr lang="ru-RU" sz="2400" b="1" dirty="0" smtClean="0">
                <a:solidFill>
                  <a:schemeClr val="tx2">
                    <a:lumMod val="50000"/>
                  </a:schemeClr>
                </a:solidFill>
              </a:rPr>
              <a:t>Категория:</a:t>
            </a:r>
            <a:r>
              <a:rPr lang="ru-RU" sz="2400" dirty="0" smtClean="0">
                <a:solidFill>
                  <a:schemeClr val="tx2">
                    <a:lumMod val="50000"/>
                  </a:schemeClr>
                </a:solidFill>
              </a:rPr>
              <a:t> Закуски </a:t>
            </a:r>
            <a:br>
              <a:rPr lang="ru-RU" sz="2400" dirty="0" smtClean="0">
                <a:solidFill>
                  <a:schemeClr val="tx2">
                    <a:lumMod val="50000"/>
                  </a:schemeClr>
                </a:solidFill>
              </a:rPr>
            </a:br>
            <a:r>
              <a:rPr lang="ru-RU" sz="2400" dirty="0" smtClean="0">
                <a:solidFill>
                  <a:schemeClr val="tx2">
                    <a:lumMod val="50000"/>
                  </a:schemeClr>
                </a:solidFill>
              </a:rPr>
              <a:t>Молотое мясо смешать с рубленым мясом цыплят, обжарить с корнями петрушки на гусином или утином жиру.</a:t>
            </a:r>
            <a:br>
              <a:rPr lang="ru-RU" sz="2400" dirty="0" smtClean="0">
                <a:solidFill>
                  <a:schemeClr val="tx2">
                    <a:lumMod val="50000"/>
                  </a:schemeClr>
                </a:solidFill>
              </a:rPr>
            </a:br>
            <a:r>
              <a:rPr lang="ru-RU" sz="2400" dirty="0" smtClean="0">
                <a:solidFill>
                  <a:schemeClr val="tx2">
                    <a:lumMod val="50000"/>
                  </a:schemeClr>
                </a:solidFill>
              </a:rPr>
              <a:t>Приготовленное для пирога тесто раскатать на большой сковороде, на него разложить слоем приготовленный фарш.</a:t>
            </a:r>
            <a:br>
              <a:rPr lang="ru-RU" sz="2400" dirty="0" smtClean="0">
                <a:solidFill>
                  <a:schemeClr val="tx2">
                    <a:lumMod val="50000"/>
                  </a:schemeClr>
                </a:solidFill>
              </a:rPr>
            </a:br>
            <a:r>
              <a:rPr lang="ru-RU" sz="2400" dirty="0" smtClean="0">
                <a:solidFill>
                  <a:schemeClr val="tx2">
                    <a:lumMod val="50000"/>
                  </a:schemeClr>
                </a:solidFill>
              </a:rPr>
              <a:t>Запечь в духовке или печи. Следить за сочностью.</a:t>
            </a:r>
            <a:r>
              <a:rPr lang="ru-RU" sz="1600" dirty="0" smtClean="0"/>
              <a:t/>
            </a:r>
            <a:br>
              <a:rPr lang="ru-RU" sz="1600" dirty="0" smtClean="0"/>
            </a:br>
            <a:endParaRPr lang="ru-RU" sz="1600" dirty="0"/>
          </a:p>
        </p:txBody>
      </p:sp>
      <p:pic>
        <p:nvPicPr>
          <p:cNvPr id="4" name="Содержимое 3" descr="dynicon127.png"/>
          <p:cNvPicPr>
            <a:picLocks noGrp="1" noChangeAspect="1"/>
          </p:cNvPicPr>
          <p:nvPr>
            <p:ph idx="1"/>
          </p:nvPr>
        </p:nvPicPr>
        <p:blipFill>
          <a:blip r:embed="rId2" cstate="print"/>
          <a:stretch>
            <a:fillRect/>
          </a:stretch>
        </p:blipFill>
        <p:spPr>
          <a:xfrm>
            <a:off x="3635896" y="4293096"/>
            <a:ext cx="3456384" cy="2130101"/>
          </a:xfrm>
        </p:spPr>
      </p:pic>
    </p:spTree>
  </p:cSld>
  <p:clrMapOvr>
    <a:masterClrMapping/>
  </p:clrMapOvr>
  <p:transition advTm="5344">
    <p:strips/>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340767"/>
            <a:ext cx="7772400" cy="4752529"/>
          </a:xfrm>
        </p:spPr>
        <p:txBody>
          <a:bodyPr>
            <a:noAutofit/>
          </a:bodyPr>
          <a:lstStyle/>
          <a:p>
            <a:pPr algn="ctr"/>
            <a:r>
              <a:rPr lang="ru-RU" sz="7200" dirty="0" smtClean="0"/>
              <a:t>ВСЕМ</a:t>
            </a:r>
            <a:br>
              <a:rPr lang="ru-RU" sz="7200" dirty="0" smtClean="0"/>
            </a:br>
            <a:r>
              <a:rPr lang="ru-RU" sz="7200" dirty="0" smtClean="0"/>
              <a:t>СПОСИБО ЗА ВНИМАНИЕ</a:t>
            </a:r>
            <a:r>
              <a:rPr lang="ru-RU" sz="8800" dirty="0" smtClean="0"/>
              <a:t>!</a:t>
            </a:r>
            <a:br>
              <a:rPr lang="ru-RU" sz="8800" dirty="0" smtClean="0"/>
            </a:br>
            <a:endParaRPr lang="ru-RU" sz="8800" dirty="0"/>
          </a:p>
        </p:txBody>
      </p:sp>
      <p:sp>
        <p:nvSpPr>
          <p:cNvPr id="3" name="Подзаголовок 2"/>
          <p:cNvSpPr>
            <a:spLocks noGrp="1"/>
          </p:cNvSpPr>
          <p:nvPr>
            <p:ph type="subTitle" idx="1"/>
          </p:nvPr>
        </p:nvSpPr>
        <p:spPr>
          <a:xfrm flipH="1">
            <a:off x="7740351" y="7317432"/>
            <a:ext cx="77767" cy="144016"/>
          </a:xfrm>
        </p:spPr>
        <p:txBody>
          <a:bodyPr>
            <a:normAutofit fontScale="40000" lnSpcReduction="20000"/>
          </a:bodyPr>
          <a:lstStyle/>
          <a:p>
            <a:endParaRPr lang="ru-RU" dirty="0"/>
          </a:p>
        </p:txBody>
      </p:sp>
    </p:spTree>
  </p:cSld>
  <p:clrMapOvr>
    <a:masterClrMapping/>
  </p:clrMapOvr>
  <p:transition advTm="3078">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274638"/>
            <a:ext cx="8003232" cy="3946450"/>
          </a:xfrm>
        </p:spPr>
        <p:txBody>
          <a:bodyPr>
            <a:normAutofit/>
          </a:bodyPr>
          <a:lstStyle/>
          <a:p>
            <a:r>
              <a:rPr lang="ru-RU" sz="2000" b="1" dirty="0" smtClean="0">
                <a:solidFill>
                  <a:srgbClr val="C00000"/>
                </a:solidFill>
              </a:rPr>
              <a:t>Постный борщ (XVIII век)</a:t>
            </a:r>
            <a:br>
              <a:rPr lang="ru-RU" sz="2000" b="1" dirty="0" smtClean="0">
                <a:solidFill>
                  <a:srgbClr val="C00000"/>
                </a:solidFill>
              </a:rPr>
            </a:br>
            <a:r>
              <a:rPr lang="ru-RU" sz="2000" b="1" dirty="0" smtClean="0">
                <a:solidFill>
                  <a:srgbClr val="C00000"/>
                </a:solidFill>
              </a:rPr>
              <a:t>Категория:</a:t>
            </a:r>
            <a:r>
              <a:rPr lang="ru-RU" sz="2000" dirty="0" smtClean="0">
                <a:solidFill>
                  <a:srgbClr val="C00000"/>
                </a:solidFill>
              </a:rPr>
              <a:t> Первые блюда </a:t>
            </a:r>
            <a:br>
              <a:rPr lang="ru-RU" sz="2000" dirty="0" smtClean="0">
                <a:solidFill>
                  <a:srgbClr val="C00000"/>
                </a:solidFill>
              </a:rPr>
            </a:br>
            <a:r>
              <a:rPr lang="ru-RU" sz="2000" dirty="0" smtClean="0">
                <a:solidFill>
                  <a:srgbClr val="C00000"/>
                </a:solidFill>
              </a:rPr>
              <a:t>На медленном огне варится несколько крупных сырых луковиц. Затем их вынимают и в бульон закладывают шинкованные капусту, морковь, пастернак, картофель, стручки зеленой фасоли (гороха). Перед готовностью добавляют толченый чеснок, лавровый лист, перец и заправляют обжаренным на растительном масле луком и зеленью. </a:t>
            </a:r>
            <a:r>
              <a:rPr lang="ru-RU" sz="2000" dirty="0" smtClean="0"/>
              <a:t/>
            </a:r>
            <a:br>
              <a:rPr lang="ru-RU" sz="2000" dirty="0" smtClean="0"/>
            </a:br>
            <a:endParaRPr lang="ru-RU" sz="2000" dirty="0"/>
          </a:p>
        </p:txBody>
      </p:sp>
      <p:pic>
        <p:nvPicPr>
          <p:cNvPr id="4" name="Содержимое 3" descr="dynicon134.png"/>
          <p:cNvPicPr>
            <a:picLocks noGrp="1" noChangeAspect="1"/>
          </p:cNvPicPr>
          <p:nvPr>
            <p:ph idx="1"/>
          </p:nvPr>
        </p:nvPicPr>
        <p:blipFill>
          <a:blip r:embed="rId2" cstate="print"/>
          <a:stretch>
            <a:fillRect/>
          </a:stretch>
        </p:blipFill>
        <p:spPr>
          <a:xfrm>
            <a:off x="3635896" y="3789040"/>
            <a:ext cx="3240360" cy="2160240"/>
          </a:xfrm>
        </p:spPr>
      </p:pic>
    </p:spTree>
  </p:cSld>
  <p:clrMapOvr>
    <a:masterClrMapping/>
  </p:clrMapOvr>
  <p:transition advTm="5297">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42394"/>
          </a:xfrm>
        </p:spPr>
        <p:txBody>
          <a:bodyPr>
            <a:normAutofit/>
          </a:bodyPr>
          <a:lstStyle/>
          <a:p>
            <a:r>
              <a:rPr lang="ru-RU" sz="2200" b="1" dirty="0" smtClean="0">
                <a:solidFill>
                  <a:srgbClr val="9A3E00"/>
                </a:solidFill>
              </a:rPr>
              <a:t>Уха </a:t>
            </a:r>
            <a:r>
              <a:rPr lang="ru-RU" sz="2200" b="1" dirty="0" err="1" smtClean="0">
                <a:solidFill>
                  <a:srgbClr val="9A3E00"/>
                </a:solidFill>
              </a:rPr>
              <a:t>по-старочеркасски</a:t>
            </a:r>
            <a:r>
              <a:rPr lang="ru-RU" sz="2200" b="1" dirty="0" smtClean="0">
                <a:solidFill>
                  <a:srgbClr val="9A3E00"/>
                </a:solidFill>
              </a:rPr>
              <a:t> (XIX век)</a:t>
            </a:r>
            <a:br>
              <a:rPr lang="ru-RU" sz="2200" b="1" dirty="0" smtClean="0">
                <a:solidFill>
                  <a:srgbClr val="9A3E00"/>
                </a:solidFill>
              </a:rPr>
            </a:br>
            <a:r>
              <a:rPr lang="ru-RU" sz="2200" b="1" dirty="0" smtClean="0">
                <a:solidFill>
                  <a:srgbClr val="9A3E00"/>
                </a:solidFill>
              </a:rPr>
              <a:t>Категория:</a:t>
            </a:r>
            <a:r>
              <a:rPr lang="ru-RU" sz="2200" dirty="0" smtClean="0">
                <a:solidFill>
                  <a:srgbClr val="9A3E00"/>
                </a:solidFill>
              </a:rPr>
              <a:t> Первые блюда </a:t>
            </a:r>
            <a:br>
              <a:rPr lang="ru-RU" sz="2200" dirty="0" smtClean="0">
                <a:solidFill>
                  <a:srgbClr val="9A3E00"/>
                </a:solidFill>
              </a:rPr>
            </a:br>
            <a:r>
              <a:rPr lang="ru-RU" sz="2200" dirty="0" smtClean="0">
                <a:solidFill>
                  <a:srgbClr val="9A3E00"/>
                </a:solidFill>
              </a:rPr>
              <a:t>Мелкая рыба, ерш, окунь, плотва, красноперка, </a:t>
            </a:r>
            <a:r>
              <a:rPr lang="ru-RU" sz="2200" dirty="0" err="1" smtClean="0">
                <a:solidFill>
                  <a:srgbClr val="9A3E00"/>
                </a:solidFill>
              </a:rPr>
              <a:t>уклея</a:t>
            </a:r>
            <a:r>
              <a:rPr lang="ru-RU" sz="2200" dirty="0" smtClean="0">
                <a:solidFill>
                  <a:srgbClr val="9A3E00"/>
                </a:solidFill>
              </a:rPr>
              <a:t>, потрошится, удаляются жабры. Заливается холодной водой. Добавляются лук, соль, специи. Варится на медленном огне 40-60 минут. Уксус - по вкусу. </a:t>
            </a:r>
            <a:r>
              <a:rPr lang="ru-RU" dirty="0" smtClean="0"/>
              <a:t/>
            </a:r>
            <a:br>
              <a:rPr lang="ru-RU" dirty="0" smtClean="0"/>
            </a:br>
            <a:endParaRPr lang="ru-RU" dirty="0"/>
          </a:p>
        </p:txBody>
      </p:sp>
      <p:pic>
        <p:nvPicPr>
          <p:cNvPr id="4" name="Содержимое 3" descr="dynicon135.png"/>
          <p:cNvPicPr>
            <a:picLocks noGrp="1" noChangeAspect="1"/>
          </p:cNvPicPr>
          <p:nvPr>
            <p:ph idx="1"/>
          </p:nvPr>
        </p:nvPicPr>
        <p:blipFill>
          <a:blip r:embed="rId2" cstate="print"/>
          <a:stretch>
            <a:fillRect/>
          </a:stretch>
        </p:blipFill>
        <p:spPr>
          <a:xfrm>
            <a:off x="3563888" y="3284984"/>
            <a:ext cx="3744416" cy="2592288"/>
          </a:xfrm>
        </p:spPr>
      </p:pic>
    </p:spTree>
  </p:cSld>
  <p:clrMapOvr>
    <a:masterClrMapping/>
  </p:clrMapOvr>
  <p:transition advTm="5438">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74638"/>
            <a:ext cx="8219256" cy="3514402"/>
          </a:xfrm>
        </p:spPr>
        <p:txBody>
          <a:bodyPr>
            <a:normAutofit/>
          </a:bodyPr>
          <a:lstStyle/>
          <a:p>
            <a:r>
              <a:rPr lang="ru-RU" sz="1800" b="1" dirty="0" smtClean="0">
                <a:solidFill>
                  <a:schemeClr val="accent2">
                    <a:lumMod val="75000"/>
                  </a:schemeClr>
                </a:solidFill>
              </a:rPr>
              <a:t>Солянка рыбная (XIX век)</a:t>
            </a:r>
            <a:br>
              <a:rPr lang="ru-RU" sz="1800" b="1" dirty="0" smtClean="0">
                <a:solidFill>
                  <a:schemeClr val="accent2">
                    <a:lumMod val="75000"/>
                  </a:schemeClr>
                </a:solidFill>
              </a:rPr>
            </a:br>
            <a:r>
              <a:rPr lang="ru-RU" sz="1800" b="1" dirty="0" smtClean="0">
                <a:solidFill>
                  <a:schemeClr val="accent2">
                    <a:lumMod val="75000"/>
                  </a:schemeClr>
                </a:solidFill>
              </a:rPr>
              <a:t>Категория:</a:t>
            </a:r>
            <a:r>
              <a:rPr lang="ru-RU" sz="1800" dirty="0" smtClean="0">
                <a:solidFill>
                  <a:schemeClr val="accent2">
                    <a:lumMod val="75000"/>
                  </a:schemeClr>
                </a:solidFill>
              </a:rPr>
              <a:t> Первые блюда </a:t>
            </a:r>
            <a:br>
              <a:rPr lang="ru-RU" sz="1800" dirty="0" smtClean="0">
                <a:solidFill>
                  <a:schemeClr val="accent2">
                    <a:lumMod val="75000"/>
                  </a:schemeClr>
                </a:solidFill>
              </a:rPr>
            </a:br>
            <a:r>
              <a:rPr lang="ru-RU" sz="1800" dirty="0" smtClean="0">
                <a:solidFill>
                  <a:schemeClr val="accent2">
                    <a:lumMod val="75000"/>
                  </a:schemeClr>
                </a:solidFill>
              </a:rPr>
              <a:t>Луковицу мелко изрубить, обжарить, всыпать полторы ложки муки и еще обжарить, развести водой. В соус заложить мелкие куски рыбы, лавровый лист, перец, 10 оливок, 10 мелко резанных шампиньонов, 2 соленых огурца, немного свежей и кислой капусты. По готовности добавить по вкусу огуречный рассол, сметану, посыпать зеленью, </a:t>
            </a:r>
            <a:r>
              <a:rPr lang="ru-RU" sz="1800" dirty="0" err="1" smtClean="0">
                <a:solidFill>
                  <a:schemeClr val="accent2">
                    <a:lumMod val="75000"/>
                  </a:schemeClr>
                </a:solidFill>
              </a:rPr>
              <a:t>протушить</a:t>
            </a:r>
            <a:r>
              <a:rPr lang="ru-RU" sz="1800" dirty="0" smtClean="0"/>
              <a:t/>
            </a:r>
            <a:br>
              <a:rPr lang="ru-RU" sz="1800" dirty="0" smtClean="0"/>
            </a:br>
            <a:endParaRPr lang="ru-RU" sz="1800" dirty="0"/>
          </a:p>
        </p:txBody>
      </p:sp>
      <p:pic>
        <p:nvPicPr>
          <p:cNvPr id="4" name="Содержимое 3" descr="dynicon143.png"/>
          <p:cNvPicPr>
            <a:picLocks noGrp="1" noChangeAspect="1"/>
          </p:cNvPicPr>
          <p:nvPr>
            <p:ph idx="1"/>
          </p:nvPr>
        </p:nvPicPr>
        <p:blipFill>
          <a:blip r:embed="rId2" cstate="print"/>
          <a:stretch>
            <a:fillRect/>
          </a:stretch>
        </p:blipFill>
        <p:spPr>
          <a:xfrm>
            <a:off x="3851920" y="3356992"/>
            <a:ext cx="3600400" cy="2418133"/>
          </a:xfrm>
        </p:spPr>
      </p:pic>
    </p:spTree>
  </p:cSld>
  <p:clrMapOvr>
    <a:masterClrMapping/>
  </p:clrMapOvr>
  <p:transition advTm="5422">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19256" cy="3312368"/>
          </a:xfrm>
        </p:spPr>
        <p:txBody>
          <a:bodyPr>
            <a:normAutofit fontScale="90000"/>
          </a:bodyPr>
          <a:lstStyle/>
          <a:p>
            <a:r>
              <a:rPr lang="ru-RU" sz="1600" b="1" dirty="0" smtClean="0">
                <a:solidFill>
                  <a:srgbClr val="C00000"/>
                </a:solidFill>
              </a:rPr>
              <a:t>Борщ </a:t>
            </a:r>
            <a:r>
              <a:rPr lang="ru-RU" sz="1600" b="1" dirty="0" err="1" smtClean="0">
                <a:solidFill>
                  <a:srgbClr val="C00000"/>
                </a:solidFill>
              </a:rPr>
              <a:t>вешенский</a:t>
            </a:r>
            <a:r>
              <a:rPr lang="ru-RU" sz="1600" b="1" dirty="0" smtClean="0">
                <a:solidFill>
                  <a:srgbClr val="C00000"/>
                </a:solidFill>
              </a:rPr>
              <a:t/>
            </a:r>
            <a:br>
              <a:rPr lang="ru-RU" sz="1600" b="1" dirty="0" smtClean="0">
                <a:solidFill>
                  <a:srgbClr val="C00000"/>
                </a:solidFill>
              </a:rPr>
            </a:br>
            <a:r>
              <a:rPr lang="ru-RU" sz="1600" b="1" dirty="0" smtClean="0">
                <a:solidFill>
                  <a:srgbClr val="C00000"/>
                </a:solidFill>
              </a:rPr>
              <a:t>Категория:</a:t>
            </a:r>
            <a:r>
              <a:rPr lang="ru-RU" sz="1600" dirty="0" smtClean="0">
                <a:solidFill>
                  <a:srgbClr val="C00000"/>
                </a:solidFill>
              </a:rPr>
              <a:t> Первые блюда </a:t>
            </a:r>
            <a:br>
              <a:rPr lang="ru-RU" sz="1600" dirty="0" smtClean="0">
                <a:solidFill>
                  <a:srgbClr val="C00000"/>
                </a:solidFill>
              </a:rPr>
            </a:br>
            <a:r>
              <a:rPr lang="ru-RU" sz="1600" dirty="0" smtClean="0">
                <a:solidFill>
                  <a:srgbClr val="C00000"/>
                </a:solidFill>
              </a:rPr>
              <a:t>Свеклу, морковь, пастернак, репчатый лук и болгарский перец нарезают соломкой. Свеклу пассируют с жиром, добавляют пастернак, морковь, болгарский перец и продолжают </a:t>
            </a:r>
            <a:r>
              <a:rPr lang="ru-RU" sz="1600" dirty="0" err="1" smtClean="0">
                <a:solidFill>
                  <a:srgbClr val="C00000"/>
                </a:solidFill>
              </a:rPr>
              <a:t>пассирование</a:t>
            </a:r>
            <a:r>
              <a:rPr lang="ru-RU" sz="1600" dirty="0" smtClean="0">
                <a:solidFill>
                  <a:srgbClr val="C00000"/>
                </a:solidFill>
              </a:rPr>
              <a:t>. Затем добавляют нарезанные дольками очищенные помидоры и продолжают </a:t>
            </a:r>
            <a:r>
              <a:rPr lang="ru-RU" sz="1600" dirty="0" err="1" smtClean="0">
                <a:solidFill>
                  <a:srgbClr val="C00000"/>
                </a:solidFill>
              </a:rPr>
              <a:t>пассирование</a:t>
            </a:r>
            <a:r>
              <a:rPr lang="ru-RU" sz="1600" dirty="0" smtClean="0">
                <a:solidFill>
                  <a:srgbClr val="C00000"/>
                </a:solidFill>
              </a:rPr>
              <a:t> в течение 5-7 минут. Отдельно пассируют репчатый лук.</a:t>
            </a:r>
            <a:br>
              <a:rPr lang="ru-RU" sz="1600" dirty="0" smtClean="0">
                <a:solidFill>
                  <a:srgbClr val="C00000"/>
                </a:solidFill>
              </a:rPr>
            </a:br>
            <a:r>
              <a:rPr lang="ru-RU" sz="1600" dirty="0" smtClean="0">
                <a:solidFill>
                  <a:srgbClr val="C00000"/>
                </a:solidFill>
              </a:rPr>
              <a:t>В кипящий бульон закладывают картофель, нарезанный брусочками или дольками, и целый очищенный картофель. Через 5 минут закладывают нарезанную соломкой капусту. Варят в течение 15 минут. Затем закладывают пассированные овощи.</a:t>
            </a:r>
            <a:br>
              <a:rPr lang="ru-RU" sz="1600" dirty="0" smtClean="0">
                <a:solidFill>
                  <a:srgbClr val="C00000"/>
                </a:solidFill>
              </a:rPr>
            </a:br>
            <a:r>
              <a:rPr lang="ru-RU" sz="1600" dirty="0" smtClean="0">
                <a:solidFill>
                  <a:srgbClr val="C00000"/>
                </a:solidFill>
              </a:rPr>
              <a:t>Вынимают целый картофель, варившийся в борще, протирают и вводят его в протертом виде в борщ.</a:t>
            </a:r>
            <a:br>
              <a:rPr lang="ru-RU" sz="1600" dirty="0" smtClean="0">
                <a:solidFill>
                  <a:srgbClr val="C00000"/>
                </a:solidFill>
              </a:rPr>
            </a:br>
            <a:r>
              <a:rPr lang="ru-RU" sz="1600" dirty="0" smtClean="0">
                <a:solidFill>
                  <a:srgbClr val="C00000"/>
                </a:solidFill>
              </a:rPr>
              <a:t>За 3 минуты до готовности в борщ кладут лавровый лист, перец горошком.</a:t>
            </a:r>
            <a:endParaRPr lang="ru-RU" sz="1600" dirty="0">
              <a:solidFill>
                <a:srgbClr val="C00000"/>
              </a:solidFill>
            </a:endParaRPr>
          </a:p>
        </p:txBody>
      </p:sp>
      <p:pic>
        <p:nvPicPr>
          <p:cNvPr id="4" name="Содержимое 3" descr="dynicon160.png"/>
          <p:cNvPicPr>
            <a:picLocks noGrp="1" noChangeAspect="1"/>
          </p:cNvPicPr>
          <p:nvPr>
            <p:ph idx="1"/>
          </p:nvPr>
        </p:nvPicPr>
        <p:blipFill>
          <a:blip r:embed="rId2" cstate="print"/>
          <a:stretch>
            <a:fillRect/>
          </a:stretch>
        </p:blipFill>
        <p:spPr>
          <a:xfrm>
            <a:off x="3851920" y="3861048"/>
            <a:ext cx="2808312" cy="1986085"/>
          </a:xfrm>
        </p:spPr>
      </p:pic>
    </p:spTree>
  </p:cSld>
  <p:clrMapOvr>
    <a:masterClrMapping/>
  </p:clrMapOvr>
  <p:transition advTm="5407">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95536" y="836713"/>
            <a:ext cx="8352928" cy="3744416"/>
          </a:xfrm>
        </p:spPr>
        <p:txBody>
          <a:bodyPr>
            <a:noAutofit/>
          </a:bodyPr>
          <a:lstStyle/>
          <a:p>
            <a:pPr algn="ctr"/>
            <a:r>
              <a:rPr lang="ru-RU" sz="9600" dirty="0" smtClean="0">
                <a:solidFill>
                  <a:schemeClr val="accent4">
                    <a:lumMod val="75000"/>
                  </a:schemeClr>
                </a:solidFill>
              </a:rPr>
              <a:t>ВТОРЫЕ   БЛЮДА</a:t>
            </a:r>
            <a:endParaRPr lang="ru-RU" sz="9600" dirty="0">
              <a:solidFill>
                <a:schemeClr val="accent4">
                  <a:lumMod val="75000"/>
                </a:schemeClr>
              </a:solidFill>
            </a:endParaRPr>
          </a:p>
        </p:txBody>
      </p:sp>
    </p:spTree>
  </p:cSld>
  <p:clrMapOvr>
    <a:masterClrMapping/>
  </p:clrMapOvr>
  <p:transition advTm="3406">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title"/>
          </p:nvPr>
        </p:nvSpPr>
        <p:spPr>
          <a:xfrm>
            <a:off x="457200" y="764704"/>
            <a:ext cx="8229600" cy="3024336"/>
          </a:xfrm>
        </p:spPr>
        <p:txBody>
          <a:bodyPr>
            <a:normAutofit fontScale="90000"/>
          </a:bodyPr>
          <a:lstStyle/>
          <a:p>
            <a:r>
              <a:rPr lang="ru-RU" sz="2000" b="1" dirty="0" smtClean="0">
                <a:solidFill>
                  <a:schemeClr val="accent1">
                    <a:lumMod val="50000"/>
                  </a:schemeClr>
                </a:solidFill>
              </a:rPr>
              <a:t>Карп с белым столовым вином </a:t>
            </a:r>
            <a:br>
              <a:rPr lang="ru-RU" sz="2000" b="1" dirty="0" smtClean="0">
                <a:solidFill>
                  <a:schemeClr val="accent1">
                    <a:lumMod val="50000"/>
                  </a:schemeClr>
                </a:solidFill>
              </a:rPr>
            </a:br>
            <a:r>
              <a:rPr lang="ru-RU" b="1" dirty="0" smtClean="0">
                <a:solidFill>
                  <a:schemeClr val="accent1">
                    <a:lumMod val="50000"/>
                  </a:schemeClr>
                </a:solidFill>
              </a:rPr>
              <a:t>  </a:t>
            </a:r>
            <a:r>
              <a:rPr lang="ru-RU" sz="1800" b="1" dirty="0" smtClean="0">
                <a:solidFill>
                  <a:schemeClr val="accent1">
                    <a:lumMod val="50000"/>
                  </a:schemeClr>
                </a:solidFill>
              </a:rPr>
              <a:t>Категория:</a:t>
            </a:r>
            <a:r>
              <a:rPr lang="ru-RU" sz="1800" dirty="0" smtClean="0">
                <a:solidFill>
                  <a:schemeClr val="accent1">
                    <a:lumMod val="50000"/>
                  </a:schemeClr>
                </a:solidFill>
              </a:rPr>
              <a:t> Вторые блюда </a:t>
            </a:r>
            <a:br>
              <a:rPr lang="ru-RU" sz="1800" dirty="0" smtClean="0">
                <a:solidFill>
                  <a:schemeClr val="accent1">
                    <a:lumMod val="50000"/>
                  </a:schemeClr>
                </a:solidFill>
              </a:rPr>
            </a:br>
            <a:r>
              <a:rPr lang="ru-RU" sz="1800" dirty="0" smtClean="0">
                <a:solidFill>
                  <a:schemeClr val="accent1">
                    <a:lumMod val="50000"/>
                  </a:schemeClr>
                </a:solidFill>
              </a:rPr>
              <a:t>Куски крупного карпа с молоками, нарезанные 2 сельдерея, 4 петрушки, 4 кислых огурца, 2 мускатных цвета, сложить в кастрюлю, посыпать простым и английским перцем, залить огуречным рассолом пополам с белым вином.</a:t>
            </a:r>
            <a:br>
              <a:rPr lang="ru-RU" sz="1800" dirty="0" smtClean="0">
                <a:solidFill>
                  <a:schemeClr val="accent1">
                    <a:lumMod val="50000"/>
                  </a:schemeClr>
                </a:solidFill>
              </a:rPr>
            </a:br>
            <a:r>
              <a:rPr lang="ru-RU" sz="1800" dirty="0" smtClean="0">
                <a:solidFill>
                  <a:schemeClr val="accent1">
                    <a:lumMod val="50000"/>
                  </a:schemeClr>
                </a:solidFill>
              </a:rPr>
              <a:t>Тушить на слабом огне. Ложку масла смешать с ложкой муки, развести процеженным соусом из-под рыбы и облить рыбу на блюде.</a:t>
            </a:r>
            <a:r>
              <a:rPr lang="ru-RU" sz="1800" dirty="0" smtClean="0"/>
              <a:t/>
            </a:r>
            <a:br>
              <a:rPr lang="ru-RU" sz="1800" dirty="0" smtClean="0"/>
            </a:br>
            <a:r>
              <a:rPr lang="ru-RU" sz="1800" dirty="0" smtClean="0"/>
              <a:t/>
            </a:r>
            <a:br>
              <a:rPr lang="ru-RU" sz="1800" dirty="0" smtClean="0"/>
            </a:br>
            <a:endParaRPr lang="ru-RU" sz="1800" dirty="0"/>
          </a:p>
        </p:txBody>
      </p:sp>
      <p:pic>
        <p:nvPicPr>
          <p:cNvPr id="6" name="Содержимое 5" descr="dynicon126.png"/>
          <p:cNvPicPr>
            <a:picLocks noGrp="1" noChangeAspect="1"/>
          </p:cNvPicPr>
          <p:nvPr>
            <p:ph idx="1"/>
          </p:nvPr>
        </p:nvPicPr>
        <p:blipFill>
          <a:blip r:embed="rId2" cstate="print"/>
          <a:stretch>
            <a:fillRect/>
          </a:stretch>
        </p:blipFill>
        <p:spPr>
          <a:xfrm flipV="1">
            <a:off x="1115616" y="3501008"/>
            <a:ext cx="4032448" cy="2880320"/>
          </a:xfrm>
        </p:spPr>
      </p:pic>
    </p:spTree>
  </p:cSld>
  <p:clrMapOvr>
    <a:masterClrMapping/>
  </p:clrMapOvr>
  <p:transition advTm="5437">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2636912"/>
            <a:ext cx="6523112" cy="3312368"/>
          </a:xfrm>
        </p:spPr>
        <p:txBody>
          <a:bodyPr>
            <a:noAutofit/>
          </a:bodyPr>
          <a:lstStyle/>
          <a:p>
            <a:r>
              <a:rPr lang="ru-RU" sz="2400" dirty="0">
                <a:solidFill>
                  <a:schemeClr val="accent4">
                    <a:lumMod val="50000"/>
                  </a:schemeClr>
                </a:solidFill>
              </a:rPr>
              <a:t>Категория:</a:t>
            </a:r>
            <a:r>
              <a:rPr lang="ru-RU" sz="2400" dirty="0" smtClean="0">
                <a:solidFill>
                  <a:schemeClr val="accent4">
                    <a:lumMod val="50000"/>
                  </a:schemeClr>
                </a:solidFill>
              </a:rPr>
              <a:t> Вторые блюда </a:t>
            </a:r>
            <a:br>
              <a:rPr lang="ru-RU" sz="2400" dirty="0" smtClean="0">
                <a:solidFill>
                  <a:schemeClr val="accent4">
                    <a:lumMod val="50000"/>
                  </a:schemeClr>
                </a:solidFill>
              </a:rPr>
            </a:br>
            <a:r>
              <a:rPr lang="ru-RU" sz="2400" dirty="0" smtClean="0">
                <a:solidFill>
                  <a:schemeClr val="accent4">
                    <a:lumMod val="50000"/>
                  </a:schemeClr>
                </a:solidFill>
              </a:rPr>
              <a:t>Мелкие кусочки мякоти баранины обжаривают в кипящем масле. Укладывают в горшочки, заливают овощным бульоном и добавляют нарезанные картофель, морковь, корень пастернака, пряности и тушат до готовности с добавлением бараньего жира, стручка жгучего перца и уксуса по вкусу. </a:t>
            </a:r>
            <a:r>
              <a:rPr lang="ru-RU" sz="2400" dirty="0" smtClean="0"/>
              <a:t/>
            </a:r>
            <a:br>
              <a:rPr lang="ru-RU" sz="2400" dirty="0" smtClean="0"/>
            </a:br>
            <a:endParaRPr lang="ru-RU" sz="2400" dirty="0"/>
          </a:p>
        </p:txBody>
      </p:sp>
      <p:sp>
        <p:nvSpPr>
          <p:cNvPr id="4" name="Текст 3"/>
          <p:cNvSpPr>
            <a:spLocks noGrp="1"/>
          </p:cNvSpPr>
          <p:nvPr>
            <p:ph type="body" sz="half" idx="2"/>
          </p:nvPr>
        </p:nvSpPr>
        <p:spPr>
          <a:xfrm flipV="1">
            <a:off x="1792288" y="6172200"/>
            <a:ext cx="45719" cy="137120"/>
          </a:xfrm>
        </p:spPr>
        <p:txBody>
          <a:bodyPr>
            <a:normAutofit fontScale="25000" lnSpcReduction="20000"/>
          </a:bodyPr>
          <a:lstStyle/>
          <a:p>
            <a:endParaRPr lang="ru-RU" dirty="0"/>
          </a:p>
        </p:txBody>
      </p:sp>
      <p:pic>
        <p:nvPicPr>
          <p:cNvPr id="5" name="Рисунок 4" descr="dynicon128.png"/>
          <p:cNvPicPr>
            <a:picLocks noGrp="1" noChangeAspect="1"/>
          </p:cNvPicPr>
          <p:nvPr>
            <p:ph type="pic" idx="1"/>
          </p:nvPr>
        </p:nvPicPr>
        <p:blipFill>
          <a:blip r:embed="rId2" cstate="print"/>
          <a:srcRect l="3165" r="3165"/>
          <a:stretch>
            <a:fillRect/>
          </a:stretch>
        </p:blipFill>
        <p:spPr>
          <a:xfrm>
            <a:off x="5508104" y="476672"/>
            <a:ext cx="3456384" cy="2592288"/>
          </a:xfrm>
        </p:spPr>
      </p:pic>
      <p:sp>
        <p:nvSpPr>
          <p:cNvPr id="6" name="Прямоугольник 5"/>
          <p:cNvSpPr/>
          <p:nvPr/>
        </p:nvSpPr>
        <p:spPr>
          <a:xfrm>
            <a:off x="6300192" y="3140968"/>
            <a:ext cx="2448271" cy="923330"/>
          </a:xfrm>
          <a:prstGeom prst="rect">
            <a:avLst/>
          </a:prstGeom>
        </p:spPr>
        <p:txBody>
          <a:bodyPr wrap="square">
            <a:spAutoFit/>
          </a:bodyPr>
          <a:lstStyle/>
          <a:p>
            <a:pPr algn="ctr"/>
            <a:r>
              <a:rPr lang="ru-RU" b="1" dirty="0" err="1" smtClean="0">
                <a:solidFill>
                  <a:schemeClr val="bg1">
                    <a:lumMod val="95000"/>
                  </a:schemeClr>
                </a:solidFill>
              </a:rPr>
              <a:t>Таранчук</a:t>
            </a:r>
            <a:r>
              <a:rPr lang="ru-RU" b="1" dirty="0" smtClean="0">
                <a:solidFill>
                  <a:schemeClr val="bg1">
                    <a:lumMod val="95000"/>
                  </a:schemeClr>
                </a:solidFill>
              </a:rPr>
              <a:t> (</a:t>
            </a:r>
            <a:r>
              <a:rPr lang="en-US" b="1" dirty="0" smtClean="0">
                <a:solidFill>
                  <a:schemeClr val="bg1">
                    <a:lumMod val="95000"/>
                  </a:schemeClr>
                </a:solidFill>
              </a:rPr>
              <a:t>XVIII-</a:t>
            </a:r>
            <a:r>
              <a:rPr lang="ru-RU" b="1" dirty="0" smtClean="0">
                <a:solidFill>
                  <a:schemeClr val="bg1">
                    <a:lumMod val="95000"/>
                  </a:schemeClr>
                </a:solidFill>
              </a:rPr>
              <a:t>     </a:t>
            </a:r>
            <a:r>
              <a:rPr lang="en-US" b="1" dirty="0" smtClean="0">
                <a:solidFill>
                  <a:schemeClr val="bg1">
                    <a:lumMod val="95000"/>
                  </a:schemeClr>
                </a:solidFill>
              </a:rPr>
              <a:t>XIX </a:t>
            </a:r>
            <a:r>
              <a:rPr lang="ru-RU" b="1" dirty="0" smtClean="0">
                <a:solidFill>
                  <a:schemeClr val="bg1">
                    <a:lumMod val="95000"/>
                  </a:schemeClr>
                </a:solidFill>
              </a:rPr>
              <a:t>века)</a:t>
            </a:r>
            <a:endParaRPr lang="ru-RU" b="1" dirty="0">
              <a:solidFill>
                <a:schemeClr val="bg1">
                  <a:lumMod val="95000"/>
                </a:schemeClr>
              </a:solidFill>
            </a:endParaRPr>
          </a:p>
        </p:txBody>
      </p:sp>
    </p:spTree>
  </p:cSld>
  <p:clrMapOvr>
    <a:masterClrMapping/>
  </p:clrMapOvr>
  <p:transition advTm="5406">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175</TotalTime>
  <Words>127</Words>
  <Application>Microsoft Office PowerPoint</Application>
  <PresentationFormat>Экран (4:3)</PresentationFormat>
  <Paragraphs>30</Paragraphs>
  <Slides>22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Аспект</vt:lpstr>
      <vt:lpstr>ДОНСКАЯ КУХНЯ.</vt:lpstr>
      <vt:lpstr>ПЕРВЫЕ БЛЮДА</vt:lpstr>
      <vt:lpstr>Постный борщ (XVIII век) Категория: Первые блюда  На медленном огне варится несколько крупных сырых луковиц. Затем их вынимают и в бульон закладывают шинкованные капусту, морковь, пастернак, картофель, стручки зеленой фасоли (гороха). Перед готовностью добавляют толченый чеснок, лавровый лист, перец и заправляют обжаренным на растительном масле луком и зеленью.  </vt:lpstr>
      <vt:lpstr>Уха по-старочеркасски (XIX век) Категория: Первые блюда  Мелкая рыба, ерш, окунь, плотва, красноперка, уклея, потрошится, удаляются жабры. Заливается холодной водой. Добавляются лук, соль, специи. Варится на медленном огне 40-60 минут. Уксус - по вкусу.  </vt:lpstr>
      <vt:lpstr>Солянка рыбная (XIX век) Категория: Первые блюда  Луковицу мелко изрубить, обжарить, всыпать полторы ложки муки и еще обжарить, развести водой. В соус заложить мелкие куски рыбы, лавровый лист, перец, 10 оливок, 10 мелко резанных шампиньонов, 2 соленых огурца, немного свежей и кислой капусты. По готовности добавить по вкусу огуречный рассол, сметану, посыпать зеленью, протушить </vt:lpstr>
      <vt:lpstr>Борщ вешенский Категория: Первые блюда  Свеклу, морковь, пастернак, репчатый лук и болгарский перец нарезают соломкой. Свеклу пассируют с жиром, добавляют пастернак, морковь, болгарский перец и продолжают пассирование. Затем добавляют нарезанные дольками очищенные помидоры и продолжают пассирование в течение 5-7 минут. Отдельно пассируют репчатый лук. В кипящий бульон закладывают картофель, нарезанный брусочками или дольками, и целый очищенный картофель. Через 5 минут закладывают нарезанную соломкой капусту. Варят в течение 15 минут. Затем закладывают пассированные овощи. Вынимают целый картофель, варившийся в борще, протирают и вводят его в протертом виде в борщ. За 3 минуты до готовности в борщ кладут лавровый лист, перец горошком.</vt:lpstr>
      <vt:lpstr>Презентация PowerPoint</vt:lpstr>
      <vt:lpstr>Карп с белым столовым вином    Категория: Вторые блюда  Куски крупного карпа с молоками, нарезанные 2 сельдерея, 4 петрушки, 4 кислых огурца, 2 мускатных цвета, сложить в кастрюлю, посыпать простым и английским перцем, залить огуречным рассолом пополам с белым вином. Тушить на слабом огне. Ложку масла смешать с ложкой муки, развести процеженным соусом из-под рыбы и облить рыбу на блюде.  </vt:lpstr>
      <vt:lpstr>Категория: Вторые блюда  Мелкие кусочки мякоти баранины обжаривают в кипящем масле. Укладывают в горшочки, заливают овощным бульоном и добавляют нарезанные картофель, морковь, корень пастернака, пряности и тушат до готовности с добавлением бараньего жира, стручка жгучего перца и уксуса по вкусу.  </vt:lpstr>
      <vt:lpstr>Кулеш рыбный (Известен издавна) Категория: Вторые блюда  Промытое пшено варится 10 минут. Отдельно отваривается соленая рыба (чаще сула). Ее разделывают на мелкие кусочки. Отваренное пшено заправляют луком, жаренным на растительном масле, кусочками рыбы, зеленью, тщательно перемешивают.   </vt:lpstr>
      <vt:lpstr>Рыба, начиненная кашей (XVIII-XIX века) Категория: Вторые блюда  Донскую рыбу (лещ, сазан, карп) чистят и потрошат. Отделяют икру и смешивают ее с полуготовым рисом или пшеном. Тушку рыбы час выдерживают в белом вине. Начиняют икрой с кашей и укладывают в глубокую сковороду. Заливают подсолнечным маслом и обжаренным луком и бульоном из мелкой рыбы и тушат. Специи - по вкусу. </vt:lpstr>
      <vt:lpstr>ДЕСЕРТЫ</vt:lpstr>
      <vt:lpstr>Пряники донские (XIX век) Категория: Десерты  На фунт разогретого нардека или меда добавить столовую ложку соды и полтора фунта муки. Замешать в крутое тесто и оставить в комнате на двое суток. Затем перемешать и раскатать в пласт. Резать формочкой и уложить на политую маслом сковороду. Верх смазать взбитым яйцом или посыпать сахарной пудрой с изюмом. </vt:lpstr>
      <vt:lpstr>Нардек (арбузный мед) (XVIII век) Категория: Десерты  Мякоть спелых столовых арбузов пропустить через пресс. Слить в эмалированный или медный таз. Поставить на огонь и довести до кипения. Постоянно помешивая, варить на слабом огне, уваривая до 1/8 - 1/10 объема. Хранить мед в сухих стеклянных банках в прохладном месте.  Нардек – это есть донской десерт, приготовляемый исключительно на Дону по станицам казачками. Приготовление нардека происходит осенью, когда поспеют арбузы, из которых он приготовляется следующим образом: из  спелых, преимущественно, мелких арбузов, выдалбливается ложками мякишь, которая  затем  продавливается через сито. Полученная сладкая красноватая жидкость (сироп) сливается  в  чугунный  котел, который кипятится  в горне на открытом воздухе до тех. пор, пока не получится сироп,  консистенция  которого зависит  от  продолжительности кипячения. Обыкновенная густота нардека подобна консистенции  самых  густых  сливок  или меда. Употребляется нардек, главным образом, как десерт и как пищевое вещество за завтраком, в полдень, при чем его едят с хлебом и особенно его любят  есть донские  казачки с пышками. Употребление  нардека без привычки или в большом количестве вызывает  у некоторых лиц симптомы острого  гастрита, выражающееся в жжении под ложечкой, тошноте, а иногда и рвоте. Привычные же к нему донские казаки и казачки едят нардек в. большом количестве без всякого  вреда  для  своего здоровья.</vt:lpstr>
      <vt:lpstr>НАПИТКИ</vt:lpstr>
      <vt:lpstr>Квас из терна (XVIII-XIX века) Категория: Коктейли  Протереть 1 кг терна. Отжимки залить 4 литрами воды, прокипятить 15 минут. Остудить, процедить и всыпать 300 г сахара, вновь вскипятить. Сироп охладить и влить терновый сырой сок. Добавить 15 г дрожжей, размешать, разлить по бутылкам, плотно закрыть пробками и выдерживать 5 дней </vt:lpstr>
      <vt:lpstr>Хлебный квас (XVIII-XIX века) Категория: Коктейли  Килограмм ржаных сухарей залить 8-10 литрами кипятка, закрыть плотно, дать выстоять 4-5 часов. Процедить. Затем добавить 25 г дрожжей и 300 г сахара. После появления пены процедить вторично и разлить в бутылки, вложить в каждую 3-4 изюминки и плотно закупорить, выдержать 3 дня. </vt:lpstr>
      <vt:lpstr>Вишневый морс (XVIII век) Категория: Коктейли  Насыпать полный горшок спелых вишен, обвязать ветошью, обмазать тестом, поставить в печь после хлебов. На другой день вынуть, откинуть на решето, дать соку стечь. Ягоды протереть. На 2 стакана пюре - 1 стакан сахара. Взбить до растворения сахара, поставить на лед. </vt:lpstr>
      <vt:lpstr>ЗАКУСКИ</vt:lpstr>
      <vt:lpstr>Пирог с ливером Казачий Категория: Закуски     Время подготовки: 4 часа.     Время приготовления: 1 час 30 мин.   Порций: 12 Для теста:   300 гр. муки;    1 стакан молока;    30 гр. свежих дрожжей;    1 ст. ложка сахара;     90 мл растительного масла;   2 яйца; Специи: соль. Для начинки:     по 250 гр. говяжьего сердца, печенки и легкого;   1 большой пучок зеленого лука;  1 репчатая луковица;  4 ст. ложки растительного масла;  3 вареных яйца;  1 сырое яйцо; Специи: соль, перец. Приготовить опару.  Влить в миску 2/3 стакана теплого молока и развести в нем дрожжи. Всыпать половину просеянной муки, сахар и размешать до получения однородной массы.  Поставить в теплое место на 2-2,5 часа.     В готовую опару влить оставшееся молоко, добавить соль и яйца.   Перемешать и всыпать оставшуюся муку.  Замесить тесто и вымещать 5 мин.  Добавить растительное масло и снова вымещать.  Накрыть и оставить еще на 1,5 часа.  Дважды обмять. Сердце и легкое промыть, положить в разные миски с холодной водой и оставить на 1 час. Затем нарезать кусками и отварить по отдельности в кипящей подсоленной воде (сердце 1,5 часа, легкое – 1 час). Печенку нарезать кусочками и обжарить в половине разогретого растительного масла, 10 мин. Пропустить сердце, легкое и печенку через мясорубку.  Зеленый лук промыть и измельчить.                                                                                                                                                                                                                          Репчатый лук очистить, мелко нарезать и обжарить в оставшемся масле до золотистого цвета, 6 мин. Смешать фарш с репчатым и зеленым луком, солью и перцем.  Яйца нарезать кружками.   Раскатать 2/3 теста в круг на 5 см больше диаметра формы, поместить в смазанную маслом форму. Выложить начинку, сверху кружки яиц.  Раскатать оставшееся тесто и накрыть пирог, края защипнуть. Оставить на 30 мин., затем смазать слегка взбитым яйцом и выпекать в духовке, разогретой до 190 град.С, около 1 часа.</vt:lpstr>
      <vt:lpstr>Круглик (XVIII век) Категория: Закуски  Молотое мясо смешать с рубленым мясом цыплят, обжарить с корнями петрушки на гусином или утином жиру. Приготовленное для пирога тесто раскатать на большой сковороде, на него разложить слоем приготовленный фарш. Запечь в духовке или печи. Следить за сочностью. </vt:lpstr>
      <vt:lpstr>ВСЕМ СПОСИБО ЗА ВНИМАНИЕ! </vt:lpstr>
    </vt:vector>
  </TitlesOfParts>
  <Company>Ya Blondinko 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ДОНСКАЯ КУХНЯ.</dc:title>
  <dc:creator>WORK</dc:creator>
  <cp:lastModifiedBy>Училище №57</cp:lastModifiedBy>
  <cp:revision>22</cp:revision>
  <dcterms:created xsi:type="dcterms:W3CDTF">2013-12-25T09:53:56Z</dcterms:created>
  <dcterms:modified xsi:type="dcterms:W3CDTF">2020-06-04T09:45:35Z</dcterms:modified>
</cp:coreProperties>
</file>