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9" r:id="rId4"/>
    <p:sldId id="260" r:id="rId5"/>
    <p:sldId id="262" r:id="rId6"/>
    <p:sldId id="261" r:id="rId7"/>
    <p:sldId id="264" r:id="rId8"/>
    <p:sldId id="265" r:id="rId9"/>
    <p:sldId id="271" r:id="rId10"/>
    <p:sldId id="272" r:id="rId11"/>
    <p:sldId id="273" r:id="rId12"/>
    <p:sldId id="267" r:id="rId13"/>
    <p:sldId id="263" r:id="rId14"/>
    <p:sldId id="266" r:id="rId15"/>
    <p:sldId id="268" r:id="rId16"/>
    <p:sldId id="269" r:id="rId17"/>
    <p:sldId id="270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CCCCFF"/>
    <a:srgbClr val="990099"/>
    <a:srgbClr val="CCECFF"/>
    <a:srgbClr val="FF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34" autoAdjust="0"/>
  </p:normalViewPr>
  <p:slideViewPr>
    <p:cSldViewPr snapToGrid="0" showGuides="1">
      <p:cViewPr varScale="1">
        <p:scale>
          <a:sx n="43" d="100"/>
          <a:sy n="43" d="100"/>
        </p:scale>
        <p:origin x="22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F4C4877-2D10-4204-8A4A-94439511A15E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263C640-835D-44E7-9E9A-1646EB6075F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633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4877-2D10-4204-8A4A-94439511A15E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C640-835D-44E7-9E9A-1646EB607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947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4877-2D10-4204-8A4A-94439511A15E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C640-835D-44E7-9E9A-1646EB6075F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640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4877-2D10-4204-8A4A-94439511A15E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C640-835D-44E7-9E9A-1646EB6075F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131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4877-2D10-4204-8A4A-94439511A15E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C640-835D-44E7-9E9A-1646EB607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258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4877-2D10-4204-8A4A-94439511A15E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C640-835D-44E7-9E9A-1646EB6075F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64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4877-2D10-4204-8A4A-94439511A15E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C640-835D-44E7-9E9A-1646EB6075F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825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4877-2D10-4204-8A4A-94439511A15E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C640-835D-44E7-9E9A-1646EB6075F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537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4877-2D10-4204-8A4A-94439511A15E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C640-835D-44E7-9E9A-1646EB6075F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55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4877-2D10-4204-8A4A-94439511A15E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C640-835D-44E7-9E9A-1646EB607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671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4877-2D10-4204-8A4A-94439511A15E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C640-835D-44E7-9E9A-1646EB6075F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125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4877-2D10-4204-8A4A-94439511A15E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C640-835D-44E7-9E9A-1646EB6075F5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299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4877-2D10-4204-8A4A-94439511A15E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C640-835D-44E7-9E9A-1646EB6075F5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077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4877-2D10-4204-8A4A-94439511A15E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C640-835D-44E7-9E9A-1646EB6075F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346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4877-2D10-4204-8A4A-94439511A15E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C640-835D-44E7-9E9A-1646EB607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925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4877-2D10-4204-8A4A-94439511A15E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C640-835D-44E7-9E9A-1646EB6075F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27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4877-2D10-4204-8A4A-94439511A15E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3C640-835D-44E7-9E9A-1646EB607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10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F4C4877-2D10-4204-8A4A-94439511A15E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263C640-835D-44E7-9E9A-1646EB607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95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18ber.tvoysadik.ru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vk.com/club19085987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43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14326"/>
            <a:ext cx="12192000" cy="184308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Смотр – конкурс музеев, комнат и уголков боевой и трудовой славы образовательных организаций Березовского городского округа в 2024 году</a:t>
            </a:r>
            <a:endParaRPr lang="ru-RU" sz="3200" b="1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471741"/>
            <a:ext cx="12192000" cy="4243384"/>
          </a:xfrm>
        </p:spPr>
        <p:txBody>
          <a:bodyPr>
            <a:normAutofit lnSpcReduction="10000"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«Центр духовно – нравственного воспитания  детей средствами русской народной культуры</a:t>
            </a:r>
            <a:r>
              <a:rPr lang="ru-RU" sz="3600" b="1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400" b="1" dirty="0" smtClean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БМАДОУ «Детский сад № 18»</a:t>
            </a:r>
          </a:p>
          <a:p>
            <a:r>
              <a:rPr lang="ru-RU" sz="24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Монетный, ул. Лермонтова, стр. 7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Номинация: «Лучшая музейная комната, музейный уголок»</a:t>
            </a:r>
          </a:p>
          <a:p>
            <a:pPr algn="r"/>
            <a:endParaRPr lang="ru-RU" sz="2400" b="1" dirty="0" smtClean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Старший воспитатель : </a:t>
            </a:r>
            <a:r>
              <a:rPr lang="ru-RU" sz="2400" b="1" dirty="0" err="1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Е.В</a:t>
            </a:r>
            <a:r>
              <a:rPr lang="ru-RU" sz="2400" b="1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Косилкина</a:t>
            </a:r>
            <a:endParaRPr lang="ru-RU" sz="2400" dirty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9308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2192001" cy="6843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" y="-4190"/>
            <a:ext cx="12191999" cy="772051"/>
          </a:xfrm>
        </p:spPr>
        <p:txBody>
          <a:bodyPr/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Музейные экспонаты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9" y="625511"/>
            <a:ext cx="12192000" cy="607095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Народные костюмы; куклы народов России 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278328"/>
            <a:ext cx="2314575" cy="3086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218" y="1074595"/>
            <a:ext cx="6893273" cy="51727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03" y="92514"/>
            <a:ext cx="1532409" cy="6657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03" y="3408815"/>
            <a:ext cx="2432447" cy="324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71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2192001" cy="6843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" y="62172"/>
            <a:ext cx="12191998" cy="810863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Участие в поисковой деятельности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271588"/>
            <a:ext cx="12191998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800" kern="1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 </a:t>
            </a:r>
            <a:r>
              <a:rPr lang="ru-RU" sz="2800" kern="1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БМАДОУ «Детский сад № 18» собрали материал об односельчанах – участниках ВОВ, об истории поселка Монетный, истории детского сада и оформили альбомы, которые используются в образовательной деятельности с детьми.</a:t>
            </a:r>
            <a:endParaRPr lang="ru-RU" sz="2400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100388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50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2192001" cy="6843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" y="0"/>
            <a:ext cx="12191998" cy="1303867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Организация экскурсионно – выставочной работы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1303867"/>
            <a:ext cx="12192000" cy="55391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7030A0"/>
                </a:solidFill>
              </a:rPr>
              <a:t>Выставки детского и совместного творчества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77" y="4466646"/>
            <a:ext cx="3013310" cy="22599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213" y="1705446"/>
            <a:ext cx="3322608" cy="2493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959" y="4362456"/>
            <a:ext cx="2356506" cy="23565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723" y="1775533"/>
            <a:ext cx="4109546" cy="30783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7964" y="5023977"/>
            <a:ext cx="2286091" cy="17111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8282" y="4950785"/>
            <a:ext cx="2387059" cy="17953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477" y="1705446"/>
            <a:ext cx="3499319" cy="26244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5073" y="4950785"/>
            <a:ext cx="1319332" cy="176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2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43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65910"/>
            <a:ext cx="12192000" cy="1881598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Организация экскурсионно – выставочной работы</a:t>
            </a:r>
            <a:br>
              <a:rPr lang="ru-RU" sz="4800" b="1" dirty="0" smtClean="0">
                <a:solidFill>
                  <a:srgbClr val="7030A0"/>
                </a:solidFill>
              </a:rPr>
            </a:br>
            <a:r>
              <a:rPr lang="ru-RU" sz="3100" dirty="0" smtClean="0">
                <a:solidFill>
                  <a:srgbClr val="7030A0"/>
                </a:solidFill>
              </a:rPr>
              <a:t>Экскурсии</a:t>
            </a:r>
            <a:endParaRPr lang="ru-RU" sz="3100" dirty="0">
              <a:solidFill>
                <a:srgbClr val="7030A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845" y="5239123"/>
            <a:ext cx="2061633" cy="15462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031" y="1998423"/>
            <a:ext cx="2651064" cy="19882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1034" y="2519342"/>
            <a:ext cx="2684886" cy="34357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6183" y="1922069"/>
            <a:ext cx="2748212" cy="205058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845" y="1922069"/>
            <a:ext cx="2255340" cy="300712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1953" y="4265831"/>
            <a:ext cx="3376673" cy="25195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998" y="4037636"/>
            <a:ext cx="2874057" cy="25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81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2192001" cy="6843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" y="-86078"/>
            <a:ext cx="12192001" cy="74295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Основные организуемые мероприятия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3482" y="528638"/>
            <a:ext cx="6013704" cy="65865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dirty="0">
                <a:solidFill>
                  <a:srgbClr val="7030A0"/>
                </a:solidFill>
              </a:rPr>
              <a:t>Выставка совместного творчества детей и родителей в рамках </a:t>
            </a:r>
            <a:r>
              <a:rPr lang="ru-RU" sz="1400" dirty="0" err="1">
                <a:solidFill>
                  <a:srgbClr val="7030A0"/>
                </a:solidFill>
              </a:rPr>
              <a:t>общесадовского</a:t>
            </a:r>
            <a:r>
              <a:rPr lang="ru-RU" sz="1400" dirty="0">
                <a:solidFill>
                  <a:srgbClr val="7030A0"/>
                </a:solidFill>
              </a:rPr>
              <a:t> проекта «СЕМЕН </a:t>
            </a:r>
            <a:r>
              <a:rPr lang="ru-RU" sz="1400" dirty="0" err="1">
                <a:solidFill>
                  <a:srgbClr val="7030A0"/>
                </a:solidFill>
              </a:rPr>
              <a:t>ЛЕТОПРОВОДЕЦ</a:t>
            </a:r>
            <a:r>
              <a:rPr lang="ru-RU" sz="1400" dirty="0">
                <a:solidFill>
                  <a:srgbClr val="7030A0"/>
                </a:solidFill>
              </a:rPr>
              <a:t> – кто он</a:t>
            </a:r>
            <a:r>
              <a:rPr lang="ru-RU" sz="1400" dirty="0" smtClean="0">
                <a:solidFill>
                  <a:srgbClr val="7030A0"/>
                </a:solidFill>
              </a:rPr>
              <a:t>?»;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srgbClr val="7030A0"/>
                </a:solidFill>
              </a:rPr>
              <a:t>21-22 </a:t>
            </a:r>
            <a:r>
              <a:rPr lang="ru-RU" sz="1400" dirty="0">
                <a:solidFill>
                  <a:srgbClr val="7030A0"/>
                </a:solidFill>
              </a:rPr>
              <a:t>сентября «</a:t>
            </a:r>
            <a:r>
              <a:rPr lang="ru-RU" sz="1400" dirty="0" err="1">
                <a:solidFill>
                  <a:srgbClr val="7030A0"/>
                </a:solidFill>
              </a:rPr>
              <a:t>Осенины</a:t>
            </a:r>
            <a:r>
              <a:rPr lang="ru-RU" sz="1400" dirty="0">
                <a:solidFill>
                  <a:srgbClr val="7030A0"/>
                </a:solidFill>
              </a:rPr>
              <a:t>» - музыкальное </a:t>
            </a:r>
            <a:r>
              <a:rPr lang="ru-RU" sz="1400" dirty="0" smtClean="0">
                <a:solidFill>
                  <a:srgbClr val="7030A0"/>
                </a:solidFill>
              </a:rPr>
              <a:t>развлечение;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srgbClr val="7030A0"/>
                </a:solidFill>
              </a:rPr>
              <a:t>14 </a:t>
            </a:r>
            <a:r>
              <a:rPr lang="ru-RU" sz="1400" dirty="0">
                <a:solidFill>
                  <a:srgbClr val="7030A0"/>
                </a:solidFill>
              </a:rPr>
              <a:t>октября «Покров день» - мероприятия тематического </a:t>
            </a:r>
            <a:r>
              <a:rPr lang="ru-RU" sz="1400" dirty="0" smtClean="0">
                <a:solidFill>
                  <a:srgbClr val="7030A0"/>
                </a:solidFill>
              </a:rPr>
              <a:t>дня;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srgbClr val="7030A0"/>
                </a:solidFill>
              </a:rPr>
              <a:t>4 </a:t>
            </a:r>
            <a:r>
              <a:rPr lang="ru-RU" sz="1400" dirty="0">
                <a:solidFill>
                  <a:srgbClr val="7030A0"/>
                </a:solidFill>
              </a:rPr>
              <a:t>ноября: праздник «Родина — не просто слово», досуг «Народные костюмы</a:t>
            </a:r>
            <a:r>
              <a:rPr lang="ru-RU" sz="1400" dirty="0" smtClean="0">
                <a:solidFill>
                  <a:srgbClr val="7030A0"/>
                </a:solidFill>
              </a:rPr>
              <a:t>»;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srgbClr val="7030A0"/>
                </a:solidFill>
              </a:rPr>
              <a:t>19 </a:t>
            </a:r>
            <a:r>
              <a:rPr lang="ru-RU" sz="1400" dirty="0">
                <a:solidFill>
                  <a:srgbClr val="7030A0"/>
                </a:solidFill>
              </a:rPr>
              <a:t>ноября: беседы с детьми о М. В. Ломоносове, о его стремлении к науке, о той роли, которую он в ней </a:t>
            </a:r>
            <a:r>
              <a:rPr lang="ru-RU" sz="1400" dirty="0" smtClean="0">
                <a:solidFill>
                  <a:srgbClr val="7030A0"/>
                </a:solidFill>
              </a:rPr>
              <a:t>сыграл;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srgbClr val="7030A0"/>
                </a:solidFill>
              </a:rPr>
              <a:t>24 </a:t>
            </a:r>
            <a:r>
              <a:rPr lang="ru-RU" sz="1400" dirty="0">
                <a:solidFill>
                  <a:srgbClr val="7030A0"/>
                </a:solidFill>
              </a:rPr>
              <a:t>ноября акция «Прикосновение любви и нежности</a:t>
            </a:r>
            <a:r>
              <a:rPr lang="ru-RU" sz="1400" dirty="0" smtClean="0">
                <a:solidFill>
                  <a:srgbClr val="7030A0"/>
                </a:solidFill>
              </a:rPr>
              <a:t>»;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srgbClr val="7030A0"/>
                </a:solidFill>
              </a:rPr>
              <a:t>3 </a:t>
            </a:r>
            <a:r>
              <a:rPr lang="ru-RU" sz="1400" dirty="0">
                <a:solidFill>
                  <a:srgbClr val="7030A0"/>
                </a:solidFill>
              </a:rPr>
              <a:t>декабря: «День неизвестного солдата» - беседы и просмотр материалов о памятниках и мемориалах неизвестному солдату Совместное рисование плаката - «Памяти неизвестного солдата</a:t>
            </a:r>
            <a:r>
              <a:rPr lang="ru-RU" sz="1400" dirty="0" smtClean="0">
                <a:solidFill>
                  <a:srgbClr val="7030A0"/>
                </a:solidFill>
              </a:rPr>
              <a:t>»;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srgbClr val="7030A0"/>
                </a:solidFill>
              </a:rPr>
              <a:t>5 </a:t>
            </a:r>
            <a:r>
              <a:rPr lang="ru-RU" sz="1400" dirty="0">
                <a:solidFill>
                  <a:srgbClr val="7030A0"/>
                </a:solidFill>
              </a:rPr>
              <a:t>декабря: «День добровольца (волонтера) в России - конкурс рисунков, презентаций и разработок «Я — волонтер</a:t>
            </a:r>
            <a:r>
              <a:rPr lang="ru-RU" sz="1400" dirty="0" smtClean="0">
                <a:solidFill>
                  <a:srgbClr val="7030A0"/>
                </a:solidFill>
              </a:rPr>
              <a:t>»;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srgbClr val="7030A0"/>
                </a:solidFill>
              </a:rPr>
              <a:t>9 </a:t>
            </a:r>
            <a:r>
              <a:rPr lang="ru-RU" sz="1400" dirty="0">
                <a:solidFill>
                  <a:srgbClr val="7030A0"/>
                </a:solidFill>
              </a:rPr>
              <a:t>декабря: «День Героев Отечества (в России чествуют Героев Советского Союза, Героев Российской Федерации и кавалеров ордена Святого Георгия и ордена Славы) -  беседы с использованием альбомов и презентаций; </a:t>
            </a:r>
            <a:endParaRPr lang="ru-RU" sz="1400" dirty="0" smtClean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ru-RU" sz="1400" dirty="0" smtClean="0">
                <a:solidFill>
                  <a:srgbClr val="7030A0"/>
                </a:solidFill>
              </a:rPr>
              <a:t>6-19 </a:t>
            </a:r>
            <a:r>
              <a:rPr lang="ru-RU" sz="1400" dirty="0">
                <a:solidFill>
                  <a:srgbClr val="7030A0"/>
                </a:solidFill>
              </a:rPr>
              <a:t>января СВЯТКИ (Коляда, Рождество, Крещенский сочельник)- беседы</a:t>
            </a:r>
            <a:r>
              <a:rPr lang="ru-RU" sz="1400" dirty="0" smtClean="0">
                <a:solidFill>
                  <a:srgbClr val="7030A0"/>
                </a:solidFill>
              </a:rPr>
              <a:t>, русские </a:t>
            </a:r>
            <a:r>
              <a:rPr lang="ru-RU" sz="1400" dirty="0">
                <a:solidFill>
                  <a:srgbClr val="7030A0"/>
                </a:solidFill>
              </a:rPr>
              <a:t>народные игры, инсценировки, </a:t>
            </a:r>
            <a:r>
              <a:rPr lang="ru-RU" sz="1400" dirty="0" smtClean="0">
                <a:solidFill>
                  <a:srgbClr val="7030A0"/>
                </a:solidFill>
              </a:rPr>
              <a:t>забавы;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srgbClr val="7030A0"/>
                </a:solidFill>
              </a:rPr>
              <a:t>21 </a:t>
            </a:r>
            <a:r>
              <a:rPr lang="ru-RU" sz="1400" dirty="0">
                <a:solidFill>
                  <a:srgbClr val="7030A0"/>
                </a:solidFill>
              </a:rPr>
              <a:t>февраля: «Международный день родного языка»: Девиз дня: «Богат и красив наш русский язык» (сопровождение всех режимных моментов произведениями устного народного творчества), «Ярмарка» (традиции русского народа);</a:t>
            </a:r>
          </a:p>
          <a:p>
            <a:pPr marL="0" indent="0" algn="just">
              <a:buNone/>
            </a:pP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6138928" y="656872"/>
            <a:ext cx="6011327" cy="6186133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2300" dirty="0" smtClean="0">
                <a:solidFill>
                  <a:srgbClr val="7030A0"/>
                </a:solidFill>
              </a:rPr>
              <a:t>11 </a:t>
            </a:r>
            <a:r>
              <a:rPr lang="ru-RU" sz="2300" dirty="0">
                <a:solidFill>
                  <a:srgbClr val="7030A0"/>
                </a:solidFill>
              </a:rPr>
              <a:t>– 17 марта: «Масленица», </a:t>
            </a:r>
            <a:r>
              <a:rPr lang="ru-RU" sz="2300" i="1" dirty="0">
                <a:solidFill>
                  <a:srgbClr val="7030A0"/>
                </a:solidFill>
              </a:rPr>
              <a:t>музыкально-спортивный </a:t>
            </a:r>
            <a:r>
              <a:rPr lang="ru-RU" sz="2300" i="1" dirty="0" smtClean="0">
                <a:solidFill>
                  <a:srgbClr val="7030A0"/>
                </a:solidFill>
              </a:rPr>
              <a:t>праздник;</a:t>
            </a:r>
            <a:endParaRPr lang="ru-RU" sz="2300" dirty="0" smtClean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ru-RU" sz="2300" dirty="0" smtClean="0">
                <a:solidFill>
                  <a:srgbClr val="7030A0"/>
                </a:solidFill>
              </a:rPr>
              <a:t>28 </a:t>
            </a:r>
            <a:r>
              <a:rPr lang="ru-RU" sz="2300" dirty="0">
                <a:solidFill>
                  <a:srgbClr val="7030A0"/>
                </a:solidFill>
              </a:rPr>
              <a:t>апреля: «Вербное воскресенье»</a:t>
            </a:r>
            <a:r>
              <a:rPr lang="ru-RU" sz="2300" i="1" dirty="0">
                <a:solidFill>
                  <a:srgbClr val="7030A0"/>
                </a:solidFill>
              </a:rPr>
              <a:t> - Обряды весеннего праздника, аппликации «Верба», выставка </a:t>
            </a:r>
            <a:r>
              <a:rPr lang="ru-RU" sz="2300" i="1" dirty="0" smtClean="0">
                <a:solidFill>
                  <a:srgbClr val="7030A0"/>
                </a:solidFill>
              </a:rPr>
              <a:t>рисунков</a:t>
            </a:r>
            <a:r>
              <a:rPr lang="ru-RU" sz="2300" dirty="0" smtClean="0">
                <a:solidFill>
                  <a:srgbClr val="7030A0"/>
                </a:solidFill>
              </a:rPr>
              <a:t>;</a:t>
            </a:r>
          </a:p>
          <a:p>
            <a:pPr marL="0" indent="0" algn="just">
              <a:buNone/>
            </a:pPr>
            <a:r>
              <a:rPr lang="ru-RU" sz="2300" dirty="0" smtClean="0">
                <a:solidFill>
                  <a:srgbClr val="7030A0"/>
                </a:solidFill>
              </a:rPr>
              <a:t>5 </a:t>
            </a:r>
            <a:r>
              <a:rPr lang="ru-RU" sz="2300" dirty="0">
                <a:solidFill>
                  <a:srgbClr val="7030A0"/>
                </a:solidFill>
              </a:rPr>
              <a:t>мая</a:t>
            </a:r>
            <a:r>
              <a:rPr lang="ru-RU" sz="2300" i="1" dirty="0">
                <a:solidFill>
                  <a:srgbClr val="7030A0"/>
                </a:solidFill>
              </a:rPr>
              <a:t>: </a:t>
            </a:r>
            <a:r>
              <a:rPr lang="ru-RU" sz="2300" i="1" dirty="0" err="1">
                <a:solidFill>
                  <a:srgbClr val="7030A0"/>
                </a:solidFill>
              </a:rPr>
              <a:t>общесадовский</a:t>
            </a:r>
            <a:r>
              <a:rPr lang="ru-RU" sz="2300" i="1" dirty="0">
                <a:solidFill>
                  <a:srgbClr val="7030A0"/>
                </a:solidFill>
              </a:rPr>
              <a:t> проект- </a:t>
            </a:r>
            <a:r>
              <a:rPr lang="ru-RU" sz="2300" dirty="0">
                <a:solidFill>
                  <a:srgbClr val="7030A0"/>
                </a:solidFill>
              </a:rPr>
              <a:t>«ПАСХА</a:t>
            </a:r>
            <a:r>
              <a:rPr lang="ru-RU" sz="2300" dirty="0" smtClean="0">
                <a:solidFill>
                  <a:srgbClr val="7030A0"/>
                </a:solidFill>
              </a:rPr>
              <a:t>»</a:t>
            </a:r>
            <a:r>
              <a:rPr lang="ru-RU" sz="2300" i="1" dirty="0" smtClean="0">
                <a:solidFill>
                  <a:srgbClr val="7030A0"/>
                </a:solidFill>
              </a:rPr>
              <a:t>;</a:t>
            </a:r>
            <a:endParaRPr lang="ru-RU" sz="2300" dirty="0" smtClean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ru-RU" sz="2300" dirty="0" smtClean="0">
                <a:solidFill>
                  <a:srgbClr val="7030A0"/>
                </a:solidFill>
              </a:rPr>
              <a:t>9 </a:t>
            </a:r>
            <a:r>
              <a:rPr lang="ru-RU" sz="2300" dirty="0">
                <a:solidFill>
                  <a:srgbClr val="7030A0"/>
                </a:solidFill>
              </a:rPr>
              <a:t>мая: «День победы»</a:t>
            </a:r>
            <a:r>
              <a:rPr lang="ru-RU" sz="2300" i="1" dirty="0">
                <a:solidFill>
                  <a:srgbClr val="7030A0"/>
                </a:solidFill>
              </a:rPr>
              <a:t> -международная акция </a:t>
            </a:r>
            <a:r>
              <a:rPr lang="ru-RU" sz="2300" dirty="0">
                <a:solidFill>
                  <a:srgbClr val="7030A0"/>
                </a:solidFill>
              </a:rPr>
              <a:t>«Георгиевская ленточка</a:t>
            </a:r>
            <a:r>
              <a:rPr lang="ru-RU" sz="2300" dirty="0" smtClean="0">
                <a:solidFill>
                  <a:srgbClr val="7030A0"/>
                </a:solidFill>
              </a:rPr>
              <a:t>»;</a:t>
            </a:r>
          </a:p>
          <a:p>
            <a:pPr marL="0" indent="0" algn="just">
              <a:buNone/>
            </a:pPr>
            <a:r>
              <a:rPr lang="ru-RU" sz="2300" dirty="0" smtClean="0">
                <a:solidFill>
                  <a:srgbClr val="7030A0"/>
                </a:solidFill>
              </a:rPr>
              <a:t>15 </a:t>
            </a:r>
            <a:r>
              <a:rPr lang="ru-RU" sz="2300" dirty="0">
                <a:solidFill>
                  <a:srgbClr val="7030A0"/>
                </a:solidFill>
              </a:rPr>
              <a:t>мая: «Международный день семьи» - </a:t>
            </a:r>
            <a:r>
              <a:rPr lang="ru-RU" sz="2300" i="1" dirty="0">
                <a:solidFill>
                  <a:srgbClr val="7030A0"/>
                </a:solidFill>
              </a:rPr>
              <a:t>выставка семейных </a:t>
            </a:r>
            <a:r>
              <a:rPr lang="ru-RU" sz="2300" i="1" dirty="0" smtClean="0">
                <a:solidFill>
                  <a:srgbClr val="7030A0"/>
                </a:solidFill>
              </a:rPr>
              <a:t>фотографий</a:t>
            </a:r>
            <a:r>
              <a:rPr lang="ru-RU" sz="2300" dirty="0" smtClean="0">
                <a:solidFill>
                  <a:srgbClr val="7030A0"/>
                </a:solidFill>
              </a:rPr>
              <a:t>;</a:t>
            </a:r>
          </a:p>
          <a:p>
            <a:pPr marL="0" indent="0" algn="just">
              <a:buNone/>
            </a:pPr>
            <a:r>
              <a:rPr lang="ru-RU" sz="2300" dirty="0" smtClean="0">
                <a:solidFill>
                  <a:srgbClr val="7030A0"/>
                </a:solidFill>
              </a:rPr>
              <a:t>4 </a:t>
            </a:r>
            <a:r>
              <a:rPr lang="ru-RU" sz="2300" dirty="0">
                <a:solidFill>
                  <a:srgbClr val="7030A0"/>
                </a:solidFill>
              </a:rPr>
              <a:t>июня «Троица»- </a:t>
            </a:r>
            <a:r>
              <a:rPr lang="ru-RU" sz="2300" i="1" dirty="0">
                <a:solidFill>
                  <a:srgbClr val="7030A0"/>
                </a:solidFill>
              </a:rPr>
              <a:t>беседы о традиции и значении праздника, </a:t>
            </a:r>
            <a:r>
              <a:rPr lang="ru-RU" sz="2300" i="1" dirty="0" smtClean="0">
                <a:solidFill>
                  <a:srgbClr val="7030A0"/>
                </a:solidFill>
              </a:rPr>
              <a:t>игры;</a:t>
            </a:r>
            <a:endParaRPr lang="ru-RU" sz="2300" dirty="0" smtClean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ru-RU" sz="2300" dirty="0" smtClean="0">
                <a:solidFill>
                  <a:srgbClr val="7030A0"/>
                </a:solidFill>
              </a:rPr>
              <a:t>12 </a:t>
            </a:r>
            <a:r>
              <a:rPr lang="ru-RU" sz="2300" dirty="0">
                <a:solidFill>
                  <a:srgbClr val="7030A0"/>
                </a:solidFill>
              </a:rPr>
              <a:t>июня: «День России» Всероссийская акция «Мы — граждане России!»</a:t>
            </a:r>
            <a:r>
              <a:rPr lang="ru-RU" sz="2300" i="1" dirty="0">
                <a:solidFill>
                  <a:srgbClr val="7030A0"/>
                </a:solidFill>
              </a:rPr>
              <a:t> - выставка детских рисунков;</a:t>
            </a:r>
            <a:r>
              <a:rPr lang="ru-RU" sz="2300" dirty="0">
                <a:solidFill>
                  <a:srgbClr val="7030A0"/>
                </a:solidFill>
              </a:rPr>
              <a:t> </a:t>
            </a:r>
            <a:endParaRPr lang="ru-RU" sz="2300" dirty="0" smtClean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ru-RU" sz="2300" dirty="0" smtClean="0">
                <a:solidFill>
                  <a:srgbClr val="7030A0"/>
                </a:solidFill>
              </a:rPr>
              <a:t>22 </a:t>
            </a:r>
            <a:r>
              <a:rPr lang="ru-RU" sz="2300" dirty="0">
                <a:solidFill>
                  <a:srgbClr val="7030A0"/>
                </a:solidFill>
              </a:rPr>
              <a:t>июня: «День памяти и скорби»</a:t>
            </a:r>
            <a:r>
              <a:rPr lang="ru-RU" sz="2300" i="1" dirty="0">
                <a:solidFill>
                  <a:srgbClr val="7030A0"/>
                </a:solidFill>
              </a:rPr>
              <a:t> - Поэтический час «Мы о войне стихами говорим</a:t>
            </a:r>
            <a:r>
              <a:rPr lang="ru-RU" sz="2300" i="1" dirty="0" smtClean="0">
                <a:solidFill>
                  <a:srgbClr val="7030A0"/>
                </a:solidFill>
              </a:rPr>
              <a:t>»;</a:t>
            </a:r>
            <a:endParaRPr lang="ru-RU" sz="2300" dirty="0" smtClean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ru-RU" sz="2300" dirty="0" smtClean="0">
                <a:solidFill>
                  <a:srgbClr val="7030A0"/>
                </a:solidFill>
              </a:rPr>
              <a:t>7 </a:t>
            </a:r>
            <a:r>
              <a:rPr lang="ru-RU" sz="2300" dirty="0">
                <a:solidFill>
                  <a:srgbClr val="7030A0"/>
                </a:solidFill>
              </a:rPr>
              <a:t>июля. «День Ивана купала»</a:t>
            </a:r>
            <a:r>
              <a:rPr lang="ru-RU" sz="2300" i="1" dirty="0">
                <a:solidFill>
                  <a:srgbClr val="7030A0"/>
                </a:solidFill>
              </a:rPr>
              <a:t> -</a:t>
            </a:r>
            <a:r>
              <a:rPr lang="ru-RU" sz="2300" i="1" dirty="0" smtClean="0">
                <a:solidFill>
                  <a:srgbClr val="7030A0"/>
                </a:solidFill>
              </a:rPr>
              <a:t>развлечение;</a:t>
            </a:r>
            <a:endParaRPr lang="ru-RU" sz="2300" dirty="0" smtClean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ru-RU" sz="2300" dirty="0" smtClean="0">
                <a:solidFill>
                  <a:srgbClr val="7030A0"/>
                </a:solidFill>
              </a:rPr>
              <a:t>8 </a:t>
            </a:r>
            <a:r>
              <a:rPr lang="ru-RU" sz="2300" dirty="0">
                <a:solidFill>
                  <a:srgbClr val="7030A0"/>
                </a:solidFill>
              </a:rPr>
              <a:t>июля: «День семьи, любви и верности (День Петра и </a:t>
            </a:r>
            <a:r>
              <a:rPr lang="ru-RU" sz="2300" dirty="0" err="1">
                <a:solidFill>
                  <a:srgbClr val="7030A0"/>
                </a:solidFill>
              </a:rPr>
              <a:t>Февронии</a:t>
            </a:r>
            <a:r>
              <a:rPr lang="ru-RU" sz="2300" dirty="0">
                <a:solidFill>
                  <a:srgbClr val="7030A0"/>
                </a:solidFill>
              </a:rPr>
              <a:t>)</a:t>
            </a:r>
            <a:r>
              <a:rPr lang="ru-RU" sz="2300" i="1" dirty="0">
                <a:solidFill>
                  <a:srgbClr val="7030A0"/>
                </a:solidFill>
              </a:rPr>
              <a:t>- творческая мастерская «Ромашка на счастье», презентация поделок «Герб моей семьи</a:t>
            </a:r>
            <a:r>
              <a:rPr lang="ru-RU" sz="2300" i="1" dirty="0" smtClean="0">
                <a:solidFill>
                  <a:srgbClr val="7030A0"/>
                </a:solidFill>
              </a:rPr>
              <a:t>»;</a:t>
            </a:r>
          </a:p>
          <a:p>
            <a:pPr marL="0" indent="0" algn="just">
              <a:buNone/>
            </a:pPr>
            <a:r>
              <a:rPr lang="ru-RU" sz="2300" dirty="0" smtClean="0">
                <a:solidFill>
                  <a:srgbClr val="7030A0"/>
                </a:solidFill>
              </a:rPr>
              <a:t>2 </a:t>
            </a:r>
            <a:r>
              <a:rPr lang="ru-RU" sz="2300" dirty="0">
                <a:solidFill>
                  <a:srgbClr val="7030A0"/>
                </a:solidFill>
              </a:rPr>
              <a:t>августа «Ильин день»</a:t>
            </a:r>
            <a:r>
              <a:rPr lang="ru-RU" sz="2300" i="1" dirty="0">
                <a:solidFill>
                  <a:srgbClr val="7030A0"/>
                </a:solidFill>
              </a:rPr>
              <a:t> - тематические беседы, игры, </a:t>
            </a:r>
            <a:r>
              <a:rPr lang="ru-RU" sz="2300" i="1" dirty="0" smtClean="0">
                <a:solidFill>
                  <a:srgbClr val="7030A0"/>
                </a:solidFill>
              </a:rPr>
              <a:t>развлечение;</a:t>
            </a:r>
            <a:endParaRPr lang="ru-RU" sz="2300" dirty="0" smtClean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ru-RU" sz="2300" dirty="0" smtClean="0">
                <a:solidFill>
                  <a:srgbClr val="7030A0"/>
                </a:solidFill>
              </a:rPr>
              <a:t>14 </a:t>
            </a:r>
            <a:r>
              <a:rPr lang="ru-RU" sz="2300" dirty="0">
                <a:solidFill>
                  <a:srgbClr val="7030A0"/>
                </a:solidFill>
              </a:rPr>
              <a:t>августа</a:t>
            </a:r>
            <a:r>
              <a:rPr lang="ru-RU" sz="2300" i="1" dirty="0">
                <a:solidFill>
                  <a:srgbClr val="7030A0"/>
                </a:solidFill>
              </a:rPr>
              <a:t> </a:t>
            </a:r>
            <a:r>
              <a:rPr lang="ru-RU" sz="2300" dirty="0">
                <a:solidFill>
                  <a:srgbClr val="7030A0"/>
                </a:solidFill>
              </a:rPr>
              <a:t>«Медовый спас»</a:t>
            </a:r>
            <a:r>
              <a:rPr lang="ru-RU" sz="2300" i="1" dirty="0">
                <a:solidFill>
                  <a:srgbClr val="7030A0"/>
                </a:solidFill>
              </a:rPr>
              <a:t> - </a:t>
            </a:r>
            <a:r>
              <a:rPr lang="ru-RU" sz="2300" i="1" dirty="0" smtClean="0">
                <a:solidFill>
                  <a:srgbClr val="7030A0"/>
                </a:solidFill>
              </a:rPr>
              <a:t>развлечение;</a:t>
            </a:r>
          </a:p>
          <a:p>
            <a:pPr marL="0" indent="0" algn="just">
              <a:buNone/>
            </a:pPr>
            <a:r>
              <a:rPr lang="ru-RU" sz="2300" dirty="0" smtClean="0">
                <a:solidFill>
                  <a:srgbClr val="7030A0"/>
                </a:solidFill>
              </a:rPr>
              <a:t>22 </a:t>
            </a:r>
            <a:r>
              <a:rPr lang="ru-RU" sz="2300" dirty="0">
                <a:solidFill>
                  <a:srgbClr val="7030A0"/>
                </a:solidFill>
              </a:rPr>
              <a:t>августа: «День государственного флага Российской Федерации»</a:t>
            </a:r>
            <a:r>
              <a:rPr lang="ru-RU" sz="2300" i="1" dirty="0">
                <a:solidFill>
                  <a:srgbClr val="7030A0"/>
                </a:solidFill>
              </a:rPr>
              <a:t> - Выставка, тематический день с участием родителей (изготовление флагов, флэш-моб).</a:t>
            </a:r>
            <a:endParaRPr lang="ru-RU" sz="23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80982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2192001" cy="6843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67" y="0"/>
            <a:ext cx="12191998" cy="6006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Основные организуемые мероприятия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8467" y="743475"/>
            <a:ext cx="12183531" cy="665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200" kern="100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Патриотические экскурсии к памятникам и значимым местам поселка: 12 сентября ко Дню памяти жертв фашизма; 3 декабря: «День неизвестного солдата»; 8 февраля: «День российской науки» - виртуальная экскурсия на базе Центра с демонстрацией мультимедийной презентации «Новости российской науки»; 9 мая: «День победы» на базе Центра с демонстрацией мультимедийной презентации.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200" kern="100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Центре с дошкольниками проводятся занятия по изобразительной деятельности, конструированию, совместной познавательно-исследовательской и творческой деятельности, организуются тематические выставки, развлечения с разучиванием частушек, пословиц, поговорок, потешек, танцев, песен, русских народных игр и др</a:t>
            </a:r>
            <a:r>
              <a:rPr lang="ru-RU" sz="2200" kern="100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solidFill>
                  <a:srgbClr val="7030A0"/>
                </a:solidFill>
                <a:latin typeface="+mj-lt"/>
              </a:rPr>
              <a:t>Организация встреч с земляками – ветеранами войны и труда, оказание им помощи: встреча с заслуженным работником культуры РФ, почетным гражданином города Березовского, лауреатом литературной премии имени писателя Ивана Окулова </a:t>
            </a:r>
            <a:r>
              <a:rPr lang="ru-RU" sz="2200" dirty="0" err="1">
                <a:solidFill>
                  <a:srgbClr val="7030A0"/>
                </a:solidFill>
                <a:latin typeface="+mj-lt"/>
              </a:rPr>
              <a:t>Шориковым</a:t>
            </a:r>
            <a:r>
              <a:rPr lang="ru-RU" sz="2200" dirty="0">
                <a:solidFill>
                  <a:srgbClr val="7030A0"/>
                </a:solidFill>
                <a:latin typeface="+mj-lt"/>
              </a:rPr>
              <a:t> Георгием Ивановичем, 2022 год.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solidFill>
                  <a:srgbClr val="7030A0"/>
                </a:solidFill>
                <a:latin typeface="+mj-lt"/>
              </a:rPr>
              <a:t>Подготовка новых лекций, экскурсий и дополнений нового материала в уже разработанные экскурсии по </a:t>
            </a:r>
            <a:r>
              <a:rPr lang="ru-RU" sz="2200" dirty="0" err="1">
                <a:solidFill>
                  <a:srgbClr val="7030A0"/>
                </a:solidFill>
                <a:latin typeface="+mj-lt"/>
              </a:rPr>
              <a:t>историко</a:t>
            </a:r>
            <a:r>
              <a:rPr lang="ru-RU" sz="2200" dirty="0">
                <a:solidFill>
                  <a:srgbClr val="7030A0"/>
                </a:solidFill>
                <a:latin typeface="+mj-lt"/>
              </a:rPr>
              <a:t> – патриотической тематике: ведется работа по разработке виртуальных экскурсий по достопримечательностям поселка Монетный, народам, населяющих </a:t>
            </a:r>
            <a:r>
              <a:rPr lang="ru-RU" sz="2200" dirty="0" err="1" smtClean="0">
                <a:solidFill>
                  <a:srgbClr val="7030A0"/>
                </a:solidFill>
                <a:latin typeface="+mj-lt"/>
              </a:rPr>
              <a:t>поселок.Так</a:t>
            </a:r>
            <a:r>
              <a:rPr lang="ru-RU" sz="2200" dirty="0" smtClean="0">
                <a:solidFill>
                  <a:srgbClr val="7030A0"/>
                </a:solidFill>
                <a:latin typeface="+mj-lt"/>
              </a:rPr>
              <a:t> же, членами проектной группы ведется подбор игр народов, населяющих наш поселок.</a:t>
            </a:r>
            <a:endParaRPr lang="ru-RU" sz="2200" dirty="0">
              <a:solidFill>
                <a:srgbClr val="7030A0"/>
              </a:solidFill>
              <a:latin typeface="+mj-lt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692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2192001" cy="6843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7" y="50214"/>
            <a:ext cx="12192003" cy="1303867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Сведения о воспитанниках БМАДОУ «Детский сад № 18», принимающих активное участие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8467" y="743475"/>
            <a:ext cx="12183531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67" y="1404295"/>
            <a:ext cx="12183533" cy="86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посещают все воспитанники (162 ребенка)  детского сада и их родители (законные представители).</a:t>
            </a:r>
            <a:endParaRPr lang="ru-RU" sz="2000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163" y="1889317"/>
            <a:ext cx="3648903" cy="27366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1851485"/>
            <a:ext cx="3765549" cy="28241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453" y="3421502"/>
            <a:ext cx="3934296" cy="295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42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2192001" cy="6843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380" y="84324"/>
            <a:ext cx="9601196" cy="750285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Информационная открытость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104692" y="2299801"/>
            <a:ext cx="3429001" cy="585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u="sng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</a:t>
            </a:r>
            <a:r>
              <a:rPr lang="ru-RU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://18ber.tvoysadik.ru/</a:t>
            </a:r>
            <a:endParaRPr lang="ru-RU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10" name="Текст 9"/>
          <p:cNvSpPr>
            <a:spLocks noGrp="1"/>
          </p:cNvSpPr>
          <p:nvPr>
            <p:ph sz="half" idx="2"/>
          </p:nvPr>
        </p:nvSpPr>
        <p:spPr>
          <a:xfrm>
            <a:off x="7738756" y="2258130"/>
            <a:ext cx="3947981" cy="6271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https://vk.com/club190859874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467" y="743475"/>
            <a:ext cx="12183531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49" y="743474"/>
            <a:ext cx="11744325" cy="36933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756" y="2885238"/>
            <a:ext cx="3536260" cy="353626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1449" y="832515"/>
            <a:ext cx="11824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Информация о проведенных мероприятиях с целью информирования общественности была опубликована в сообществе образовательной организации </a:t>
            </a:r>
            <a:r>
              <a:rPr lang="ru-RU" sz="2400" dirty="0" smtClean="0">
                <a:solidFill>
                  <a:srgbClr val="7030A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«</a:t>
            </a:r>
            <a:r>
              <a:rPr lang="ru-RU" sz="2400" dirty="0" err="1" smtClean="0">
                <a:solidFill>
                  <a:srgbClr val="7030A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ВКонтакте</a:t>
            </a:r>
            <a:r>
              <a:rPr lang="ru-RU" sz="2400" dirty="0" smtClean="0">
                <a:solidFill>
                  <a:srgbClr val="7030A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» </a:t>
            </a:r>
            <a:r>
              <a:rPr lang="ru-RU" sz="2400" dirty="0">
                <a:solidFill>
                  <a:srgbClr val="7030A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и на официальном сайте образовательной организации</a:t>
            </a:r>
            <a:endParaRPr lang="ru-RU" sz="2400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5772" y="2885238"/>
            <a:ext cx="3543782" cy="35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5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2192001" cy="6843005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382398" y="1709552"/>
            <a:ext cx="742382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i="1" cap="none" spc="50" dirty="0" smtClean="0">
                <a:ln w="0"/>
                <a:solidFill>
                  <a:srgbClr val="CCCC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Благодарю </a:t>
            </a:r>
          </a:p>
          <a:p>
            <a:pPr algn="ctr"/>
            <a:r>
              <a:rPr lang="ru-RU" sz="9600" b="1" i="1" cap="none" spc="50" dirty="0" smtClean="0">
                <a:ln w="0"/>
                <a:solidFill>
                  <a:srgbClr val="CCCC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за внимание!</a:t>
            </a:r>
            <a:endParaRPr lang="ru-RU" sz="9600" b="1" i="1" cap="none" spc="50" dirty="0">
              <a:ln w="0"/>
              <a:solidFill>
                <a:srgbClr val="CCCC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9333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43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242887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ПАСПОРТ ПРОЕКТА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по </a:t>
            </a:r>
            <a:r>
              <a:rPr lang="ru-RU" sz="2800" b="1" dirty="0">
                <a:solidFill>
                  <a:srgbClr val="7030A0"/>
                </a:solidFill>
              </a:rPr>
              <a:t>созданию «Центра духовно – нравственного воспитания и развития детей средствами русской народной культуры».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614488"/>
            <a:ext cx="12192000" cy="5228515"/>
          </a:xfrm>
        </p:spPr>
        <p:txBody>
          <a:bodyPr>
            <a:normAutofit fontScale="92500"/>
          </a:bodyPr>
          <a:lstStyle/>
          <a:p>
            <a:pPr algn="just"/>
            <a:r>
              <a:rPr lang="ru-RU" b="1" dirty="0">
                <a:solidFill>
                  <a:srgbClr val="7030A0"/>
                </a:solidFill>
              </a:rPr>
              <a:t>Тема проекта: </a:t>
            </a:r>
            <a:r>
              <a:rPr lang="ru-RU" dirty="0">
                <a:solidFill>
                  <a:srgbClr val="7030A0"/>
                </a:solidFill>
              </a:rPr>
              <a:t>Создание в БМАДОУ «Детский сад № 18» «Центра воспитания и развития детей средствами русской народной культуры» (далее – Центр) для духовно-нравственного воспитания дошкольников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</a:p>
          <a:p>
            <a:pPr algn="just"/>
            <a:r>
              <a:rPr lang="ru-RU" b="1" dirty="0">
                <a:solidFill>
                  <a:srgbClr val="7030A0"/>
                </a:solidFill>
              </a:rPr>
              <a:t>Цель проекта: </a:t>
            </a:r>
            <a:r>
              <a:rPr lang="ru-RU" dirty="0">
                <a:solidFill>
                  <a:srgbClr val="7030A0"/>
                </a:solidFill>
              </a:rPr>
              <a:t>Приобщение детей дошкольного возраста к истокам русской народной культуры, ее наследию; формирование чувства любви и добра; воспитание патриотизма. </a:t>
            </a:r>
            <a:endParaRPr lang="ru-RU" dirty="0" smtClean="0">
              <a:solidFill>
                <a:srgbClr val="7030A0"/>
              </a:solidFill>
            </a:endParaRPr>
          </a:p>
          <a:p>
            <a:pPr algn="just"/>
            <a:r>
              <a:rPr lang="ru-RU" b="1" dirty="0">
                <a:solidFill>
                  <a:srgbClr val="7030A0"/>
                </a:solidFill>
              </a:rPr>
              <a:t>Задачи проекта: </a:t>
            </a:r>
            <a:endParaRPr lang="ru-RU" dirty="0">
              <a:solidFill>
                <a:srgbClr val="7030A0"/>
              </a:solidFill>
            </a:endParaRPr>
          </a:p>
          <a:p>
            <a:pPr algn="just"/>
            <a:r>
              <a:rPr lang="ru-RU" dirty="0">
                <a:solidFill>
                  <a:srgbClr val="7030A0"/>
                </a:solidFill>
              </a:rPr>
              <a:t>1. Совершенствовать РППС Центра.</a:t>
            </a:r>
          </a:p>
          <a:p>
            <a:pPr algn="just"/>
            <a:r>
              <a:rPr lang="ru-RU" dirty="0">
                <a:solidFill>
                  <a:srgbClr val="7030A0"/>
                </a:solidFill>
              </a:rPr>
              <a:t>2. Организовать на базе Центра проведение мероприятий по ознакомлению дошкольников с русскими народными традициями и обычаями, обрядовыми праздниками.</a:t>
            </a:r>
          </a:p>
          <a:p>
            <a:pPr algn="just"/>
            <a:r>
              <a:rPr lang="ru-RU" dirty="0">
                <a:solidFill>
                  <a:srgbClr val="7030A0"/>
                </a:solidFill>
              </a:rPr>
              <a:t>3. Для ознакомления дошкольников с таинственным языком символических образов народного декоративного искусства организовать на базе Центра изобразительную деятельность, конструирование, тематические выставки в соответствии с ОП ДО. </a:t>
            </a:r>
          </a:p>
          <a:p>
            <a:pPr algn="just"/>
            <a:r>
              <a:rPr lang="ru-RU" dirty="0">
                <a:solidFill>
                  <a:srgbClr val="7030A0"/>
                </a:solidFill>
              </a:rPr>
              <a:t>3. Воспитывать интерес к историческому прошлому России, желание и умение применять полученные знания.</a:t>
            </a:r>
          </a:p>
          <a:p>
            <a:pPr algn="just"/>
            <a:r>
              <a:rPr lang="ru-RU" dirty="0">
                <a:solidFill>
                  <a:srgbClr val="7030A0"/>
                </a:solidFill>
              </a:rPr>
              <a:t>4. Организовать информирование на сайте </a:t>
            </a:r>
            <a:r>
              <a:rPr lang="ru-RU" dirty="0" smtClean="0">
                <a:solidFill>
                  <a:srgbClr val="7030A0"/>
                </a:solidFill>
              </a:rPr>
              <a:t>БМАДОУ </a:t>
            </a:r>
            <a:r>
              <a:rPr lang="ru-RU" dirty="0">
                <a:solidFill>
                  <a:srgbClr val="7030A0"/>
                </a:solidFill>
              </a:rPr>
              <a:t>«Детский сад № 18» и социальных сетях о деятельности Центра.</a:t>
            </a:r>
          </a:p>
        </p:txBody>
      </p:sp>
    </p:spTree>
    <p:extLst>
      <p:ext uri="{BB962C8B-B14F-4D97-AF65-F5344CB8AC3E}">
        <p14:creationId xmlns:p14="http://schemas.microsoft.com/office/powerpoint/2010/main" val="261790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43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88164" y="-1"/>
            <a:ext cx="6815669" cy="814914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История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814912"/>
            <a:ext cx="12192000" cy="6028091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В современных семьях знают все меньше обрядов, традиций, забывают потешки, прибаутки, песни, в том числе и колыбельные. Именно поэтому мы хотим приобщать к культурным ценностям не только детей, но и родителей. </a:t>
            </a:r>
          </a:p>
          <a:p>
            <a:r>
              <a:rPr lang="ru-RU" dirty="0">
                <a:solidFill>
                  <a:srgbClr val="7030A0"/>
                </a:solidFill>
              </a:rPr>
              <a:t>В нашем </a:t>
            </a:r>
            <a:r>
              <a:rPr lang="ru-RU" dirty="0" smtClean="0">
                <a:solidFill>
                  <a:srgbClr val="7030A0"/>
                </a:solidFill>
              </a:rPr>
              <a:t>садике, с 2021 года реализуется </a:t>
            </a:r>
            <a:r>
              <a:rPr lang="ru-RU" dirty="0">
                <a:solidFill>
                  <a:srgbClr val="7030A0"/>
                </a:solidFill>
              </a:rPr>
              <a:t>проект по созданию «Центра воспитания и развития детей средствами русской народной культуры» для духовно-нравственного воспитания дошкольников.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Для </a:t>
            </a:r>
            <a:r>
              <a:rPr lang="ru-RU" dirty="0">
                <a:solidFill>
                  <a:srgbClr val="7030A0"/>
                </a:solidFill>
              </a:rPr>
              <a:t>реализации проекта была создана проектная группа педагогов. Воспитателем Соловьевой Еленой Петровной была изображена «Русская изба». С помощью родителей, сотрудников ДОО и жителей поселка наполнили центр традиционными предметами народного ремесла, сувенирами русского быта, народными костюмами. Педагогами были разработаны дидактические игры к праздникам и тематическим дням, осуществлен подбор народных произведений, организовано место для выставок воспитанников.</a:t>
            </a:r>
          </a:p>
          <a:p>
            <a:r>
              <a:rPr lang="ru-RU" dirty="0">
                <a:solidFill>
                  <a:srgbClr val="7030A0"/>
                </a:solidFill>
              </a:rPr>
              <a:t>После того, как оформление помещения Центра было готово, </a:t>
            </a:r>
            <a:r>
              <a:rPr lang="ru-RU" dirty="0" smtClean="0">
                <a:solidFill>
                  <a:srgbClr val="7030A0"/>
                </a:solidFill>
              </a:rPr>
              <a:t>проектной группой </a:t>
            </a:r>
            <a:r>
              <a:rPr lang="ru-RU" dirty="0">
                <a:solidFill>
                  <a:srgbClr val="7030A0"/>
                </a:solidFill>
              </a:rPr>
              <a:t>был сформирован поэтапный План деятельности, определены ответственные за реализацию мероприятий проекта и организовано сотрудничество с центром художественно-прикладного творчества, а также клубом ветеранов «Теремок».</a:t>
            </a:r>
          </a:p>
          <a:p>
            <a:r>
              <a:rPr lang="ru-RU" dirty="0">
                <a:solidFill>
                  <a:srgbClr val="7030A0"/>
                </a:solidFill>
              </a:rPr>
              <a:t>Наш </a:t>
            </a:r>
            <a:r>
              <a:rPr lang="ru-RU" dirty="0" smtClean="0">
                <a:solidFill>
                  <a:srgbClr val="7030A0"/>
                </a:solidFill>
              </a:rPr>
              <a:t>центр создан </a:t>
            </a:r>
            <a:r>
              <a:rPr lang="ru-RU" dirty="0">
                <a:solidFill>
                  <a:srgbClr val="7030A0"/>
                </a:solidFill>
              </a:rPr>
              <a:t>для проведение образовательной деятельности, мероприятий по ознакомлению дошкольников с русскими народными традициями и обычаями, </a:t>
            </a:r>
            <a:r>
              <a:rPr lang="ru-RU" dirty="0" smtClean="0">
                <a:solidFill>
                  <a:srgbClr val="7030A0"/>
                </a:solidFill>
              </a:rPr>
              <a:t>развлечений с </a:t>
            </a:r>
            <a:r>
              <a:rPr lang="ru-RU" dirty="0">
                <a:solidFill>
                  <a:srgbClr val="7030A0"/>
                </a:solidFill>
              </a:rPr>
              <a:t>разучиванием частушек, пословиц, поговорок, потешек, танцев, песен, русских народных </a:t>
            </a:r>
            <a:r>
              <a:rPr lang="ru-RU" dirty="0" smtClean="0">
                <a:solidFill>
                  <a:srgbClr val="7030A0"/>
                </a:solidFill>
              </a:rPr>
              <a:t>игр, </a:t>
            </a:r>
            <a:r>
              <a:rPr lang="ru-RU" dirty="0">
                <a:solidFill>
                  <a:srgbClr val="7030A0"/>
                </a:solidFill>
              </a:rPr>
              <a:t>досугов </a:t>
            </a:r>
            <a:r>
              <a:rPr lang="ru-RU" dirty="0" smtClean="0">
                <a:solidFill>
                  <a:srgbClr val="7030A0"/>
                </a:solidFill>
              </a:rPr>
              <a:t>и обрядовых </a:t>
            </a:r>
            <a:r>
              <a:rPr lang="ru-RU" dirty="0">
                <a:solidFill>
                  <a:srgbClr val="7030A0"/>
                </a:solidFill>
              </a:rPr>
              <a:t>праздников, в соответствии с календарем русских народных праздников что помогает нам воспитывать интерес к историческому прошлому России, желание и умение применять полученные знания. </a:t>
            </a:r>
            <a:r>
              <a:rPr lang="ru-RU" dirty="0" smtClean="0">
                <a:solidFill>
                  <a:srgbClr val="7030A0"/>
                </a:solidFill>
              </a:rPr>
              <a:t>Так же, </a:t>
            </a:r>
            <a:r>
              <a:rPr lang="ru-RU" dirty="0">
                <a:solidFill>
                  <a:srgbClr val="7030A0"/>
                </a:solidFill>
              </a:rPr>
              <a:t>в</a:t>
            </a:r>
            <a:r>
              <a:rPr lang="ru-RU" dirty="0" smtClean="0">
                <a:solidFill>
                  <a:srgbClr val="7030A0"/>
                </a:solidFill>
              </a:rPr>
              <a:t> Центре, </a:t>
            </a:r>
            <a:r>
              <a:rPr lang="ru-RU" dirty="0">
                <a:solidFill>
                  <a:srgbClr val="7030A0"/>
                </a:solidFill>
              </a:rPr>
              <a:t>с дошкольниками проводятся занятия по изобразительной деятельности, конструированию, совместной познавательно-исследовательской и творческой деятельности, организуются тематические </a:t>
            </a:r>
            <a:r>
              <a:rPr lang="ru-RU" dirty="0" smtClean="0">
                <a:solidFill>
                  <a:srgbClr val="7030A0"/>
                </a:solidFill>
              </a:rPr>
              <a:t>выставки.</a:t>
            </a:r>
            <a:endParaRPr lang="ru-RU" dirty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91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43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88163" y="192881"/>
            <a:ext cx="6815669" cy="772051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Достижения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" y="964932"/>
            <a:ext cx="12192000" cy="5878072"/>
          </a:xfrm>
        </p:spPr>
        <p:txBody>
          <a:bodyPr>
            <a:normAutofit fontScale="25000" lnSpcReduction="20000"/>
          </a:bodyPr>
          <a:lstStyle/>
          <a:p>
            <a:r>
              <a:rPr lang="ru-RU" sz="10800" dirty="0" smtClean="0">
                <a:solidFill>
                  <a:srgbClr val="9900CC"/>
                </a:solidFill>
              </a:rPr>
              <a:t>В результате реализации проекта воспитанники </a:t>
            </a:r>
            <a:r>
              <a:rPr lang="ru-RU" sz="10800" dirty="0">
                <a:solidFill>
                  <a:srgbClr val="9900CC"/>
                </a:solidFill>
              </a:rPr>
              <a:t>проявляют духовно-нравственные качества и основы </a:t>
            </a:r>
            <a:r>
              <a:rPr lang="ru-RU" sz="10800" dirty="0" smtClean="0">
                <a:solidFill>
                  <a:srgbClr val="9900CC"/>
                </a:solidFill>
              </a:rPr>
              <a:t>патриотизма, получают </a:t>
            </a:r>
            <a:r>
              <a:rPr lang="ru-RU" sz="10800" dirty="0">
                <a:solidFill>
                  <a:srgbClr val="9900CC"/>
                </a:solidFill>
              </a:rPr>
              <a:t>достаточный объем знаний о русских народных традициях и праздниках, </a:t>
            </a:r>
            <a:r>
              <a:rPr lang="ru-RU" sz="10800" dirty="0" smtClean="0">
                <a:solidFill>
                  <a:srgbClr val="9900CC"/>
                </a:solidFill>
              </a:rPr>
              <a:t>приобретают </a:t>
            </a:r>
            <a:r>
              <a:rPr lang="ru-RU" sz="10800" dirty="0">
                <a:solidFill>
                  <a:srgbClr val="9900CC"/>
                </a:solidFill>
              </a:rPr>
              <a:t>практические навыки по участию в обрядовых </a:t>
            </a:r>
            <a:r>
              <a:rPr lang="ru-RU" sz="10800" dirty="0" smtClean="0">
                <a:solidFill>
                  <a:srgbClr val="9900CC"/>
                </a:solidFill>
              </a:rPr>
              <a:t>праздниках, интересуются </a:t>
            </a:r>
            <a:r>
              <a:rPr lang="ru-RU" sz="10800" dirty="0">
                <a:solidFill>
                  <a:srgbClr val="9900CC"/>
                </a:solidFill>
              </a:rPr>
              <a:t>историческим прошлым России, проявляют любознательность и познавательный интерес к населенному пункту, в котором живут, знают некоторые сведения о достопримечательностях поселка Монетный, событиях сельской жизни; знают название своей страны, её государственные </a:t>
            </a:r>
            <a:r>
              <a:rPr lang="ru-RU" sz="10800" dirty="0" smtClean="0">
                <a:solidFill>
                  <a:srgbClr val="9900CC"/>
                </a:solidFill>
              </a:rPr>
              <a:t>символы, проявляют </a:t>
            </a:r>
            <a:r>
              <a:rPr lang="ru-RU" sz="10800" dirty="0">
                <a:solidFill>
                  <a:srgbClr val="9900CC"/>
                </a:solidFill>
              </a:rPr>
              <a:t>желание и умение применять полученные знания</a:t>
            </a:r>
            <a:r>
              <a:rPr lang="ru-RU" sz="10800" dirty="0" smtClean="0">
                <a:solidFill>
                  <a:srgbClr val="9900CC"/>
                </a:solidFill>
              </a:rPr>
              <a:t>.</a:t>
            </a:r>
            <a:r>
              <a:rPr lang="ru-RU" sz="10800" dirty="0">
                <a:solidFill>
                  <a:srgbClr val="9900CC"/>
                </a:solidFill>
              </a:rPr>
              <a:t> У детей </a:t>
            </a:r>
            <a:r>
              <a:rPr lang="ru-RU" sz="10800" dirty="0" smtClean="0">
                <a:solidFill>
                  <a:srgbClr val="9900CC"/>
                </a:solidFill>
              </a:rPr>
              <a:t>формируется </a:t>
            </a:r>
            <a:r>
              <a:rPr lang="ru-RU" sz="10800" dirty="0">
                <a:solidFill>
                  <a:srgbClr val="9900CC"/>
                </a:solidFill>
              </a:rPr>
              <a:t>интерес к предметам народного </a:t>
            </a:r>
            <a:r>
              <a:rPr lang="ru-RU" sz="10800" dirty="0" smtClean="0">
                <a:solidFill>
                  <a:srgbClr val="9900CC"/>
                </a:solidFill>
              </a:rPr>
              <a:t>искусства,  </a:t>
            </a:r>
            <a:r>
              <a:rPr lang="ru-RU" sz="10800" dirty="0">
                <a:solidFill>
                  <a:srgbClr val="9900CC"/>
                </a:solidFill>
              </a:rPr>
              <a:t>понимание его особенностей; дети различают стили наиболее известных видов декоративной живописи (хохломской, городецкой, дымковской, </a:t>
            </a:r>
            <a:r>
              <a:rPr lang="ru-RU" sz="10800" dirty="0" err="1">
                <a:solidFill>
                  <a:srgbClr val="9900CC"/>
                </a:solidFill>
              </a:rPr>
              <a:t>жостовской</a:t>
            </a:r>
            <a:r>
              <a:rPr lang="ru-RU" sz="10800" dirty="0">
                <a:solidFill>
                  <a:srgbClr val="9900CC"/>
                </a:solidFill>
              </a:rPr>
              <a:t> и др</a:t>
            </a:r>
            <a:r>
              <a:rPr lang="ru-RU" sz="10800" dirty="0" smtClean="0">
                <a:solidFill>
                  <a:srgbClr val="9900CC"/>
                </a:solidFill>
              </a:rPr>
              <a:t>.).</a:t>
            </a:r>
            <a:r>
              <a:rPr lang="ru-RU" sz="10800" dirty="0">
                <a:solidFill>
                  <a:srgbClr val="9900CC"/>
                </a:solidFill>
              </a:rPr>
              <a:t> </a:t>
            </a:r>
            <a:r>
              <a:rPr lang="ru-RU" sz="10800" dirty="0" smtClean="0">
                <a:solidFill>
                  <a:srgbClr val="9900CC"/>
                </a:solidFill>
              </a:rPr>
              <a:t>Воспитанники принимают </a:t>
            </a:r>
            <a:r>
              <a:rPr lang="ru-RU" sz="10800" dirty="0">
                <a:solidFill>
                  <a:srgbClr val="9900CC"/>
                </a:solidFill>
              </a:rPr>
              <a:t>активное участие в праздничных программах и их подготовке; взаимодействуют со всеми участниками культурно-досуговых </a:t>
            </a:r>
            <a:r>
              <a:rPr lang="ru-RU" sz="10800" dirty="0" smtClean="0">
                <a:solidFill>
                  <a:srgbClr val="9900CC"/>
                </a:solidFill>
              </a:rPr>
              <a:t>мероприятий, а </a:t>
            </a:r>
            <a:r>
              <a:rPr lang="ru-RU" sz="10800" dirty="0">
                <a:solidFill>
                  <a:srgbClr val="9900CC"/>
                </a:solidFill>
              </a:rPr>
              <a:t>р</a:t>
            </a:r>
            <a:r>
              <a:rPr lang="ru-RU" sz="10800" dirty="0" smtClean="0">
                <a:solidFill>
                  <a:srgbClr val="9900CC"/>
                </a:solidFill>
              </a:rPr>
              <a:t>одители помогают им </a:t>
            </a:r>
            <a:r>
              <a:rPr lang="ru-RU" sz="10800" dirty="0">
                <a:solidFill>
                  <a:srgbClr val="9900CC"/>
                </a:solidFill>
              </a:rPr>
              <a:t>получить знания, </a:t>
            </a:r>
            <a:r>
              <a:rPr lang="ru-RU" sz="10800" dirty="0" smtClean="0">
                <a:solidFill>
                  <a:srgbClr val="9900CC"/>
                </a:solidFill>
              </a:rPr>
              <a:t>показывают </a:t>
            </a:r>
            <a:r>
              <a:rPr lang="ru-RU" sz="10800" dirty="0">
                <a:solidFill>
                  <a:srgbClr val="9900CC"/>
                </a:solidFill>
              </a:rPr>
              <a:t>свою личную заинтересованность, активно </a:t>
            </a:r>
            <a:r>
              <a:rPr lang="ru-RU" sz="10800" dirty="0" smtClean="0">
                <a:solidFill>
                  <a:srgbClr val="9900CC"/>
                </a:solidFill>
              </a:rPr>
              <a:t>участвуют </a:t>
            </a:r>
            <a:r>
              <a:rPr lang="ru-RU" sz="10800" dirty="0">
                <a:solidFill>
                  <a:srgbClr val="9900CC"/>
                </a:solidFill>
              </a:rPr>
              <a:t>в подготовке праздников, фольклорных развлечениях и досугах.</a:t>
            </a:r>
          </a:p>
          <a:p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pPr lvl="0"/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5751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2192001" cy="6843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2881"/>
            <a:ext cx="12191999" cy="772051"/>
          </a:xfrm>
        </p:spPr>
        <p:txBody>
          <a:bodyPr/>
          <a:lstStyle/>
          <a:p>
            <a:r>
              <a:rPr lang="ru-RU" sz="4800" b="1" dirty="0">
                <a:solidFill>
                  <a:srgbClr val="7030A0"/>
                </a:solidFill>
              </a:rPr>
              <a:t>Основные направления деятельности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964932"/>
            <a:ext cx="12192000" cy="607095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60417" y="1544408"/>
            <a:ext cx="3814763" cy="3769184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Организация </a:t>
            </a:r>
            <a:r>
              <a:rPr lang="ru-RU" sz="3200" dirty="0">
                <a:solidFill>
                  <a:srgbClr val="7030A0"/>
                </a:solidFill>
              </a:rPr>
              <a:t>предметно – развивающей </a:t>
            </a:r>
            <a:r>
              <a:rPr lang="ru-RU" sz="3200" dirty="0" smtClean="0">
                <a:solidFill>
                  <a:srgbClr val="7030A0"/>
                </a:solidFill>
              </a:rPr>
              <a:t>среды </a:t>
            </a:r>
          </a:p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Центра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410569" y="1496966"/>
            <a:ext cx="3705229" cy="3756906"/>
          </a:xfrm>
          <a:prstGeom prst="ellipse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 smtClean="0">
              <a:solidFill>
                <a:srgbClr val="7030A0"/>
              </a:solidFill>
            </a:endParaRPr>
          </a:p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Информирование о </a:t>
            </a:r>
            <a:r>
              <a:rPr lang="ru-RU" sz="2400" dirty="0">
                <a:solidFill>
                  <a:srgbClr val="7030A0"/>
                </a:solidFill>
              </a:rPr>
              <a:t>деятельности </a:t>
            </a:r>
            <a:r>
              <a:rPr lang="ru-RU" sz="2400" dirty="0" smtClean="0">
                <a:solidFill>
                  <a:srgbClr val="7030A0"/>
                </a:solidFill>
              </a:rPr>
              <a:t>Центра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135040" y="2648543"/>
            <a:ext cx="3921920" cy="3711001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dirty="0" smtClean="0">
                <a:solidFill>
                  <a:srgbClr val="7030A0"/>
                </a:solidFill>
              </a:rPr>
              <a:t>Организация </a:t>
            </a:r>
            <a:r>
              <a:rPr lang="ru-RU" sz="3200" dirty="0">
                <a:solidFill>
                  <a:srgbClr val="7030A0"/>
                </a:solidFill>
              </a:rPr>
              <a:t>деятельности </a:t>
            </a:r>
            <a:r>
              <a:rPr lang="ru-RU" sz="3200" dirty="0" smtClean="0">
                <a:solidFill>
                  <a:srgbClr val="7030A0"/>
                </a:solidFill>
              </a:rPr>
              <a:t>Центра</a:t>
            </a:r>
          </a:p>
          <a:p>
            <a:pPr lvl="0" algn="ctr"/>
            <a:r>
              <a:rPr lang="ru-RU" sz="3200" dirty="0" smtClean="0">
                <a:solidFill>
                  <a:srgbClr val="7030A0"/>
                </a:solidFill>
              </a:rPr>
              <a:t>по направлениям </a:t>
            </a:r>
            <a:endParaRPr lang="ru-RU" sz="3200" dirty="0">
              <a:solidFill>
                <a:srgbClr val="7030A0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886075" y="772052"/>
            <a:ext cx="714375" cy="964931"/>
          </a:xfrm>
          <a:prstGeom prst="straightConnector1">
            <a:avLst/>
          </a:prstGeom>
          <a:ln>
            <a:solidFill>
              <a:srgbClr val="99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096000" y="772205"/>
            <a:ext cx="0" cy="1742395"/>
          </a:xfrm>
          <a:prstGeom prst="straightConnector1">
            <a:avLst/>
          </a:prstGeom>
          <a:ln>
            <a:solidFill>
              <a:srgbClr val="99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8186738" y="772052"/>
            <a:ext cx="1171575" cy="772356"/>
          </a:xfrm>
          <a:prstGeom prst="straightConnector1">
            <a:avLst/>
          </a:prstGeom>
          <a:ln>
            <a:solidFill>
              <a:srgbClr val="99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892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2192001" cy="6843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2881"/>
            <a:ext cx="12191999" cy="772051"/>
          </a:xfrm>
        </p:spPr>
        <p:txBody>
          <a:bodyPr/>
          <a:lstStyle/>
          <a:p>
            <a:r>
              <a:rPr lang="ru-RU" sz="4800" b="1" dirty="0">
                <a:solidFill>
                  <a:srgbClr val="7030A0"/>
                </a:solidFill>
              </a:rPr>
              <a:t>Основные направления деятельности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964932"/>
            <a:ext cx="12192000" cy="6070953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 smtClean="0">
                <a:solidFill>
                  <a:srgbClr val="7030A0"/>
                </a:solidFill>
              </a:rPr>
              <a:t>1. Организация </a:t>
            </a:r>
            <a:r>
              <a:rPr lang="ru-RU" sz="2000" b="1" u="sng" dirty="0">
                <a:solidFill>
                  <a:srgbClr val="7030A0"/>
                </a:solidFill>
              </a:rPr>
              <a:t>предметно – развивающей среды </a:t>
            </a:r>
            <a:r>
              <a:rPr lang="ru-RU" sz="2000" b="1" u="sng" dirty="0" smtClean="0">
                <a:solidFill>
                  <a:srgbClr val="7030A0"/>
                </a:solidFill>
              </a:rPr>
              <a:t>Центра:</a:t>
            </a:r>
            <a:endParaRPr lang="ru-RU" sz="2000" b="1" u="sng" dirty="0">
              <a:solidFill>
                <a:srgbClr val="7030A0"/>
              </a:solidFill>
            </a:endParaRPr>
          </a:p>
          <a:p>
            <a:pPr algn="just"/>
            <a:r>
              <a:rPr lang="ru-RU" sz="2000" dirty="0" smtClean="0">
                <a:solidFill>
                  <a:srgbClr val="7030A0"/>
                </a:solidFill>
              </a:rPr>
              <a:t>оформление </a:t>
            </a:r>
            <a:r>
              <a:rPr lang="ru-RU" sz="2000" dirty="0">
                <a:solidFill>
                  <a:srgbClr val="7030A0"/>
                </a:solidFill>
              </a:rPr>
              <a:t>выделенных </a:t>
            </a:r>
            <a:r>
              <a:rPr lang="ru-RU" sz="2000" dirty="0" smtClean="0">
                <a:solidFill>
                  <a:srgbClr val="7030A0"/>
                </a:solidFill>
              </a:rPr>
              <a:t>помещений; </a:t>
            </a:r>
            <a:r>
              <a:rPr lang="ru-RU" sz="2000" dirty="0">
                <a:solidFill>
                  <a:srgbClr val="7030A0"/>
                </a:solidFill>
              </a:rPr>
              <a:t>сбор материала для Центра: экспонатов, разработка документов, изучение информации и литературы; шитье костюмов, кукол; изготовление декораций;</a:t>
            </a:r>
          </a:p>
          <a:p>
            <a:pPr lvl="0" algn="just"/>
            <a:r>
              <a:rPr lang="ru-RU" sz="2000" b="1" u="sng" dirty="0" smtClean="0">
                <a:solidFill>
                  <a:srgbClr val="7030A0"/>
                </a:solidFill>
              </a:rPr>
              <a:t>2. Организация </a:t>
            </a:r>
            <a:r>
              <a:rPr lang="ru-RU" sz="2000" b="1" u="sng" dirty="0">
                <a:solidFill>
                  <a:srgbClr val="7030A0"/>
                </a:solidFill>
              </a:rPr>
              <a:t>деятельности Центра по направлениям: 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7030A0"/>
                </a:solidFill>
              </a:rPr>
              <a:t>«Родная страна. Знания о государстве» - ознакомление дошкольников детей с символами и характеристиками государства (геральдика государства, территория государства и его границы, столица и т.д.);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7030A0"/>
                </a:solidFill>
              </a:rPr>
              <a:t>«Изучение народных традиций и культуры» - проведение на базе Центра мероприятий по ознакомлению дошкольников с русскими народными традициями и обычаями, обрядовыми праздниками;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7030A0"/>
                </a:solidFill>
              </a:rPr>
              <a:t>«Малая родина — дом, где мы живем»- развитие интереса детей к родному поселку, переживание чувства удивления, восхищения достопримечательностями, событиям прошлого и настоящего; активное участие в празднование событий, связанных с местом проживания дошкольников;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7030A0"/>
                </a:solidFill>
              </a:rPr>
              <a:t>«Семья — самое важное в жизни» - формирование представлений детей о семье, ее истории и традициях, родственных отношениях членов семьи и их социальных ролях.</a:t>
            </a:r>
          </a:p>
          <a:p>
            <a:pPr algn="just"/>
            <a:r>
              <a:rPr lang="ru-RU" sz="2000" b="1" u="sng" dirty="0" smtClean="0">
                <a:solidFill>
                  <a:srgbClr val="7030A0"/>
                </a:solidFill>
              </a:rPr>
              <a:t>3. Информирование </a:t>
            </a:r>
            <a:r>
              <a:rPr lang="ru-RU" sz="2000" b="1" u="sng" dirty="0">
                <a:solidFill>
                  <a:srgbClr val="7030A0"/>
                </a:solidFill>
              </a:rPr>
              <a:t>на сайте БМАДОУ «Детский сад № 18» и социальных сетях о деятельности Центра.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1622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2192001" cy="6843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2881"/>
            <a:ext cx="12191999" cy="772051"/>
          </a:xfrm>
        </p:spPr>
        <p:txBody>
          <a:bodyPr/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Музейные экспонаты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964932"/>
            <a:ext cx="12192000" cy="607095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7030A0"/>
                </a:solidFill>
              </a:rPr>
              <a:t>Н</a:t>
            </a:r>
            <a:r>
              <a:rPr lang="ru-RU" sz="2400" dirty="0" smtClean="0">
                <a:solidFill>
                  <a:srgbClr val="7030A0"/>
                </a:solidFill>
              </a:rPr>
              <a:t>абор </a:t>
            </a:r>
            <a:r>
              <a:rPr lang="ru-RU" sz="2400" dirty="0">
                <a:solidFill>
                  <a:srgbClr val="7030A0"/>
                </a:solidFill>
              </a:rPr>
              <a:t>военной </a:t>
            </a:r>
            <a:r>
              <a:rPr lang="ru-RU" sz="2400" dirty="0" smtClean="0">
                <a:solidFill>
                  <a:srgbClr val="7030A0"/>
                </a:solidFill>
              </a:rPr>
              <a:t>техники, куклы в военной форме, «Вечный огонь», «Мемориал победы» 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1439900"/>
            <a:ext cx="5276850" cy="5276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5" y="1439900"/>
            <a:ext cx="52959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2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2192001" cy="6843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" y="0"/>
            <a:ext cx="12191998" cy="696208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Музейные экспонаты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36524" y="839256"/>
            <a:ext cx="3718455" cy="5847294"/>
          </a:xfrm>
        </p:spPr>
        <p:txBody>
          <a:bodyPr/>
          <a:lstStyle/>
          <a:p>
            <a:r>
              <a:rPr lang="ru-RU" sz="3600" dirty="0">
                <a:solidFill>
                  <a:srgbClr val="7030A0"/>
                </a:solidFill>
              </a:rPr>
              <a:t>Альбомы об участниках ВОВ, об истории поселка Монетный, </a:t>
            </a:r>
            <a:endParaRPr lang="ru-RU" sz="3600" dirty="0" smtClean="0">
              <a:solidFill>
                <a:srgbClr val="7030A0"/>
              </a:solidFill>
            </a:endParaRPr>
          </a:p>
          <a:p>
            <a:r>
              <a:rPr lang="ru-RU" sz="3600" dirty="0" smtClean="0">
                <a:solidFill>
                  <a:srgbClr val="7030A0"/>
                </a:solidFill>
              </a:rPr>
              <a:t>«</a:t>
            </a:r>
            <a:r>
              <a:rPr lang="ru-RU" sz="3600" dirty="0">
                <a:solidFill>
                  <a:srgbClr val="7030A0"/>
                </a:solidFill>
              </a:rPr>
              <a:t>Мой Березовский. Моя улица»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4" y="657310"/>
            <a:ext cx="7858121" cy="618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58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2192001" cy="6843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79027"/>
            <a:ext cx="12191999" cy="577492"/>
          </a:xfrm>
        </p:spPr>
        <p:txBody>
          <a:bodyPr/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Музейные экспонаты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1752" y="444147"/>
            <a:ext cx="12192000" cy="607095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Атрибуты </a:t>
            </a:r>
            <a:r>
              <a:rPr lang="ru-RU" sz="2800" dirty="0">
                <a:solidFill>
                  <a:srgbClr val="7030A0"/>
                </a:solidFill>
              </a:rPr>
              <a:t>«русской </a:t>
            </a:r>
            <a:r>
              <a:rPr lang="ru-RU" sz="2800" dirty="0" smtClean="0">
                <a:solidFill>
                  <a:srgbClr val="7030A0"/>
                </a:solidFill>
              </a:rPr>
              <a:t>избы», изделия </a:t>
            </a:r>
            <a:r>
              <a:rPr lang="ru-RU" sz="2800" dirty="0">
                <a:solidFill>
                  <a:srgbClr val="7030A0"/>
                </a:solidFill>
              </a:rPr>
              <a:t>народного </a:t>
            </a:r>
            <a:r>
              <a:rPr lang="ru-RU" sz="2800" dirty="0" smtClean="0">
                <a:solidFill>
                  <a:srgbClr val="7030A0"/>
                </a:solidFill>
              </a:rPr>
              <a:t>промысла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" y="4468465"/>
            <a:ext cx="3114675" cy="23360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75" y="945890"/>
            <a:ext cx="2571750" cy="342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462" y="863857"/>
            <a:ext cx="3245596" cy="27860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02" y="3747423"/>
            <a:ext cx="2872115" cy="30861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724" y="1189306"/>
            <a:ext cx="5366547" cy="50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843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524</TotalTime>
  <Words>1668</Words>
  <Application>Microsoft Office PowerPoint</Application>
  <PresentationFormat>Широкоэкранный</PresentationFormat>
  <Paragraphs>97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 Math</vt:lpstr>
      <vt:lpstr>Garamond</vt:lpstr>
      <vt:lpstr>Times New Roman</vt:lpstr>
      <vt:lpstr>Wingdings</vt:lpstr>
      <vt:lpstr>Натуральные материалы</vt:lpstr>
      <vt:lpstr>Смотр – конкурс музеев, комнат и уголков боевой и трудовой славы образовательных организаций Березовского городского округа в 2024 году</vt:lpstr>
      <vt:lpstr>ПАСПОРТ ПРОЕКТА по созданию «Центра духовно – нравственного воспитания и развития детей средствами русской народной культуры». </vt:lpstr>
      <vt:lpstr>История</vt:lpstr>
      <vt:lpstr>Достижения</vt:lpstr>
      <vt:lpstr>Основные направления деятельности</vt:lpstr>
      <vt:lpstr>Основные направления деятельности</vt:lpstr>
      <vt:lpstr>Музейные экспонаты</vt:lpstr>
      <vt:lpstr>Музейные экспонаты</vt:lpstr>
      <vt:lpstr>Музейные экспонаты</vt:lpstr>
      <vt:lpstr>Музейные экспонаты</vt:lpstr>
      <vt:lpstr>Участие в поисковой деятельности</vt:lpstr>
      <vt:lpstr>Организация экскурсионно – выставочной работы</vt:lpstr>
      <vt:lpstr>Организация экскурсионно – выставочной работы Экскурсии</vt:lpstr>
      <vt:lpstr>Основные организуемые мероприятия</vt:lpstr>
      <vt:lpstr>Основные организуемые мероприятия</vt:lpstr>
      <vt:lpstr>Сведения о воспитанниках БМАДОУ «Детский сад № 18», принимающих активное участие</vt:lpstr>
      <vt:lpstr>Информационная открытость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«Центр духовно – нравственного воспитания  детей средствами русской народной культуры». </dc:title>
  <dc:creator>user</dc:creator>
  <cp:lastModifiedBy>user</cp:lastModifiedBy>
  <cp:revision>38</cp:revision>
  <dcterms:created xsi:type="dcterms:W3CDTF">2024-04-16T10:52:05Z</dcterms:created>
  <dcterms:modified xsi:type="dcterms:W3CDTF">2024-04-18T09:29:52Z</dcterms:modified>
</cp:coreProperties>
</file>