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4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8F047-5A90-4577-99CA-8D099CBC2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DADC7C-176F-4D3A-BA7A-E1A1C2E19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160848-A073-4ACD-900F-85137F41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BB5620-3C8A-44BA-87AE-0E23B391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E2956C-381C-4875-9B5F-0FF85F2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3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F17BB0-D9A6-433B-9353-DE51DCFF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BE93A6-F48C-4618-AB72-0D2005B5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B0F9CF-26B3-4829-B444-0D364EA0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3448B5-D6F9-4BC1-8145-35D16E59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0B1FD2-AB35-4B00-8FEF-F735C6BF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EE22CC8-03EB-49A1-9E95-F6FE95B4C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9E6865-BA2A-4BAE-B330-06A6322A0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E129E8-2780-4A78-8F12-8ACDDAF3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48C894-2ABD-424F-A472-C023A086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2530D-C22D-45D8-A7BA-68F37E7F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2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D5496-3386-4B11-8DF4-D921EAC1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629D99-BFF4-4EE1-8CAE-5228629B0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B0722E-1427-45F3-8208-553AFD44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F4C218-2D4A-4123-8763-0E2DF584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DEFB68-0D92-4E04-B92E-50FD1442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2DF6E-5612-4ADC-9453-49D63F2E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6FD43-E75B-4AC0-AC62-CB6C3DD0A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0326FF-AF40-4758-A4F8-688C1BAB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8B4A74-A5B0-40C7-8F1C-D8829422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94243A-C528-411D-AFBB-731EAAF6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54BED-BF45-4041-90AA-46379C97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8728D1-15B0-4A71-A6F4-A5050DF4E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B4D9FB-FEA4-4F32-90C0-AD36E249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E276C6-B217-4F3F-A853-ADB2D4D9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F54C68-D5F1-4310-895A-398A6A55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67E7CC-D436-40FA-8A03-4DA0A3A2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3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84285-7C0B-4FFA-8531-4123055B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ACBB43-7EB7-4FE4-9F03-D411A43E9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893ACE-1BB7-4922-ACDC-61CE02B98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716E469-2B08-41A7-BB24-E2CA96B0D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B6D39B7-6C0A-44EF-9A45-E9EAE2700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DAFD5E8-1F3C-4C9B-AC52-29F1BCAB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F54A5D0-FB99-408A-B6F4-44F1B338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24A4AE-6289-45C9-9B8D-B8DA4F1D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1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05746-F882-4560-9845-FD3F9D1E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3944E-7E6E-400B-B393-25CB6FB1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AC6E20-97F1-43E9-B3E8-64441227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8464A5-F7A8-403C-B8E1-5598540F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8D1104-A05B-4521-891B-756132F3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BFEF86C-2F2F-4A19-97FD-BC03D6BA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29A846-7953-4B67-972C-5B0C43A8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7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7F6F68-35B7-4542-86C9-48CCCD22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9AAC29-6E87-4D68-87D1-CBC1744E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EB95B9-A89D-4407-9749-FF8AE895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D9A0DE-7683-4CE4-94F4-F8E55C7C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F5041D-0769-4AC1-A19C-E7A6590E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3C1194-286B-4EC1-8376-F0BE3010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9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66A02-43B6-4D48-A56C-4183264A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7942C3B-6CA9-4C4E-BD6A-7C4C5020E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EE58AD-C256-4CEA-AFDA-893F447B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C917F9-5F1D-4F88-A498-1C734AF6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F61DCD-DF7E-431C-B096-7D877842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B0390E-B83C-498B-836D-2FA51D42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9EDA8-6B19-4F96-9534-0F7EFA7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793466-14B4-4482-AFCE-C4D1E34A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6A0FD1-B715-49D6-9FDA-B12D135AF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FECA-27F0-42A6-AED9-9F1108324D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EA6CCF-C105-4621-AB65-99126B405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2D600A-545D-49A9-8D9E-C19C36FDC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F93D-2F08-4A08-A42E-528033526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F003A8-48BA-43C3-BBAB-EA672C6F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98783"/>
            <a:ext cx="11860696" cy="6506817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        </a:t>
            </a:r>
            <a:r>
              <a:rPr lang="ru-RU" sz="8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АЗ,</a:t>
            </a:r>
            <a:br>
              <a:rPr lang="ru-RU" sz="80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8000" b="1" i="1" dirty="0">
                <a:latin typeface="Arial Black" panose="020B0A04020102020204" pitchFamily="34" charset="0"/>
              </a:rPr>
              <a:t>            </a:t>
            </a:r>
            <a:r>
              <a:rPr lang="ru-RU" sz="80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БУКИ,</a:t>
            </a:r>
            <a:r>
              <a:rPr lang="ru-RU" sz="8000" b="1" i="1" dirty="0">
                <a:latin typeface="Arial Black" panose="020B0A04020102020204" pitchFamily="34" charset="0"/>
              </a:rPr>
              <a:t/>
            </a:r>
            <a:br>
              <a:rPr lang="ru-RU" sz="8000" b="1" i="1" dirty="0">
                <a:latin typeface="Arial Black" panose="020B0A04020102020204" pitchFamily="34" charset="0"/>
              </a:rPr>
            </a:br>
            <a:r>
              <a:rPr lang="ru-RU" sz="8000" b="1" i="1" dirty="0">
                <a:latin typeface="Arial Black" panose="020B0A04020102020204" pitchFamily="34" charset="0"/>
              </a:rPr>
              <a:t>                       </a:t>
            </a:r>
            <a:r>
              <a:rPr lang="ru-RU" sz="80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ВЕДИ </a:t>
            </a:r>
            <a:r>
              <a:rPr lang="ru-RU" sz="8000" b="1" i="1" dirty="0">
                <a:latin typeface="Arial Black" panose="020B0A04020102020204" pitchFamily="34" charset="0"/>
              </a:rPr>
              <a:t>      </a:t>
            </a:r>
            <a:br>
              <a:rPr lang="ru-RU" sz="8000" b="1" i="1" dirty="0">
                <a:latin typeface="Arial Black" panose="020B0A04020102020204" pitchFamily="34" charset="0"/>
              </a:rPr>
            </a:br>
            <a:r>
              <a:rPr lang="ru-RU" sz="8000" b="1" i="1" dirty="0">
                <a:latin typeface="Arial Black" panose="020B0A04020102020204" pitchFamily="34" charset="0"/>
              </a:rPr>
              <a:t>                                              </a:t>
            </a:r>
            <a:br>
              <a:rPr lang="ru-RU" sz="8000" b="1" i="1" dirty="0">
                <a:latin typeface="Arial Black" panose="020B0A04020102020204" pitchFamily="34" charset="0"/>
              </a:rPr>
            </a:br>
            <a:r>
              <a:rPr lang="ru-RU" sz="8000" b="1" i="1" dirty="0">
                <a:latin typeface="Arial Black" panose="020B0A04020102020204" pitchFamily="34" charset="0"/>
              </a:rPr>
              <a:t>                                             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B4B258-BE04-4F62-8263-C20041CB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2" y="3140765"/>
            <a:ext cx="7076661" cy="34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5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7B392-51CD-4754-8382-9C9F5E46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185531"/>
            <a:ext cx="11794434" cy="6559826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600" dirty="0"/>
              <a:t>  </a:t>
            </a:r>
            <a:r>
              <a:rPr lang="ru-RU" sz="3600" b="1" dirty="0">
                <a:solidFill>
                  <a:srgbClr val="FF0000"/>
                </a:solidFill>
              </a:rPr>
              <a:t>Сегодня мы не можем представить себе  жизнь без книгоиздания, и начало печатного дела, положенное Иваном Федоровым, - издание книг на кириллице – стало столь же важным событием для нас, как начало типографской деятельности Иоанна  </a:t>
            </a:r>
            <a:r>
              <a:rPr lang="ru-RU" sz="3600" b="1" dirty="0" err="1">
                <a:solidFill>
                  <a:srgbClr val="FF0000"/>
                </a:solidFill>
              </a:rPr>
              <a:t>Гутенберга</a:t>
            </a:r>
            <a:r>
              <a:rPr lang="ru-RU" sz="3600" b="1" dirty="0">
                <a:solidFill>
                  <a:srgbClr val="FF0000"/>
                </a:solidFill>
              </a:rPr>
              <a:t> для немцев. Большое видится на расстоянии: возникновение книгопечатания в </a:t>
            </a:r>
            <a:r>
              <a:rPr lang="en-US" sz="3600" b="1" dirty="0">
                <a:solidFill>
                  <a:srgbClr val="FF0000"/>
                </a:solidFill>
              </a:rPr>
              <a:t>XY</a:t>
            </a:r>
            <a:r>
              <a:rPr lang="ru-RU" sz="3600" b="1" dirty="0">
                <a:solidFill>
                  <a:srgbClr val="FF0000"/>
                </a:solidFill>
              </a:rPr>
              <a:t> столетии можно сравнить разве что с изобретением персонального </a:t>
            </a:r>
            <a:r>
              <a:rPr lang="ru-RU" sz="3600" b="1" dirty="0" err="1">
                <a:solidFill>
                  <a:srgbClr val="FF0000"/>
                </a:solidFill>
              </a:rPr>
              <a:t>компьтера</a:t>
            </a:r>
            <a:r>
              <a:rPr lang="ru-RU" sz="3600" b="1" dirty="0">
                <a:solidFill>
                  <a:srgbClr val="FF0000"/>
                </a:solidFill>
              </a:rPr>
              <a:t> в конце ХХ века.</a:t>
            </a:r>
          </a:p>
        </p:txBody>
      </p:sp>
    </p:spTree>
    <p:extLst>
      <p:ext uri="{BB962C8B-B14F-4D97-AF65-F5344CB8AC3E}">
        <p14:creationId xmlns:p14="http://schemas.microsoft.com/office/powerpoint/2010/main" val="400714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CA71C-B20A-4F5C-87F4-9B49B342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59027"/>
            <a:ext cx="11807687" cy="6533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33A910-A06A-4C99-9E77-BDD5DE009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159027"/>
            <a:ext cx="5009321" cy="66989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8F974C-E672-491A-BA8B-7F7F109E1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165650"/>
            <a:ext cx="6361043" cy="669234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201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2A59E-564B-443C-9307-E8E7568B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172278"/>
            <a:ext cx="11807687" cy="6573079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К сожалению, сведений о первопечатнике Иване Федорове сохранилось немного</a:t>
            </a:r>
            <a:r>
              <a:rPr lang="ru-RU" sz="3200" b="1" dirty="0" smtClean="0">
                <a:solidFill>
                  <a:srgbClr val="FF0000"/>
                </a:solidFill>
              </a:rPr>
              <a:t>… Даже </a:t>
            </a:r>
            <a:r>
              <a:rPr lang="ru-RU" sz="3200" b="1" dirty="0">
                <a:solidFill>
                  <a:srgbClr val="FF0000"/>
                </a:solidFill>
              </a:rPr>
              <a:t>дата его рождения подлинно неизвестна. Историки считают, что Федоров родился при правлении князя Василия Ш. около 500 лет назад, приблизительно в 1510 году. Он был чрезвычайно одаренным человеком, знал церковно-славянский, латынь, владел греческим, латинским, польским языками. А также он  был незаурядным пушечных дел мастером. Он изобрел мортиру – многоствольное оружие.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Иван Федоров отличался от своих многих сверстников стремлением к образованности, природной любознательностью. Это привело его в Краковский университет, который он окончил в 1532 году и где получил ученую степень бакалавра.</a:t>
            </a:r>
          </a:p>
        </p:txBody>
      </p:sp>
    </p:spTree>
    <p:extLst>
      <p:ext uri="{BB962C8B-B14F-4D97-AF65-F5344CB8AC3E}">
        <p14:creationId xmlns:p14="http://schemas.microsoft.com/office/powerpoint/2010/main" val="361431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414CF-E88E-4855-9946-AAD4EFC9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212035"/>
            <a:ext cx="11741427" cy="6645965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/>
              <a:t>  </a:t>
            </a:r>
            <a:r>
              <a:rPr lang="ru-RU" sz="3600" b="1" dirty="0">
                <a:solidFill>
                  <a:srgbClr val="FF0000"/>
                </a:solidFill>
              </a:rPr>
              <a:t>Потом Иван Федоров жил на Украине, где научился литейному мастерству, изучил типографское дело, освоил технику двухцветной печати, а затем, уже в правление Ивана Грозного, в 1550х годах, приехал в Москву, где получил должность дьякона церкви Николая чудотворца Гостунского.  В Московском Кремле Федоров стал во главе первой русской типографии. Вместе со своим верным помощником Петром </a:t>
            </a:r>
            <a:r>
              <a:rPr lang="ru-RU" sz="3600" b="1" dirty="0" err="1">
                <a:solidFill>
                  <a:srgbClr val="FF0000"/>
                </a:solidFill>
              </a:rPr>
              <a:t>Мстиславцем</a:t>
            </a:r>
            <a:r>
              <a:rPr lang="ru-RU" sz="3600" b="1" dirty="0">
                <a:solidFill>
                  <a:srgbClr val="FF0000"/>
                </a:solidFill>
              </a:rPr>
              <a:t> он начал работу над «Апостолом» – первой точно датированной книгой на русском языке. На это благое дело благословил Ивана Федорова митрополит Московский и всея Руси Макарий.</a:t>
            </a:r>
          </a:p>
        </p:txBody>
      </p:sp>
    </p:spTree>
    <p:extLst>
      <p:ext uri="{BB962C8B-B14F-4D97-AF65-F5344CB8AC3E}">
        <p14:creationId xmlns:p14="http://schemas.microsoft.com/office/powerpoint/2010/main" val="23397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AEA503-0891-4825-88CC-6EF404AE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72278"/>
            <a:ext cx="11940209" cy="6440557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Образованность и просвещение на Руси с древности развивались в русле православной традиции, поэтому и сегодня так высоко почитается у нас печатное и устное слово, </a:t>
            </a:r>
            <a:r>
              <a:rPr lang="ru-RU" b="1" dirty="0" smtClean="0">
                <a:solidFill>
                  <a:srgbClr val="FF0000"/>
                </a:solidFill>
              </a:rPr>
              <a:t>сохраняется </a:t>
            </a:r>
            <a:r>
              <a:rPr lang="ru-RU" b="1" dirty="0">
                <a:solidFill>
                  <a:srgbClr val="FF0000"/>
                </a:solidFill>
              </a:rPr>
              <a:t>вера в его силу. И первые печатные книги, созданные Иваном Федоровым на духовные темы: «Апостол», богослужебная книга «Учительное Евангелие» («Часослов»), «Острожская Библия» – есть почитаемыми и в наше дни.</a:t>
            </a:r>
          </a:p>
        </p:txBody>
      </p:sp>
    </p:spTree>
    <p:extLst>
      <p:ext uri="{BB962C8B-B14F-4D97-AF65-F5344CB8AC3E}">
        <p14:creationId xmlns:p14="http://schemas.microsoft.com/office/powerpoint/2010/main" val="127709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27147-7B1C-4633-8DE3-0A04B9E5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225287"/>
            <a:ext cx="11820940" cy="6632713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/>
              <a:t>  </a:t>
            </a:r>
            <a:r>
              <a:rPr lang="ru-RU" sz="2800" b="1" dirty="0">
                <a:solidFill>
                  <a:srgbClr val="FF0000"/>
                </a:solidFill>
              </a:rPr>
              <a:t>Но вскоре умер митрополит Московский Макарий, и  на печатников начались гонения со стороны переписчиков. А затем на Руси развернулась беспощадная опричнина. В 1566 году в типографии после </a:t>
            </a:r>
            <a:r>
              <a:rPr lang="ru-RU" sz="2800" b="1" dirty="0" smtClean="0">
                <a:solidFill>
                  <a:srgbClr val="FF0000"/>
                </a:solidFill>
              </a:rPr>
              <a:t>поджога </a:t>
            </a:r>
            <a:r>
              <a:rPr lang="ru-RU" sz="2800" b="1" dirty="0">
                <a:solidFill>
                  <a:srgbClr val="FF0000"/>
                </a:solidFill>
              </a:rPr>
              <a:t>случился пожар, уничтоживший мастерскую, и Иван Федоров с Петром </a:t>
            </a:r>
            <a:r>
              <a:rPr lang="ru-RU" sz="2800" b="1" dirty="0" err="1">
                <a:solidFill>
                  <a:srgbClr val="FF0000"/>
                </a:solidFill>
              </a:rPr>
              <a:t>Мстиславцем</a:t>
            </a:r>
            <a:r>
              <a:rPr lang="ru-RU" sz="2800" b="1" dirty="0">
                <a:solidFill>
                  <a:srgbClr val="FF0000"/>
                </a:solidFill>
              </a:rPr>
              <a:t> покинули Москву.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Обосновались они в литовском </a:t>
            </a:r>
            <a:r>
              <a:rPr lang="ru-RU" sz="2800" b="1" dirty="0" err="1">
                <a:solidFill>
                  <a:srgbClr val="FF0000"/>
                </a:solidFill>
              </a:rPr>
              <a:t>Заблудове</a:t>
            </a:r>
            <a:r>
              <a:rPr lang="ru-RU" sz="2800" b="1" dirty="0">
                <a:solidFill>
                  <a:srgbClr val="FF0000"/>
                </a:solidFill>
              </a:rPr>
              <a:t>. Первой книгой , отпечатанной в </a:t>
            </a:r>
            <a:r>
              <a:rPr lang="ru-RU" sz="2800" b="1" dirty="0" err="1">
                <a:solidFill>
                  <a:srgbClr val="FF0000"/>
                </a:solidFill>
              </a:rPr>
              <a:t>Заблудовской</a:t>
            </a:r>
            <a:r>
              <a:rPr lang="ru-RU" sz="2800" b="1" dirty="0">
                <a:solidFill>
                  <a:srgbClr val="FF0000"/>
                </a:solidFill>
              </a:rPr>
              <a:t> типографии, было «Учительное Евангелие». Это был сборник бесед и поучений с толкованием евангельских текстов. Затем Федоров издал «Псалтырь с </a:t>
            </a:r>
            <a:r>
              <a:rPr lang="ru-RU" sz="2800" b="1" dirty="0" smtClean="0">
                <a:solidFill>
                  <a:srgbClr val="FF0000"/>
                </a:solidFill>
              </a:rPr>
              <a:t>часословом</a:t>
            </a:r>
            <a:r>
              <a:rPr lang="ru-RU" sz="2800" b="1" dirty="0">
                <a:solidFill>
                  <a:srgbClr val="FF0000"/>
                </a:solidFill>
              </a:rPr>
              <a:t>», и эта книга некоторое время даже использовалась как учебник русской грамоты. В 1572 году </a:t>
            </a:r>
            <a:r>
              <a:rPr lang="ru-RU" sz="2800" b="1" dirty="0" err="1">
                <a:solidFill>
                  <a:srgbClr val="FF0000"/>
                </a:solidFill>
              </a:rPr>
              <a:t>Заблудовская</a:t>
            </a:r>
            <a:r>
              <a:rPr lang="ru-RU" sz="2800" b="1" dirty="0">
                <a:solidFill>
                  <a:srgbClr val="FF0000"/>
                </a:solidFill>
              </a:rPr>
              <a:t> типография закрылась. Иван Федоров продолжил печатное дело во Львове. Там было напечатано второе издание «Апостола» и «Азбука» – первый русский печатный букварь.</a:t>
            </a:r>
          </a:p>
        </p:txBody>
      </p:sp>
    </p:spTree>
    <p:extLst>
      <p:ext uri="{BB962C8B-B14F-4D97-AF65-F5344CB8AC3E}">
        <p14:creationId xmlns:p14="http://schemas.microsoft.com/office/powerpoint/2010/main" val="29283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90D38-D7D7-47BA-88B8-7704691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212035"/>
            <a:ext cx="11754679" cy="6480313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/>
              <a:t>  </a:t>
            </a:r>
            <a:r>
              <a:rPr lang="ru-RU" sz="3200" b="1" dirty="0">
                <a:solidFill>
                  <a:srgbClr val="FF0000"/>
                </a:solidFill>
              </a:rPr>
              <a:t>Ивана Федорова переполняли мысли об издании книги для православных церквей, столь  необходимое для богослужений. Вскоре он получил приглашение от  князя Константина Острожского создать типографию в городе Острог на Волыни. Он принял приглашение и в 1576-1581 годах создал Острожскую типографию и выпустил втрое издание «Азбуки», алфавитно-предметный указатель Тимофея Аннича «Книжка, собрание вещей нужнейших» и первый печатный календарь «Хронология Андрея Рымши». Затем вышла «Острожская Библия»- первая полная Библия на церковнославянском языке. В ней было 628 страниц.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До наших дней сохранилось 12 изданий книг, напечатанных Иваном Федоровым на протяжении двух десятилетий.</a:t>
            </a:r>
          </a:p>
        </p:txBody>
      </p:sp>
    </p:spTree>
    <p:extLst>
      <p:ext uri="{BB962C8B-B14F-4D97-AF65-F5344CB8AC3E}">
        <p14:creationId xmlns:p14="http://schemas.microsoft.com/office/powerpoint/2010/main" val="36694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F1BD7-55BF-4AC2-AD2A-75B7EF09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3" y="172278"/>
            <a:ext cx="11608905" cy="6480313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В начале 1583 года Федоров вновь приехал из Острога во Львов для устройства новой типографии. Во Львове и завершился жизненный путь первопечатника Ивана Федорова. Произошло это 5 декабря 1583 года. Великий первопечатник  и ныне покоится в Свято-</a:t>
            </a:r>
            <a:r>
              <a:rPr lang="ru-RU" sz="3600" b="1" dirty="0" err="1">
                <a:solidFill>
                  <a:srgbClr val="FF0000"/>
                </a:solidFill>
              </a:rPr>
              <a:t>Онуфриевском</a:t>
            </a:r>
            <a:r>
              <a:rPr lang="ru-RU" sz="3600" b="1" dirty="0">
                <a:solidFill>
                  <a:srgbClr val="FF0000"/>
                </a:solidFill>
              </a:rPr>
              <a:t> монастыре, расположенном в предместье Львова.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  Имя первопечатника Ивана Федорова сохранилось в веках</a:t>
            </a:r>
            <a:r>
              <a:rPr lang="ru-RU" sz="3600" b="1" dirty="0" smtClean="0">
                <a:solidFill>
                  <a:srgbClr val="FF0000"/>
                </a:solidFill>
              </a:rPr>
              <a:t>. И </a:t>
            </a:r>
            <a:r>
              <a:rPr lang="ru-RU" sz="3600" b="1" dirty="0">
                <a:solidFill>
                  <a:srgbClr val="FF0000"/>
                </a:solidFill>
              </a:rPr>
              <a:t>сегодня о нем помнят миллионы благодарных читателей.</a:t>
            </a:r>
          </a:p>
        </p:txBody>
      </p:sp>
    </p:spTree>
    <p:extLst>
      <p:ext uri="{BB962C8B-B14F-4D97-AF65-F5344CB8AC3E}">
        <p14:creationId xmlns:p14="http://schemas.microsoft.com/office/powerpoint/2010/main" val="310439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43F47B-C976-4D9A-9FAB-929EDDFE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265043"/>
            <a:ext cx="11343861" cy="6202018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/>
              <a:t>   </a:t>
            </a:r>
            <a:r>
              <a:rPr lang="ru-RU" sz="8800" i="1" dirty="0">
                <a:solidFill>
                  <a:srgbClr val="FF0000"/>
                </a:solidFill>
              </a:rPr>
              <a:t>А теперь немного занимательных фактов алфавита…</a:t>
            </a:r>
          </a:p>
        </p:txBody>
      </p:sp>
    </p:spTree>
    <p:extLst>
      <p:ext uri="{BB962C8B-B14F-4D97-AF65-F5344CB8AC3E}">
        <p14:creationId xmlns:p14="http://schemas.microsoft.com/office/powerpoint/2010/main" val="38003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8182D-FC35-4962-8802-660CDAD1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159027"/>
            <a:ext cx="11767930" cy="64140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427B94-AB1F-4EA8-8861-F7632C567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59026"/>
            <a:ext cx="11741426" cy="641405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98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66CC49-1E87-4215-B231-E7A029DC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06099"/>
            <a:ext cx="11794435" cy="6393484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/>
              <a:t>   </a:t>
            </a:r>
            <a:r>
              <a:rPr lang="ru-RU" b="1" dirty="0">
                <a:solidFill>
                  <a:srgbClr val="FF0000"/>
                </a:solidFill>
              </a:rPr>
              <a:t>Сколько лет русскому языку? Ответить на данный вопрос не очень то и легко…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   В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 тысячелетии до н.э. один из диалектов индоевропейского языка дал начало языку – предку всех славянских языков. Никому не известно, как называли себя и свой язык говорившие на нем племена. Сегодня ученые называют его праславянским.</a:t>
            </a:r>
          </a:p>
        </p:txBody>
      </p:sp>
    </p:spTree>
    <p:extLst>
      <p:ext uri="{BB962C8B-B14F-4D97-AF65-F5344CB8AC3E}">
        <p14:creationId xmlns:p14="http://schemas.microsoft.com/office/powerpoint/2010/main" val="411451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7DEBC9-DE1D-4A57-AADF-48BB5C19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72278"/>
            <a:ext cx="11688418" cy="6546574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  </a:t>
            </a:r>
            <a:r>
              <a:rPr lang="ru-RU" sz="2800" b="1" i="1" dirty="0">
                <a:solidFill>
                  <a:srgbClr val="FF0000"/>
                </a:solidFill>
              </a:rPr>
              <a:t>Буква-изгой, буква-падчерица – так часто называли букву Ё. А всё потому, что кто-то и когда-то признал её употребление необязательным. Она была седьмой буквой алфавита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5D20C8-97AB-4ECB-A8DB-52DBD7840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067339"/>
            <a:ext cx="11688418" cy="47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AF5D31-175D-4A5F-A61C-385B824B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06017"/>
            <a:ext cx="11661914" cy="6626087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sz="2800" b="1" dirty="0">
                <a:solidFill>
                  <a:srgbClr val="FF0000"/>
                </a:solidFill>
              </a:rPr>
              <a:t>Ё – самая юная буква в алфавите. «Родилась» она в 1783 году в  Петербурге 18 ноября. В этот день состоялось одно из первых заседаний недавно созданной Академии словесности в доме директора Петербургской академии наук княгини Екатерины Дашковой. В этом заседании участвовали такие знаменитости, как Фонвизин и Державин. Обсуждался проект полного «Славяно-российского словаря». В последствии он стал известен как «Словарь Академии Российской, по азбучному порядку расположенный».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 Когда академики собрались расходиться, Екатерина Романовна Дашкова с улыбкой поинтересовалась у присутствующих сможет ли кто написать слово 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ru-RU" sz="2800" b="1" dirty="0" err="1">
                <a:solidFill>
                  <a:srgbClr val="FF0000"/>
                </a:solidFill>
              </a:rPr>
              <a:t>олка</a:t>
            </a:r>
            <a:r>
              <a:rPr lang="ru-RU" sz="2800" b="1" dirty="0">
                <a:solidFill>
                  <a:srgbClr val="FF0000"/>
                </a:solidFill>
              </a:rPr>
              <a:t> (ёлка). Все решили, что княгиня шутит. Но она, написав это слово, спросила, правомерно ли изображать один звук двумя буквами? И предложила ввести новую букву Ё. Доводы Дашковой показались убедительными . Её предложение </a:t>
            </a:r>
            <a:r>
              <a:rPr lang="ru-RU" sz="2800" b="1" dirty="0" smtClean="0">
                <a:solidFill>
                  <a:srgbClr val="FF0000"/>
                </a:solidFill>
              </a:rPr>
              <a:t>было </a:t>
            </a:r>
            <a:r>
              <a:rPr lang="ru-RU" sz="2800" b="1" dirty="0">
                <a:solidFill>
                  <a:srgbClr val="FF0000"/>
                </a:solidFill>
              </a:rPr>
              <a:t>утверждено академиками. Так княгиня Дашкова стала матерью буквы Ё. В результате в алфавите стало на одну букву больше.</a:t>
            </a:r>
          </a:p>
        </p:txBody>
      </p:sp>
    </p:spTree>
    <p:extLst>
      <p:ext uri="{BB962C8B-B14F-4D97-AF65-F5344CB8AC3E}">
        <p14:creationId xmlns:p14="http://schemas.microsoft.com/office/powerpoint/2010/main" val="197468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B802E3-908B-417D-A45E-B9084E61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2522"/>
            <a:ext cx="11741427" cy="6725477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По другой версии, «отцом» буквы </a:t>
            </a:r>
            <a:r>
              <a:rPr lang="ru-RU" sz="2800" b="1" i="1" dirty="0">
                <a:solidFill>
                  <a:srgbClr val="FF0000"/>
                </a:solidFill>
              </a:rPr>
              <a:t>Ё </a:t>
            </a:r>
            <a:r>
              <a:rPr lang="ru-RU" sz="2800" b="1" dirty="0">
                <a:solidFill>
                  <a:srgbClr val="FF0000"/>
                </a:solidFill>
              </a:rPr>
              <a:t>есть Николай Михайлович Карамзин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 1797 году он решил заменить при подготовке в печать одного из своих стихотворений две буквы в слове </a:t>
            </a:r>
            <a:r>
              <a:rPr lang="ru-RU" sz="2800" b="1" i="1" dirty="0" err="1">
                <a:solidFill>
                  <a:srgbClr val="FF0000"/>
                </a:solidFill>
              </a:rPr>
              <a:t>сл</a:t>
            </a:r>
            <a:r>
              <a:rPr lang="en-US" sz="2800" b="1" i="1" dirty="0" err="1">
                <a:solidFill>
                  <a:srgbClr val="FF0000"/>
                </a:solidFill>
              </a:rPr>
              <a:t>i</a:t>
            </a:r>
            <a:r>
              <a:rPr lang="ru-RU" sz="2800" b="1" i="1" dirty="0" err="1">
                <a:solidFill>
                  <a:srgbClr val="FF0000"/>
                </a:solidFill>
              </a:rPr>
              <a:t>озы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на одну – Ё. В результате стало на одну букву больше в алфавите.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Говорят, что обе версии имеют право на существование. Но … судьба у самой молодой буквы русского алфавита весьма незавидная: подобно княжне Таракановой она получила признание далеко не у всех.  В </a:t>
            </a:r>
            <a:r>
              <a:rPr lang="en-US" sz="2800" b="1" dirty="0">
                <a:solidFill>
                  <a:srgbClr val="FF0000"/>
                </a:solidFill>
              </a:rPr>
              <a:t>XIX</a:t>
            </a:r>
            <a:r>
              <a:rPr lang="ru-RU" sz="2800" b="1" dirty="0">
                <a:solidFill>
                  <a:srgbClr val="FF0000"/>
                </a:solidFill>
              </a:rPr>
              <a:t> веке единых орфографических правил не существовало, поэтому употребление буквы Ё на письме поддерживалось немногими. Поэтому по решению комиссии употребление буквы Ё было желательным, но необязательным.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ru-RU" sz="2800" b="1" dirty="0" err="1">
                <a:solidFill>
                  <a:srgbClr val="FF0000"/>
                </a:solidFill>
              </a:rPr>
              <a:t>Запомините</a:t>
            </a:r>
            <a:r>
              <a:rPr lang="ru-RU" sz="2800" b="1" dirty="0">
                <a:solidFill>
                  <a:srgbClr val="FF0000"/>
                </a:solidFill>
              </a:rPr>
              <a:t>: вместо буквы Ё печатать Е – это ошибка! (как и писать)…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              Буква Ё – </a:t>
            </a:r>
            <a:r>
              <a:rPr lang="ru-RU" sz="2800" b="1" dirty="0" err="1">
                <a:solidFill>
                  <a:srgbClr val="FF0000"/>
                </a:solidFill>
              </a:rPr>
              <a:t>неотьемлемая</a:t>
            </a:r>
            <a:r>
              <a:rPr lang="ru-RU" sz="2800" b="1" dirty="0">
                <a:solidFill>
                  <a:srgbClr val="FF0000"/>
                </a:solidFill>
              </a:rPr>
              <a:t> часть Русской письменности и  культуры!!!</a:t>
            </a:r>
          </a:p>
        </p:txBody>
      </p:sp>
    </p:spTree>
    <p:extLst>
      <p:ext uri="{BB962C8B-B14F-4D97-AF65-F5344CB8AC3E}">
        <p14:creationId xmlns:p14="http://schemas.microsoft.com/office/powerpoint/2010/main" val="2992444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387CB-436D-4E3F-8061-06DF1DBC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212035"/>
            <a:ext cx="11661913" cy="65068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9F68BB-F0FA-4B5A-93E6-918637953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212035"/>
            <a:ext cx="11635407" cy="67188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7812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D880D8-3EAD-47B4-A778-8DAD4418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172278"/>
            <a:ext cx="11807686" cy="6493565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Ъ – твёрдый знак, ер. Он ставился в конце слов, оканчивающихся  на согласную и первоначально обозначал звук, близкий к «о», существующий до сих пор в болгарском языке (там слово Болгария пишется «</a:t>
            </a:r>
            <a:r>
              <a:rPr lang="ru-RU" sz="3200" b="1" dirty="0" err="1">
                <a:solidFill>
                  <a:srgbClr val="FF0000"/>
                </a:solidFill>
              </a:rPr>
              <a:t>България</a:t>
            </a:r>
            <a:r>
              <a:rPr lang="ru-RU" sz="3200" b="1" dirty="0">
                <a:solidFill>
                  <a:srgbClr val="FF0000"/>
                </a:solidFill>
              </a:rPr>
              <a:t>»). А в итоге он просто ставился «по привычке» и был совершенно излишним. Осип Иванович </a:t>
            </a:r>
            <a:r>
              <a:rPr lang="ru-RU" sz="3200" b="1" dirty="0" err="1">
                <a:solidFill>
                  <a:srgbClr val="FF0000"/>
                </a:solidFill>
              </a:rPr>
              <a:t>Сенковский</a:t>
            </a:r>
            <a:r>
              <a:rPr lang="ru-RU" sz="3200" b="1" dirty="0">
                <a:solidFill>
                  <a:srgbClr val="FF0000"/>
                </a:solidFill>
              </a:rPr>
              <a:t>, известный под именем Барона </a:t>
            </a:r>
            <a:r>
              <a:rPr lang="ru-RU" sz="3200" b="1" dirty="0" err="1">
                <a:solidFill>
                  <a:srgbClr val="FF0000"/>
                </a:solidFill>
              </a:rPr>
              <a:t>Бромбеуса</a:t>
            </a:r>
            <a:r>
              <a:rPr lang="ru-RU" sz="3200" b="1" dirty="0">
                <a:solidFill>
                  <a:srgbClr val="FF0000"/>
                </a:solidFill>
              </a:rPr>
              <a:t>, очень сердился на букву «ъ». Он называл эту букву «тунеядцем». При этом он отмечал, что «ъ»  «пожирает более 8% времени и бумаги и стоит России ежегодно боле 400 000 рублей».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Дабы отучить народ от употребления «ъ»  в конце слов, оканчивающихся на согласные, после реформы орфографии от него решили отказаться и заменили апострофом в течении нескольких лет.</a:t>
            </a:r>
          </a:p>
        </p:txBody>
      </p:sp>
    </p:spTree>
    <p:extLst>
      <p:ext uri="{BB962C8B-B14F-4D97-AF65-F5344CB8AC3E}">
        <p14:creationId xmlns:p14="http://schemas.microsoft.com/office/powerpoint/2010/main" val="319747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884DA-88D9-4D67-9833-297BF69A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212035"/>
            <a:ext cx="11701670" cy="6414052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/>
              <a:t>   </a:t>
            </a:r>
            <a:r>
              <a:rPr lang="ru-RU" sz="4000" b="1" dirty="0">
                <a:solidFill>
                  <a:srgbClr val="FF0000"/>
                </a:solidFill>
              </a:rPr>
              <a:t>Сегодня стоит вспомнить о наиболее выдающихся русских </a:t>
            </a:r>
            <a:r>
              <a:rPr lang="ru-RU" sz="4000" b="1" dirty="0" smtClean="0">
                <a:solidFill>
                  <a:srgbClr val="FF0000"/>
                </a:solidFill>
              </a:rPr>
              <a:t>языковедах: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Владимир Иванович Даль, Филипп Федорович Фортунатов, Михаил     Васильевич Ломоносов, Дмитрий Николаевич Ушаков.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Виднейшие русисты достойны того, чтобы их помнили и знали об их вкладе в развитие русского языка. Они изучали русский язык – незаменимое  средство общения. Которое мы используем буквально каждую минуту. Без их исследований не только русский язык – наша жизнь была бы иной. </a:t>
            </a:r>
          </a:p>
        </p:txBody>
      </p:sp>
    </p:spTree>
    <p:extLst>
      <p:ext uri="{BB962C8B-B14F-4D97-AF65-F5344CB8AC3E}">
        <p14:creationId xmlns:p14="http://schemas.microsoft.com/office/powerpoint/2010/main" val="202280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A6618-B1EA-4379-84E7-D1A02DE5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185530"/>
            <a:ext cx="11820939" cy="65465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664A3C-3F6A-4E5A-A0D3-DE4626C83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2" y="125896"/>
            <a:ext cx="5391297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DC7E4D-AD2D-41F6-97E9-C27408588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6" y="0"/>
            <a:ext cx="6082748" cy="69838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5624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92023-C95D-46EB-8E7D-FFE90267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32522"/>
            <a:ext cx="11873948" cy="65863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422062-BB59-4929-8B35-28F6E327E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132522"/>
            <a:ext cx="5486400" cy="672547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2E0C99-67F6-423A-A745-7285F264D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132520"/>
            <a:ext cx="6255026" cy="67254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7657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DDC709-17C3-4FEE-858E-81081462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1" y="251791"/>
            <a:ext cx="11317357" cy="6228522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   Аз, буки, веди… А ведь это – начало всех начал! Первая буква, первая книга – и мы в мире интересном, полезном – в мире знаний, которые нам дарит книга! Интересна история каждой буквы алфавита, ведь без знаний букв нет познания мира.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   Учитесь, читайте, живите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Подготовил: учитель русского языка и литературы ГОУ ЛНР «</a:t>
            </a:r>
            <a:r>
              <a:rPr lang="ru-RU" sz="2000" b="1" dirty="0" err="1" smtClean="0">
                <a:solidFill>
                  <a:srgbClr val="FF0000"/>
                </a:solidFill>
              </a:rPr>
              <a:t>Северодонецкая</a:t>
            </a:r>
            <a:r>
              <a:rPr lang="ru-RU" sz="2000" b="1" dirty="0" smtClean="0">
                <a:solidFill>
                  <a:srgbClr val="FF0000"/>
                </a:solidFill>
              </a:rPr>
              <a:t> средняя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  школа № 15»  Кузьмина Н.А.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3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C1EB1-76A4-4B75-90B9-8742436E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25287"/>
            <a:ext cx="11807687" cy="6255026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Шло время, </a:t>
            </a:r>
            <a:r>
              <a:rPr lang="ru-RU" sz="3200" b="1">
                <a:solidFill>
                  <a:srgbClr val="FF0000"/>
                </a:solidFill>
              </a:rPr>
              <a:t>и этот </a:t>
            </a:r>
            <a:r>
              <a:rPr lang="ru-RU" sz="3200" b="1" dirty="0">
                <a:solidFill>
                  <a:srgbClr val="FF0000"/>
                </a:solidFill>
              </a:rPr>
              <a:t>язык в свою очередь тоже распался на диалекты. Ученые утверждают, что примерно в </a:t>
            </a:r>
            <a:r>
              <a:rPr lang="en-US" sz="3200" b="1" dirty="0">
                <a:solidFill>
                  <a:srgbClr val="FF0000"/>
                </a:solidFill>
              </a:rPr>
              <a:t>YI-IX</a:t>
            </a:r>
            <a:r>
              <a:rPr lang="ru-RU" sz="3200" b="1" dirty="0">
                <a:solidFill>
                  <a:srgbClr val="FF0000"/>
                </a:solidFill>
              </a:rPr>
              <a:t> веках до н.э. в праславянском сформировались три  большие диалектные группы: южная, западная и восточная. К древним южнославянским диалектам восходят современный болгарский, сербскохорватский, македонский, словенский. К западно-славянским – польский, чешский, словацкий, верхне- и </a:t>
            </a:r>
            <a:r>
              <a:rPr lang="ru-RU" sz="3200" b="1" dirty="0" err="1">
                <a:solidFill>
                  <a:srgbClr val="FF0000"/>
                </a:solidFill>
              </a:rPr>
              <a:t>нижнелужецкий</a:t>
            </a:r>
            <a:r>
              <a:rPr lang="ru-RU" sz="3200" b="1" dirty="0">
                <a:solidFill>
                  <a:srgbClr val="FF0000"/>
                </a:solidFill>
              </a:rPr>
              <a:t>. К восточнославянским – русский, украинский и белорусский. Именно они выделились как самостоятельные языки в Х</a:t>
            </a:r>
            <a:r>
              <a:rPr lang="en-US" sz="3200" b="1" dirty="0">
                <a:solidFill>
                  <a:srgbClr val="FF0000"/>
                </a:solidFill>
              </a:rPr>
              <a:t>YI</a:t>
            </a:r>
            <a:r>
              <a:rPr lang="ru-RU" sz="3200" b="1" dirty="0">
                <a:solidFill>
                  <a:srgbClr val="FF0000"/>
                </a:solidFill>
              </a:rPr>
              <a:t> веке. Общий восточнославянский язык назывался древнерусским. Такова родословная разговорного русского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428181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79164-CDF9-4955-B603-98F43C04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85531"/>
            <a:ext cx="11820939" cy="6506818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/>
              <a:t>  </a:t>
            </a:r>
            <a:r>
              <a:rPr lang="ru-RU" sz="3200" b="1" dirty="0">
                <a:solidFill>
                  <a:srgbClr val="FF0000"/>
                </a:solidFill>
              </a:rPr>
              <a:t>Первым литературным языком, общим для всех славян, стал язык первых переводов священных христианских книг. – старославянский. На нем написаны древнейшие памятники Х-Х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ru-RU" sz="3200" b="1" dirty="0">
                <a:solidFill>
                  <a:srgbClr val="FF0000"/>
                </a:solidFill>
              </a:rPr>
              <a:t> веков.  Это церковнославянский язык. И только в </a:t>
            </a:r>
            <a:r>
              <a:rPr lang="en-US" sz="3200" b="1" dirty="0">
                <a:solidFill>
                  <a:srgbClr val="FF0000"/>
                </a:solidFill>
              </a:rPr>
              <a:t>XYIII</a:t>
            </a:r>
            <a:r>
              <a:rPr lang="ru-RU" sz="3200" b="1" dirty="0">
                <a:solidFill>
                  <a:srgbClr val="FF0000"/>
                </a:solidFill>
              </a:rPr>
              <a:t> веке </a:t>
            </a:r>
            <a:r>
              <a:rPr lang="ru-RU" sz="3200" b="1" dirty="0" err="1">
                <a:solidFill>
                  <a:srgbClr val="FF0000"/>
                </a:solidFill>
              </a:rPr>
              <a:t>появляе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err="1">
                <a:solidFill>
                  <a:srgbClr val="FF0000"/>
                </a:solidFill>
              </a:rPr>
              <a:t>тся</a:t>
            </a:r>
            <a:r>
              <a:rPr lang="ru-RU" sz="3200" b="1" dirty="0">
                <a:solidFill>
                  <a:srgbClr val="FF0000"/>
                </a:solidFill>
              </a:rPr>
              <a:t> русский литературный язык.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  В </a:t>
            </a:r>
            <a:r>
              <a:rPr lang="en-US" sz="3200" b="1" dirty="0">
                <a:solidFill>
                  <a:srgbClr val="FF0000"/>
                </a:solidFill>
              </a:rPr>
              <a:t>IX-X </a:t>
            </a:r>
            <a:r>
              <a:rPr lang="ru-RU" sz="3200" b="1" dirty="0">
                <a:solidFill>
                  <a:srgbClr val="FF0000"/>
                </a:solidFill>
              </a:rPr>
              <a:t>веках славянский язык оставался еще единым. Поэтому переводы Кирилла, Мефодия и их учеников были понятны всем славянам. Братья Кирилл и Мефодий были родом из греческого города </a:t>
            </a:r>
            <a:r>
              <a:rPr lang="ru-RU" sz="3200" b="1" dirty="0" err="1">
                <a:solidFill>
                  <a:srgbClr val="FF0000"/>
                </a:solidFill>
              </a:rPr>
              <a:t>Фессаллоники</a:t>
            </a:r>
            <a:r>
              <a:rPr lang="ru-RU" sz="3200" b="1" dirty="0">
                <a:solidFill>
                  <a:srgbClr val="FF0000"/>
                </a:solidFill>
              </a:rPr>
              <a:t>, или Солунь. Поэтому в основе старославянского лежит </a:t>
            </a:r>
            <a:r>
              <a:rPr lang="ru-RU" sz="3200" b="1" dirty="0" err="1">
                <a:solidFill>
                  <a:srgbClr val="FF0000"/>
                </a:solidFill>
              </a:rPr>
              <a:t>солунский</a:t>
            </a:r>
            <a:r>
              <a:rPr lang="ru-RU" sz="3200" b="1" dirty="0">
                <a:solidFill>
                  <a:srgbClr val="FF0000"/>
                </a:solidFill>
              </a:rPr>
              <a:t> диалект.</a:t>
            </a:r>
          </a:p>
        </p:txBody>
      </p:sp>
    </p:spTree>
    <p:extLst>
      <p:ext uri="{BB962C8B-B14F-4D97-AF65-F5344CB8AC3E}">
        <p14:creationId xmlns:p14="http://schemas.microsoft.com/office/powerpoint/2010/main" val="201520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DAD4B4-AA96-4C86-A2AD-4EF8947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172278"/>
            <a:ext cx="11675165" cy="6467061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Кто же такие Кирилл и Мефодий? Удивительно, но даже настоящие имена братьев неизвестны. Монашеские – Кирилл и Мефодий – дали им в юности.  Их часто называли просветителями славян.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 К </a:t>
            </a:r>
            <a:r>
              <a:rPr lang="en-US" sz="3200" b="1" dirty="0">
                <a:solidFill>
                  <a:srgbClr val="FF0000"/>
                </a:solidFill>
              </a:rPr>
              <a:t>IX  </a:t>
            </a:r>
            <a:r>
              <a:rPr lang="ru-RU" sz="3200" b="1" dirty="0">
                <a:solidFill>
                  <a:srgbClr val="FF0000"/>
                </a:solidFill>
              </a:rPr>
              <a:t>веку славянские племена заселили всю Центральную и Восточную Европу, а также половину Балкан. Образовались их первые государства. Самой влиятельной была Великая Моравия, современные территории Венгрии, Словакии, Чехии и Польши. Именно их князь Ростислав отправил письмо к византийскому императору. В нем была просьба об учителях, которые бы «веру Христову могли всем </a:t>
            </a:r>
            <a:r>
              <a:rPr lang="ru-RU" sz="3200" b="1" dirty="0" smtClean="0">
                <a:solidFill>
                  <a:srgbClr val="FF0000"/>
                </a:solidFill>
              </a:rPr>
              <a:t>объяснить</a:t>
            </a:r>
            <a:r>
              <a:rPr lang="ru-RU" sz="3200" b="1" dirty="0">
                <a:solidFill>
                  <a:srgbClr val="FF0000"/>
                </a:solidFill>
              </a:rPr>
              <a:t>». Вот тогда и были отправлены в Моравию Кирилл и Мефодий, которые разработали новую азбуку и стали </a:t>
            </a:r>
            <a:r>
              <a:rPr lang="ru-RU" sz="3200" b="1" dirty="0" smtClean="0">
                <a:solidFill>
                  <a:srgbClr val="FF0000"/>
                </a:solidFill>
              </a:rPr>
              <a:t>переводить  </a:t>
            </a:r>
            <a:r>
              <a:rPr lang="ru-RU" sz="3200" b="1" dirty="0">
                <a:solidFill>
                  <a:srgbClr val="FF0000"/>
                </a:solidFill>
              </a:rPr>
              <a:t>на славянский язык Священное писание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27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443EC7-217E-4E7B-9216-B2FF9702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172278"/>
            <a:ext cx="11860696" cy="6685722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/>
              <a:t>  </a:t>
            </a:r>
            <a:r>
              <a:rPr lang="ru-RU" sz="3200" b="1" dirty="0">
                <a:solidFill>
                  <a:srgbClr val="FF0000"/>
                </a:solidFill>
              </a:rPr>
              <a:t>Тем самым братья совершили настоящую революцию: до этого считали, что нести слово Божие дозволено лишь на трех языках – иврите, греческом и латыни.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 В 866 году появилась библия на славянском. Просветители выполнили крайне сложную задачу – не просто изобрели алфавит, а создали особый религиозный </a:t>
            </a:r>
            <a:r>
              <a:rPr lang="ru-RU" sz="3200" b="1" dirty="0" smtClean="0">
                <a:solidFill>
                  <a:srgbClr val="FF0000"/>
                </a:solidFill>
              </a:rPr>
              <a:t>язык </a:t>
            </a:r>
            <a:r>
              <a:rPr lang="ru-RU" sz="3200" b="1" dirty="0">
                <a:solidFill>
                  <a:srgbClr val="FF0000"/>
                </a:solidFill>
              </a:rPr>
              <a:t>– церковнославянский. На нем по сей день служат в Русской православной церкви. Но если современный священник откроет моравское Евангелие, он ничего не поймет. Дело в том, что у славян было две системы написания – кириллица, названная по имени одного из братьев, и глаголица.. Долгие годы глаголицу считали истинным языком славян. В последние годы специалисты приходят к выводу: святые Кирилл и Мефодий изобрели именно глаголицу.</a:t>
            </a:r>
          </a:p>
        </p:txBody>
      </p:sp>
    </p:spTree>
    <p:extLst>
      <p:ext uri="{BB962C8B-B14F-4D97-AF65-F5344CB8AC3E}">
        <p14:creationId xmlns:p14="http://schemas.microsoft.com/office/powerpoint/2010/main" val="173164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AE3E6-87DE-476C-964B-479D1E53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65043"/>
            <a:ext cx="11781182" cy="6374296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/>
              <a:t>    </a:t>
            </a:r>
            <a:r>
              <a:rPr lang="ru-RU" sz="4000" b="1" dirty="0">
                <a:solidFill>
                  <a:srgbClr val="FF0000"/>
                </a:solidFill>
              </a:rPr>
              <a:t>Кириллица основана на греческом алфавите, а у глаголицы собственные знаки. То, что мы называем кириллицей – результат коллективного творчества учеников Кирилла и Мефодия. После смерти Мефодия в 885 году учеников изгнали из Великой Моравии. Их радушно приняли в Болгарии. Но там делали ставку на греческое письмо. Так возник компромиссный вариант: глаголический алфавит на манер византийского уставного письма. А со временем «парадная азбука» превратилась в общеупотребительную. А на Русь она попала вместе с болгарскими миссионерами. Ее назвали в честь равноапостольного просветителя Кирилла.</a:t>
            </a:r>
          </a:p>
        </p:txBody>
      </p:sp>
    </p:spTree>
    <p:extLst>
      <p:ext uri="{BB962C8B-B14F-4D97-AF65-F5344CB8AC3E}">
        <p14:creationId xmlns:p14="http://schemas.microsoft.com/office/powerpoint/2010/main" val="177268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159063"/>
            <a:ext cx="11835684" cy="6061433"/>
          </a:xfrm>
        </p:spPr>
        <p:txBody>
          <a:bodyPr/>
          <a:lstStyle/>
          <a:p>
            <a:r>
              <a:rPr lang="ru-RU" dirty="0" smtClean="0"/>
              <a:t>под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746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6E0C9-E683-4F06-8045-D43C493A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38539"/>
            <a:ext cx="11701669" cy="6427304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Шло время. Развивалось письмо. На протяжении семи веков на славянских языках создавались только рукописные книги. Мастера-переписчики, расписывая в буквах буквицы и красные строки,  трудились долго и усердно, работа шла медленно и продолжалась годами. Поэтому такие книги ценились на вес золота и были большой редкостью. </a:t>
            </a:r>
          </a:p>
        </p:txBody>
      </p:sp>
    </p:spTree>
    <p:extLst>
      <p:ext uri="{BB962C8B-B14F-4D97-AF65-F5344CB8AC3E}">
        <p14:creationId xmlns:p14="http://schemas.microsoft.com/office/powerpoint/2010/main" val="1461131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1160</Words>
  <Application>Microsoft Office PowerPoint</Application>
  <PresentationFormat>Широкоэкранный</PresentationFormat>
  <Paragraphs>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Тема Office</vt:lpstr>
      <vt:lpstr>        АЗ,             БУКИ,                        ВЕДИ                                                                                                                </vt:lpstr>
      <vt:lpstr>   Сколько лет русскому языку? Ответить на данный вопрос не очень то и легко…     В I тысячелетии до н.э. один из диалектов индоевропейского языка дал начало языку – предку всех славянских языков. Никому не известно, как называли себя и свой язык говорившие на нем племена. Сегодня ученые называют его праславянским.</vt:lpstr>
      <vt:lpstr>  Шло время, и этот язык в свою очередь тоже распался на диалекты. Ученые утверждают, что примерно в YI-IX веках до н.э. в праславянском сформировались три  большие диалектные группы: южная, западная и восточная. К древним южнославянским диалектам восходят современный болгарский, сербскохорватский, македонский, словенский. К западно-славянским – польский, чешский, словацкий, верхне- и нижнелужецкий. К восточнославянским – русский, украинский и белорусский. Именно они выделились как самостоятельные языки в ХYI веке. Общий восточнославянский язык назывался древнерусским. Такова родословная разговорного русского языка.</vt:lpstr>
      <vt:lpstr>  Первым литературным языком, общим для всех славян, стал язык первых переводов священных христианских книг. – старославянский. На нем написаны древнейшие памятники Х-ХI веков.  Это церковнославянский язык. И только в XYIII веке появляе тся русский литературный язык.     В IX-X веках славянский язык оставался еще единым. Поэтому переводы Кирилла, Мефодия и их учеников были понятны всем славянам. Братья Кирилл и Мефодий были родом из греческого города Фессаллоники, или Солунь. Поэтому в основе старославянского лежит солунский диалект.</vt:lpstr>
      <vt:lpstr>   Кто же такие Кирилл и Мефодий? Удивительно, но даже настоящие имена братьев неизвестны. Монашеские – Кирилл и Мефодий – дали им в юности.  Их часто называли просветителями славян.     К IX  веку славянские племена заселили всю Центральную и Восточную Европу, а также половину Балкан. Образовались их первые государства. Самой влиятельной была Великая Моравия, современные территории Венгрии, Словакии, Чехии и Польши. Именно их князь Ростислав отправил письмо к византийскому императору. В нем была просьба об учителях, которые бы «веру Христову могли всем объяснить». Вот тогда и были отправлены в Моравию Кирилл и Мефодий, которые разработали новую азбуку и стали переводить  на славянский язык Священное писание.</vt:lpstr>
      <vt:lpstr>  Тем самым братья совершили настоящую революцию: до этого считали, что нести слово Божие дозволено лишь на трех языках – иврите, греческом и латыни.    В 866 году появилась библия на славянском. Просветители выполнили крайне сложную задачу – не просто изобрели алфавит, а создали особый религиозный язык – церковнославянский. На нем по сей день служат в Русской православной церкви. Но если современный священник откроет моравское Евангелие, он ничего не поймет. Дело в том, что у славян было две системы написания – кириллица, названная по имени одного из братьев, и глаголица.. Долгие годы глаголицу считали истинным языком славян. В последние годы специалисты приходят к выводу: святые Кирилл и Мефодий изобрели именно глаголицу.</vt:lpstr>
      <vt:lpstr>    Кириллица основана на греческом алфавите, а у глаголицы собственные знаки. То, что мы называем кириллицей – результат коллективного творчества учеников Кирилла и Мефодия. После смерти Мефодия в 885 году учеников изгнали из Великой Моравии. Их радушно приняли в Болгарии. Но там делали ставку на греческое письмо. Так возник компромиссный вариант: глаголический алфавит на манер византийского уставного письма. А со временем «парадная азбука» превратилась в общеупотребительную. А на Русь она попала вместе с болгарскими миссионерами. Ее назвали в честь равноапостольного просветителя Кирилла.</vt:lpstr>
      <vt:lpstr>под</vt:lpstr>
      <vt:lpstr>  Шло время. Развивалось письмо. На протяжении семи веков на славянских языках создавались только рукописные книги. Мастера-переписчики, расписывая в буквах буквицы и красные строки,  трудились долго и усердно, работа шла медленно и продолжалась годами. Поэтому такие книги ценились на вес золота и были большой редкостью. </vt:lpstr>
      <vt:lpstr>  Сегодня мы не можем представить себе  жизнь без книгоиздания, и начало печатного дела, положенное Иваном Федоровым, - издание книг на кириллице – стало столь же важным событием для нас, как начало типографской деятельности Иоанна  Гутенберга для немцев. Большое видится на расстоянии: возникновение книгопечатания в XY столетии можно сравнить разве что с изобретением персонального компьтера в конце ХХ века.</vt:lpstr>
      <vt:lpstr>Презентация PowerPoint</vt:lpstr>
      <vt:lpstr> К сожалению, сведений о первопечатнике Иване Федорове сохранилось немного… Даже дата его рождения подлинно неизвестна. Историки считают, что Федоров родился при правлении князя Василия Ш. около 500 лет назад, приблизительно в 1510 году. Он был чрезвычайно одаренным человеком, знал церковно-славянский, латынь, владел греческим, латинским, польским языками. А также он  был незаурядным пушечных дел мастером. Он изобрел мортиру – многоствольное оружие.   Иван Федоров отличался от своих многих сверстников стремлением к образованности, природной любознательностью. Это привело его в Краковский университет, который он окончил в 1532 году и где получил ученую степень бакалавра.</vt:lpstr>
      <vt:lpstr>  Потом Иван Федоров жил на Украине, где научился литейному мастерству, изучил типографское дело, освоил технику двухцветной печати, а затем, уже в правление Ивана Грозного, в 1550х годах, приехал в Москву, где получил должность дьякона церкви Николая чудотворца Гостунского.  В Московском Кремле Федоров стал во главе первой русской типографии. Вместе со своим верным помощником Петром Мстиславцем он начал работу над «Апостолом» – первой точно датированной книгой на русском языке. На это благое дело благословил Ивана Федорова митрополит Московский и всея Руси Макарий.</vt:lpstr>
      <vt:lpstr>  Образованность и просвещение на Руси с древности развивались в русле православной традиции, поэтому и сегодня так высоко почитается у нас печатное и устное слово, сохраняется вера в его силу. И первые печатные книги, созданные Иваном Федоровым на духовные темы: «Апостол», богослужебная книга «Учительное Евангелие» («Часослов»), «Острожская Библия» – есть почитаемыми и в наше дни.</vt:lpstr>
      <vt:lpstr>  Но вскоре умер митрополит Московский Макарий, и  на печатников начались гонения со стороны переписчиков. А затем на Руси развернулась беспощадная опричнина. В 1566 году в типографии после поджога случился пожар, уничтоживший мастерскую, и Иван Федоров с Петром Мстиславцем покинули Москву.    Обосновались они в литовском Заблудове. Первой книгой , отпечатанной в Заблудовской типографии, было «Учительное Евангелие». Это был сборник бесед и поучений с толкованием евангельских текстов. Затем Федоров издал «Псалтырь с часословом», и эта книга некоторое время даже использовалась как учебник русской грамоты. В 1572 году Заблудовская типография закрылась. Иван Федоров продолжил печатное дело во Львове. Там было напечатано второе издание «Апостола» и «Азбука» – первый русский печатный букварь.</vt:lpstr>
      <vt:lpstr>  Ивана Федорова переполняли мысли об издании книги для православных церквей, столь  необходимое для богослужений. Вскоре он получил приглашение от  князя Константина Острожского создать типографию в городе Острог на Волыни. Он принял приглашение и в 1576-1581 годах создал Острожскую типографию и выпустил втрое издание «Азбуки», алфавитно-предметный указатель Тимофея Аннича «Книжка, собрание вещей нужнейших» и первый печатный календарь «Хронология Андрея Рымши». Затем вышла «Острожская Библия»- первая полная Библия на церковнославянском языке. В ней было 628 страниц.   До наших дней сохранилось 12 изданий книг, напечатанных Иваном Федоровым на протяжении двух десятилетий.</vt:lpstr>
      <vt:lpstr>  В начале 1583 года Федоров вновь приехал из Острога во Львов для устройства новой типографии. Во Львове и завершился жизненный путь первопечатника Ивана Федорова. Произошло это 5 декабря 1583 года. Великий первопечатник  и ныне покоится в Свято-Онуфриевском монастыре, расположенном в предместье Львова.   Имя первопечатника Ивана Федорова сохранилось в веках. И сегодня о нем помнят миллионы благодарных читателей.</vt:lpstr>
      <vt:lpstr>   А теперь немного занимательных фактов алфавита…</vt:lpstr>
      <vt:lpstr>Презентация PowerPoint</vt:lpstr>
      <vt:lpstr>  Буква-изгой, буква-падчерица – так часто называли букву Ё. А всё потому, что кто-то и когда-то признал её употребление необязательным. Она была седьмой буквой алфавита          </vt:lpstr>
      <vt:lpstr>  Ё – самая юная буква в алфавите. «Родилась» она в 1783 году в  Петербурге 18 ноября. В этот день состоялось одно из первых заседаний недавно созданной Академии словесности в доме директора Петербургской академии наук княгини Екатерины Дашковой. В этом заседании участвовали такие знаменитости, как Фонвизин и Державин. Обсуждался проект полного «Славяно-российского словаря». В последствии он стал известен как «Словарь Академии Российской, по азбучному порядку расположенный».     Когда академики собрались расходиться, Екатерина Романовна Дашкова с улыбкой поинтересовалась у присутствующих сможет ли кто написать слово iолка (ёлка). Все решили, что княгиня шутит. Но она, написав это слово, спросила, правомерно ли изображать один звук двумя буквами? И предложила ввести новую букву Ё. Доводы Дашковой показались убедительными . Её предложение было утверждено академиками. Так княгиня Дашкова стала матерью буквы Ё. В результате в алфавите стало на одну букву больше.</vt:lpstr>
      <vt:lpstr>  По другой версии, «отцом» буквы Ё есть Николай Михайлович Карамзин. В 1797 году он решил заменить при подготовке в печать одного из своих стихотворений две буквы в слове слiозы на одну – Ё. В результате стало на одну букву больше в алфавите.    Говорят, что обе версии имеют право на существование. Но … судьба у самой молодой буквы русского алфавита весьма незавидная: подобно княжне Таракановой она получила признание далеко не у всех.  В XIX веке единых орфографических правил не существовало, поэтому употребление буквы Ё на письме поддерживалось немногими. Поэтому по решению комиссии употребление буквы Ё было желательным, но необязательным.    Запомините: вместо буквы Ё печатать Е – это ошибка! (как и писать)…                 Буква Ё – неотьемлемая часть Русской письменности и  культуры!!!</vt:lpstr>
      <vt:lpstr>Презентация PowerPoint</vt:lpstr>
      <vt:lpstr> Ъ – твёрдый знак, ер. Он ставился в конце слов, оканчивающихся  на согласную и первоначально обозначал звук, близкий к «о», существующий до сих пор в болгарском языке (там слово Болгария пишется «България»). А в итоге он просто ставился «по привычке» и был совершенно излишним. Осип Иванович Сенковский, известный под именем Барона Бромбеуса, очень сердился на букву «ъ». Он называл эту букву «тунеядцем». При этом он отмечал, что «ъ»  «пожирает более 8% времени и бумаги и стоит России ежегодно боле 400 000 рублей».   Дабы отучить народ от употребления «ъ»  в конце слов, оканчивающихся на согласные, после реформы орфографии от него решили отказаться и заменили апострофом в течении нескольких лет.</vt:lpstr>
      <vt:lpstr>   Сегодня стоит вспомнить о наиболее выдающихся русских языковедах:    Владимир Иванович Даль, Филипп Федорович Фортунатов, Михаил     Васильевич Ломоносов, Дмитрий Николаевич Ушаков.    Виднейшие русисты достойны того, чтобы их помнили и знали об их вкладе в развитие русского языка. Они изучали русский язык – незаменимое  средство общения. Которое мы используем буквально каждую минуту. Без их исследований не только русский язык – наша жизнь была бы иной. </vt:lpstr>
      <vt:lpstr>Презентация PowerPoint</vt:lpstr>
      <vt:lpstr>Презентация PowerPoint</vt:lpstr>
      <vt:lpstr>   Аз, буки, веди… А ведь это – начало всех начал! Первая буква, первая книга – и мы в мире интересном, полезном – в мире знаний, которые нам дарит книга! Интересна история каждой буквы алфавита, ведь без знаний букв нет познания мира.    Учитесь, читайте, живите!                       Подготовил: учитель русского языка и литературы ГОУ ЛНР «Северодонецкая средняя                                                                              школа № 15»  Кузьмина Н.А.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АЗ,             БУКИ,                        ВЕДИ                                                                                                             </dc:title>
  <dc:creator>Professional</dc:creator>
  <cp:lastModifiedBy>Professional</cp:lastModifiedBy>
  <cp:revision>31</cp:revision>
  <dcterms:created xsi:type="dcterms:W3CDTF">2023-10-24T15:19:18Z</dcterms:created>
  <dcterms:modified xsi:type="dcterms:W3CDTF">2024-04-01T13:24:37Z</dcterms:modified>
</cp:coreProperties>
</file>