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23"/>
  </p:notesMasterIdLst>
  <p:sldIdLst>
    <p:sldId id="298" r:id="rId2"/>
    <p:sldId id="416" r:id="rId3"/>
    <p:sldId id="412" r:id="rId4"/>
    <p:sldId id="413" r:id="rId5"/>
    <p:sldId id="403" r:id="rId6"/>
    <p:sldId id="393" r:id="rId7"/>
    <p:sldId id="415" r:id="rId8"/>
    <p:sldId id="357" r:id="rId9"/>
    <p:sldId id="405" r:id="rId10"/>
    <p:sldId id="406" r:id="rId11"/>
    <p:sldId id="332" r:id="rId12"/>
    <p:sldId id="373" r:id="rId13"/>
    <p:sldId id="417" r:id="rId14"/>
    <p:sldId id="418" r:id="rId15"/>
    <p:sldId id="395" r:id="rId16"/>
    <p:sldId id="333" r:id="rId17"/>
    <p:sldId id="410" r:id="rId18"/>
    <p:sldId id="411" r:id="rId19"/>
    <p:sldId id="330" r:id="rId20"/>
    <p:sldId id="394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346DAF-E6E9-40C3-B6B9-505FE4883D4D}">
          <p14:sldIdLst>
            <p14:sldId id="298"/>
            <p14:sldId id="416"/>
            <p14:sldId id="412"/>
            <p14:sldId id="413"/>
            <p14:sldId id="403"/>
            <p14:sldId id="393"/>
            <p14:sldId id="415"/>
            <p14:sldId id="357"/>
            <p14:sldId id="405"/>
            <p14:sldId id="406"/>
            <p14:sldId id="332"/>
            <p14:sldId id="373"/>
            <p14:sldId id="417"/>
            <p14:sldId id="418"/>
            <p14:sldId id="395"/>
            <p14:sldId id="333"/>
            <p14:sldId id="410"/>
            <p14:sldId id="411"/>
            <p14:sldId id="330"/>
            <p14:sldId id="394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BF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B374-066F-407E-B585-D7E0F9C4CD1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EEBE-3783-4344-B4E9-16D23992E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C:\Users\%D0%B4%D0%BD%D1%81\Desktop\df45751f-d1f6-4abb-aea0-f27a9a17eb2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403" y="160338"/>
            <a:ext cx="7845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Антиагреганты</a:t>
            </a:r>
            <a:r>
              <a:rPr lang="ru-RU" sz="4000" b="1" i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Антикоагулянты</a:t>
            </a:r>
            <a:endParaRPr lang="ru-RU" sz="40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static1.asna.ru/imgprx/aN3Sx9qsuq_wRWEwuP6iNFhUUFomcCcOwOCRYKee4wM/rs:fit:800:800:1/g:no/aHR0cHM6Ly9pbWdzLmFzbmEucnUvaWJsb2NrL2Y3MC9mNzBhZDA5OTdkM2IxNmRmNTVlNzBjZWVjZjNiZDgxNy81Yzk4ODU3ZDFiM2E3ODQ0OWRiOTI2NTM4YTY0Yjk2Zi5qc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3502"/>
            <a:ext cx="292982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375" y="5733257"/>
            <a:ext cx="836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Составитель: преподаватель дисциплины «Фармакология</a:t>
            </a:r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ГБПОУ «ММК им. П.Ф. Надеждина» Анненкова Е.А.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1013"/>
            <a:ext cx="43171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Тикагрелор</a:t>
            </a: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(МНН)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брилинта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https://cs4.pikabu.ru/post_img/2016/05/07/6/og_og_14626145012565419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farmani.ru/upload/iblock/44d/x1qf96x2izvhs01q96zvt31t75s2mhd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696706" cy="34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300" y="1286763"/>
            <a:ext cx="8524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Helvetica" panose="020B0604020202020204" pitchFamily="34" charset="0"/>
              </a:rPr>
              <a:t>Показания к применению</a:t>
            </a:r>
            <a:endParaRPr lang="ru-RU" sz="2400" b="1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 комбинации с ацетилсалициловой кислотой: для профилактики инфаркта миокарда, нестабильной стенокардии.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2559100"/>
            <a:ext cx="8524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90 мг 2 раза в сутки + 100 мг ацетилсалициловой кислоты, курс 12 месяцев.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691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антикоагулянтов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Антикоагулянты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прямого действия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(действуют непосредственно в крови): 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гепарин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эноксапарин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-натрий,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сулодексид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Антикоагулянты непрямого действия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(угнетают синтез факторов свертывания в печени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варфарин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фенилин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Антикоагулянты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средства, которые ингибируют ак­тивные факторы свертывания непосредственно в крови или нарушают образова­ние факторов свертывания в печени.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Гепарин натрия (МНН) </a:t>
            </a:r>
            <a:endParaRPr lang="ru-RU" sz="2800" b="1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гепарин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4248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Гепарин выде­ляют из слизистой оболочки кишечника свиньи и из легких крупного рогатого скота.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высоких дозах эффективен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при тромбоэмболиях легочной артерии и венозном тромбозе,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малых дозах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 для профилактики венозных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тромбоэмболий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98" y="1916832"/>
            <a:ext cx="4024934" cy="27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NB!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При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внутривенном введении свертывание крови замедляется почти сразу, при внутримышечном - через 15-30 мин, при подкожном - через 20-60 мин. </a:t>
            </a:r>
            <a:endParaRPr lang="ru-RU" sz="2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Продолжительность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эффекта до 8 ч. 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Helvetica" panose="020B0604020202020204" pitchFamily="34" charset="0"/>
              </a:rPr>
              <a:t>Противопоказания к применению гепарина</a:t>
            </a:r>
            <a:endParaRPr lang="ru-RU" sz="2200" b="1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Гиперчувствительность, кровотечения, эрозивно-язвенные поражения, опухоли ЖКТ, нарушения функции печени и почек, тяжелая артериальная гипертензия, недавно проведенные операции, менструация, роды, беременность, лактация.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Helvetica" panose="020B0604020202020204" pitchFamily="34" charset="0"/>
              </a:rPr>
              <a:t>Побочные эффекты гепарина</a:t>
            </a:r>
            <a:endParaRPr lang="ru-RU" sz="2200" b="1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Аллергические реакции,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тромбоцитопения, головокружение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, головная боль, диспепсия, снижение аппетита, боли в суставах, повышение АД, раздражение и боль в месте введения, кровотечение. 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875141" cy="31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Низкомолекулярные (фракционированные) гепарины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состоят из фрагментов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гепарина.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факторы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свертывания ( как и гепарин),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обладают большей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биодоступностью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подкожном введении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(низкомоле­кулярные гепарины - около 90%, гепарин - 20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продолжительно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позволяет их вводить 1—2 раза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сутки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реже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вызывают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тромбоцитопению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NB!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Низкомолекулярные гепарины (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клексан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фраксипарин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не являются взаимозаменяемыми, так каждый из них имеет свой диапазон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антитромботической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активности и разные дозировки. Форма выпуска: одноразовые шприцы.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41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к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применению низкомолекулярных гепаринов: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для профилактики и лечения тромбоза глубоких вен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для предупреждения тромбоэмболии легочной артерии, при неста­бильной стенокардии и инфаркте миокарда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для профилактики и терапии тромбозов в акушерской практике 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NB!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Вводят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препараты только подкожно.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464496" cy="56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37458349052d916b69ee66edae7f7e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5" y="1974559"/>
            <a:ext cx="362112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Эноксапарин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натрия 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(Торговое наименование: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Клексан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0466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Надропарин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кальция 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Фраксипарин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http://mdoydetsad3.ru/wp-content/uploads/3/f/1/3f1f0f9622a3e32881c9be58621926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7" y="1974559"/>
            <a:ext cx="4967469" cy="41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Сулодексид</a:t>
            </a: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МНН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Вессел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Дуэ Ф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заболеваниях пери­ферических сосудов с повышенным риском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тромбообразования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4" descr="https://gosapteka21.ru/image/cache/catalog/0e3725ff-8285-4638-ba88-73f228e1055f-1000x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s://ru.alfasigma.com/wp-content/uploads/2020/11/vessel_r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48817"/>
            <a:ext cx="6015832" cy="45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Ривароксабан</a:t>
            </a: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(МНН)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ксарелто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kaypu.com/photo/5563285a5be6917737559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751044" cy="31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28800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NB!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Высокоселективный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прямой ингибитор фактора свертывания Ха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к применению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 профилактика венозной тромбоэмболии после операций на нижних конечностях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 профилактика рецидивов тромбоза глубоких вен, тромбоэмболии легочной артерии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7332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таблетка в сутки, курс индивидуален.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Варфарин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МНН и </a:t>
            </a:r>
            <a:r>
              <a:rPr lang="ru-RU" sz="24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2" descr="https://musizmp3.ru/wp-content/uploads/2019/05/fcgy3gh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49685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препарат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блокирует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печени синтез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витамин К-зависимых факторов свертывания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крови, уменьшает их концентрацию в плазме,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результате этого происходит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замедление процесса свертывания крови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противосвертывающее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действие спустя 36–72 часа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максимальное действие через 7 дней после начала курса приема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x-none" sz="2200" b="1" dirty="0">
                <a:latin typeface="Times New Roman" panose="02020603050405020304" pitchFamily="18" charset="0"/>
                <a:cs typeface="Arial" panose="020B0604020202020204" pitchFamily="34" charset="0"/>
              </a:rPr>
              <a:t>Показания к применен</a:t>
            </a:r>
            <a:r>
              <a:rPr lang="ru-RU" sz="22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ию</a:t>
            </a:r>
            <a:endParaRPr lang="ru-RU" sz="2200" b="1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и профилактики эмболии и тромбозов кровеносных сосудов.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25" y="1196752"/>
            <a:ext cx="3392831" cy="48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602071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таблетка в сутки, курс индивидуален.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95864" cy="46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Антиагреганты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средства, снижающие агрегацию тромбоцитов и применяемые для предупреждения образования тромбов.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Фениндион</a:t>
            </a: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(МНН)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наименование: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фенилин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mpic/4489193/img_id9070137905931517500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972968" cy="27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119675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NB!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Снижение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концентрации факторов свертывания крови через 8-10 часов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Показания к применению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Профилактика и лечение тромбозов, тромбофлебитов, тромбоэмболия различных органов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2996952"/>
            <a:ext cx="3636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Противопоказания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Повышенная проницаемость сосудов, беременность (I триместр),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заболевания печени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и почек,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онкозаболевания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, язвы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ЖКТ, период менструации, первые дни после родов.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Побочное действие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Аллергические реакции, диарея, тошнота, гепатит, головная боль, лихорадка.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Благодарю за внимание!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остановки кровотечений, вызванных антикоагулянтами непрямого действия, вводят препараты витамина К (например,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Викасол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040860" cy="34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Побочные эффекты при приеме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антиагрегантов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аллергические реакции - кожная сыпь,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бронхоспазм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отек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Квинке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аспириновая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астма при приеме ацетилсалициловой кислоты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(сочетание бронхиальной астмы,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риносинусита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приступа удушья)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тошнота, рвота, боли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эпигастрии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диарея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тромбоцитопения, анемия, лейкопения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кровотечения (носовое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кровотечение, кровоточивость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десен)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гематомы при приеме препаратов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клопидогрел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брилинта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371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применению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Гиперчувствительность, эрозии и язвы желудочно-кишечного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тракта (ацетилсалициловая кислота), тяжелые заболевания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печени или почек,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гемофилия,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беременность, лактация, возраст 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260648"/>
            <a:ext cx="8568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Ацетилсалициловая кислота (МНН)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(Торговые наименования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ацетилсалициловая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кислота, аспирин,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тромбо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АСС,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кардиАСК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6" y="1628800"/>
            <a:ext cx="46085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противовоспа­лительное (ингибирует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циклооксигеназу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средство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анальгетическое средство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жаропонижающее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антиагрегант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ингибирует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тромбоксана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 тромбоцитах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NB!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Тромбоксан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(производное жирной карбоновой кислоты)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суживает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сосуды, повышает АД и активирует агрегацию тромбоцитов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65" y="2132856"/>
            <a:ext cx="3973254" cy="32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1.ozone.ru/s3/multimedia-y/6280666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234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d.multiurok.ru/html/2017/06/07/s_5937a45bd1912/643646_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468097" cy="33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30243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Применяется как </a:t>
            </a: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антиагрегант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профилакти­ки инфаркта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миокарда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нестабильной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стенокардии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профилактики ишемического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инсульта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профилактики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тромбозов периферических сосудов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54295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после еды, в дозах 50—325 мг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р/сутки длительно.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Кардиомагнил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фазостабил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торговые наименования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Действующие вещества: 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ацетилсалициловая кислота + магния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гидроксид</a:t>
            </a:r>
            <a:endParaRPr lang="ru-RU" sz="24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heaclub.ru/tim/e276c28a61115556d0bf2c0110467b5a/kardi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1" y="3429000"/>
            <a:ext cx="4049562" cy="30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8478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Магния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гидроксид защищает слизистую оболочку ЖКТ от воздействия ацетилсалициловой кислоты.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7" y="2502188"/>
            <a:ext cx="8496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таблетка в сутки,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004458" cy="36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Агренокс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наименование)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Действующие вещества: </a:t>
            </a:r>
            <a:r>
              <a:rPr lang="ru-RU" sz="24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дипиридамол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ацетилсалициловая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</a:t>
            </a:r>
            <a:endParaRPr lang="ru-RU" sz="24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astrakhan.uteka.ru/media/1024/c/d9/cd9fb2467b47b59f788232ecb57c6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2985"/>
            <a:ext cx="40009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44824"/>
            <a:ext cx="4248472" cy="463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Ацетилсалициловая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кислота ингибирует только агрегацию тромбоцитов, 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дипиридамол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дополнительно тормозит активацию и адгезию тромбоцитов. 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</a:endParaRPr>
          </a:p>
          <a:p>
            <a:r>
              <a:rPr lang="x-none" sz="2200" b="1" dirty="0" smtClean="0">
                <a:latin typeface="Times New Roman" panose="02020603050405020304" pitchFamily="18" charset="0"/>
              </a:rPr>
              <a:t>Показания</a:t>
            </a:r>
            <a:r>
              <a:rPr lang="ru-RU" sz="2200" b="1" dirty="0" smtClean="0">
                <a:latin typeface="Times New Roman" panose="02020603050405020304" pitchFamily="18" charset="0"/>
              </a:rPr>
              <a:t> к применению: </a:t>
            </a:r>
            <a:r>
              <a:rPr lang="x-none" sz="2200" dirty="0">
                <a:latin typeface="Times New Roman" panose="02020603050405020304" pitchFamily="18" charset="0"/>
              </a:rPr>
              <a:t>профилактика ишемического инсульта</a:t>
            </a:r>
            <a:r>
              <a:rPr lang="x-none" sz="2200" dirty="0" smtClean="0">
                <a:latin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</a:endParaRPr>
          </a:p>
          <a:p>
            <a:endParaRPr lang="ru-RU" sz="2200" b="1" dirty="0">
              <a:latin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Способ применения:</a:t>
            </a:r>
            <a:r>
              <a:rPr lang="x-none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по 1 капсуле 2 раза/сут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205dd34dbe24ed8518ace31240846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256584" cy="301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332656"/>
            <a:ext cx="8332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Клопидогрел</a:t>
            </a:r>
            <a:r>
              <a:rPr lang="ru-RU" sz="2400" b="1" i="1" u="sng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(МНН)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Торговые наименования: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клопидогрел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плавикс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плагрил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эгитромб</a:t>
            </a:r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628801"/>
            <a:ext cx="8564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Показания к применению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Профилактика тромботических осложнений: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перенесенного инфаркта миокарда (от нескольких дней до 35 дней), ишемического инсульта (от 6 дней до 6 месяцев).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5224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применения: внутрь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таблетка в сутки,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длительно.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mpic/5321517/img_id63664228684643040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" y="3733432"/>
            <a:ext cx="3960440" cy="23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ocial-apteka.ru/upload/iblock/998/9982f8f9335c4c75b6bb93cbf568f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01" y="332656"/>
            <a:ext cx="4724183" cy="2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361" y="1052735"/>
            <a:ext cx="3690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NB!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Максимальный эффект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(60% подавление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агрегации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тромбоцитов)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через 7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дней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ru-RU" sz="2400" dirty="0"/>
          </a:p>
        </p:txBody>
      </p:sp>
      <p:pic>
        <p:nvPicPr>
          <p:cNvPr id="6" name="Picture 4" descr="5b9cfb5de47b7765218687-1-1140x7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0946"/>
            <a:ext cx="4431029" cy="29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778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МАГНИТОГОРСКИЙ МЕДИЦИНСКИЙ КОЛЛЕДЖ ИМЕНИ П.Ф. НАДЕЖДИНА      ВЫПУСКНАЯ КВАЛИФИКАЦИОННАЯ РАБОТА  Анализ потребительских предпочтений лекарственных препаратов, применяемых при заболеваниях кожи  Специальность  33.02.01 «Фармация» </dc:title>
  <dc:creator>Батя</dc:creator>
  <cp:lastModifiedBy>днс</cp:lastModifiedBy>
  <cp:revision>178</cp:revision>
  <dcterms:created xsi:type="dcterms:W3CDTF">2020-05-07T20:12:41Z</dcterms:created>
  <dcterms:modified xsi:type="dcterms:W3CDTF">2024-04-28T12:37:12Z</dcterms:modified>
</cp:coreProperties>
</file>