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20"/>
  </p:notesMasterIdLst>
  <p:sldIdLst>
    <p:sldId id="256" r:id="rId2"/>
    <p:sldId id="299" r:id="rId3"/>
    <p:sldId id="258" r:id="rId4"/>
    <p:sldId id="292" r:id="rId5"/>
    <p:sldId id="261" r:id="rId6"/>
    <p:sldId id="291" r:id="rId7"/>
    <p:sldId id="266" r:id="rId8"/>
    <p:sldId id="293" r:id="rId9"/>
    <p:sldId id="285" r:id="rId10"/>
    <p:sldId id="294" r:id="rId11"/>
    <p:sldId id="286" r:id="rId12"/>
    <p:sldId id="295" r:id="rId13"/>
    <p:sldId id="296" r:id="rId14"/>
    <p:sldId id="297" r:id="rId15"/>
    <p:sldId id="277" r:id="rId16"/>
    <p:sldId id="298" r:id="rId17"/>
    <p:sldId id="289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2" end="29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000066"/>
    <a:srgbClr val="000099"/>
    <a:srgbClr val="FFFF00"/>
    <a:srgbClr val="FFCC66"/>
    <a:srgbClr val="FFFF66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63E2A-8AB2-4B18-ACEC-7C9987981D94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BD886-9813-441B-A743-899E88D31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88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BD886-9813-441B-A743-899E88D31E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36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EE6C8-DB0D-4DA3-977C-7C0B5BD50F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8F625-30D1-40F1-9395-262491C32C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34916-75E8-4B58-AF45-992B2B4E58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17725" y="0"/>
            <a:ext cx="6867525" cy="6078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5A10-0008-41EB-A53C-862923FB0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19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09800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209800" y="4078288"/>
            <a:ext cx="6775450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BD0E6-25A3-4A97-AA2A-897D355EB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577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09800" y="1927225"/>
            <a:ext cx="6775450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9800" y="4078288"/>
            <a:ext cx="6775450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A6A51-410F-4783-824D-C97CF35B56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799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8C9E-F7D2-4F1B-BB62-3F7334F0C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449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4BAA27D-59F0-4905-AC1B-E0286A4567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E3BA7-371D-4BFA-A6CA-4A3D5AB792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2C7AC-5CB4-493A-9A02-738592E10B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A266D-DC7D-43CF-9444-1E3FE965F22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F8C5F-982D-44DA-B20C-52CBC1F98D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2DC35-043E-402C-83AF-1A7359E0ED7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0B5DE2D-24A8-4ED1-892C-A65510B9AB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3AAFD1-382E-4E9C-AB9A-48FB73BB06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21D3EB-D98F-4667-9716-3EA1F474CF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524056" cy="136815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Актеры русского тетра 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театрального искусства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класс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отделения  театрального искусства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1484313"/>
            <a:ext cx="6867525" cy="1944687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altLang="ru-RU" sz="6000" b="1" i="1" dirty="0" smtClean="0"/>
              <a:t>       </a:t>
            </a:r>
            <a:br>
              <a:rPr lang="ru-RU" altLang="ru-RU" sz="6000" b="1" i="1" dirty="0" smtClean="0"/>
            </a:br>
            <a:r>
              <a:rPr lang="ru-RU" altLang="ru-RU" sz="6000" b="1" i="1" dirty="0" smtClean="0"/>
              <a:t/>
            </a:r>
            <a:br>
              <a:rPr lang="ru-RU" altLang="ru-RU" sz="6000" b="1" i="1" dirty="0" smtClean="0"/>
            </a:br>
            <a:r>
              <a:rPr lang="ru-RU" altLang="ru-RU" sz="6000" b="1" i="1" dirty="0" smtClean="0"/>
              <a:t> </a:t>
            </a:r>
            <a:br>
              <a:rPr lang="ru-RU" altLang="ru-RU" sz="6000" b="1" i="1" dirty="0" smtClean="0"/>
            </a:br>
            <a:endParaRPr lang="ru-RU" altLang="ru-RU" sz="60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32848" cy="58326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Лебедев Герасим Степанович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Сын ярославского священника, самоучкой достиг высокой учености своего времени. В 1775 в качестве певца хоровой капеллы Лебедев вместе с русским посольством отправился сначала в Лондон, а затем в Индию, где прожил более 10 лет (1785−97). Там он изучил санскритский и бенгальский языки, составил словарь и грамматику бенгальского языка, написал ряд ценных работ по истории индийской культуры.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839" y="692696"/>
            <a:ext cx="4115819" cy="5315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52718"/>
            <a:ext cx="3528392" cy="333632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Лебедев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Герасим Степанович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1749 - 1817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1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453336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 smtClean="0">
                <a:solidFill>
                  <a:schemeClr val="bg1"/>
                </a:solidFill>
              </a:rPr>
              <a:t>Дмитриевский Иван Афанасьевич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100" dirty="0" smtClean="0"/>
              <a:t>Как многие дети священников, он получил воспитание в Ростовской духовной семинарии, где учился под фамилией </a:t>
            </a:r>
            <a:r>
              <a:rPr lang="ru-RU" sz="2100" dirty="0" err="1" smtClean="0"/>
              <a:t>Нарыкова</a:t>
            </a:r>
            <a:r>
              <a:rPr lang="ru-RU" sz="2100" dirty="0" smtClean="0"/>
              <a:t>. Любознательный ум, увлеченность юного семинариста была от­мечена многими преподавателями. Он числился первым в ри­торике и поэзии. Изучение лишь одной программы не доставляло ему под­линного удовлетворения, он стремился выйти за пределы школьного курса знаний и с радостью принимался за всякую книжку, которая могла его чему-нибудь научить.</a:t>
            </a:r>
            <a:br>
              <a:rPr lang="ru-RU" sz="2100" dirty="0" smtClean="0"/>
            </a:br>
            <a:r>
              <a:rPr lang="ru-RU" sz="2100" dirty="0" smtClean="0"/>
              <a:t>По окончании курса </a:t>
            </a:r>
            <a:r>
              <a:rPr lang="ru-RU" sz="2100" dirty="0" err="1" smtClean="0"/>
              <a:t>Дмитревский</a:t>
            </a:r>
            <a:r>
              <a:rPr lang="ru-RU" sz="2100" dirty="0" smtClean="0"/>
              <a:t> приезжает в Ярославль и получает определение не в церковную, а в гражданскую службу.</a:t>
            </a:r>
            <a:br>
              <a:rPr lang="ru-RU" sz="2100" dirty="0" smtClean="0"/>
            </a:br>
            <a:r>
              <a:rPr lang="ru-RU" sz="2100" dirty="0" smtClean="0"/>
              <a:t>Считается, что так же, как и Волков, </a:t>
            </a:r>
            <a:r>
              <a:rPr lang="ru-RU" sz="2100" dirty="0" err="1" smtClean="0"/>
              <a:t>Дмитревский</a:t>
            </a:r>
            <a:r>
              <a:rPr lang="ru-RU" sz="2100" dirty="0" smtClean="0"/>
              <a:t> в Ярославле познако­мился с немецким пастором, состоявшим при герцоге Бироне, жившем тогда в ссылке в Ярославле. Пастор живо интересовался литературой, и в нем юный семинарист нашел незаменимого наставника. Беседы с пастором ис­под­воль «образовывали его ум», рождая в пятнадцатилет­нем отроке мечты, далекие от уготованной ему стези церковного дьячка.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908720"/>
            <a:ext cx="2952328" cy="259228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Дмитриевский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Афанасьевич 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1736 - 1821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yarwiki.ru/uploaded/7/8/7800cf555b81bfb70a08baf9a280cac7-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616624" cy="643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640960" cy="46805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chemeClr val="bg1"/>
                </a:solidFill>
              </a:rPr>
              <a:t>Вера  Федоровна Комиссаржевская 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Дочь оперного певца </a:t>
            </a:r>
            <a:r>
              <a:rPr lang="ru-RU" sz="2700" dirty="0" err="1" smtClean="0"/>
              <a:t>Мариинского</a:t>
            </a:r>
            <a:r>
              <a:rPr lang="ru-RU" sz="2700" dirty="0" smtClean="0"/>
              <a:t> театра Ф.П. Комиссаржевского. Росла в атмосфере любви к музыке и театру, с детства увлекалась домашними спектаклями. В 1888-1889 годах некоторое время брала уроки драматического искусства у В.Н. Давыдова. В 1890 году, переехав в Москву, принимала участие под псевдонимом </a:t>
            </a:r>
            <a:r>
              <a:rPr lang="ru-RU" sz="2700" dirty="0" err="1" smtClean="0"/>
              <a:t>Комина</a:t>
            </a:r>
            <a:r>
              <a:rPr lang="ru-RU" sz="2700" dirty="0" smtClean="0"/>
              <a:t> в вокальных вечерах и спектаклях оперно-драматического училища при Обществе искусства и литературы, одним из организаторов которого был её отец. С осени 1893 начала профессиональную актёрскую карьеру в Новочеркасске, следующие два сезона провела в Вильно, где снискала особую любовь публики. Её выступления летом 1894 году в пригородах Петербурга привлекли внимание столичных театральных кругов, что вызвало приглашение на казенную сцену.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404813"/>
            <a:ext cx="6775450" cy="2862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  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5082183"/>
            <a:ext cx="4719574" cy="1775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Вера </a:t>
            </a:r>
            <a:r>
              <a:rPr lang="ru-RU" sz="3200" dirty="0" smtClean="0">
                <a:solidFill>
                  <a:schemeClr val="bg1"/>
                </a:solidFill>
              </a:rPr>
              <a:t>Федоровна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Комиссаржевская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1864 - 1910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34" y="828675"/>
            <a:ext cx="304800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3624257" cy="4821535"/>
          </a:xfrm>
          <a:prstGeom prst="rect">
            <a:avLst/>
          </a:prstGeom>
        </p:spPr>
      </p:pic>
    </p:spTree>
  </p:cSld>
  <p:clrMapOvr>
    <a:masterClrMapping/>
  </p:clrMapOvr>
  <p:transition advTm="24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52718"/>
            <a:ext cx="8496944" cy="585660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Мария Николаевна Ермолова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Заслуженная артистка Императорских театров (1902), народная артистка Республики (1920) Родилась в Москве  в семье суфлёра Малого театра Н. А. Ермолова. В 1862 году Мария поступила в балетный класс Московского театрального училища. Однако способностей к балету она не обнаружила. В то же время, участвуя в массовых сценах балетов, опер и драматических спектаклей, Ермолова становилась свидетельницей творчества крупнейших мастеров сцены. В свободные вечера ученицы училища разыгрывали спектакли, в которых раскрывалось большое драматическое дарование </a:t>
            </a:r>
            <a:r>
              <a:rPr lang="ru-RU" sz="2400" dirty="0" err="1" smtClean="0"/>
              <a:t>Ермоловой.В</a:t>
            </a:r>
            <a:r>
              <a:rPr lang="ru-RU" sz="2400" dirty="0" smtClean="0"/>
              <a:t> 1866 году отец Ермоловой, знавший о страстном увлечении дочери драматической сценой, разрешил ей сыграть на своём бенефисе роль разбитной девчонки-кокетки </a:t>
            </a:r>
            <a:r>
              <a:rPr lang="ru-RU" sz="2400" dirty="0" err="1" smtClean="0"/>
              <a:t>Фаншетты</a:t>
            </a:r>
            <a:r>
              <a:rPr lang="ru-RU" sz="2400" dirty="0" smtClean="0"/>
              <a:t> в водевиле «Жених нарасхват» Д. Т. Ленского. Это была первая её роль.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02188" y="0"/>
            <a:ext cx="4341812" cy="206057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Мария </a:t>
            </a:r>
            <a:r>
              <a:rPr lang="ru-RU" sz="3600" dirty="0">
                <a:solidFill>
                  <a:schemeClr val="bg1"/>
                </a:solidFill>
              </a:rPr>
              <a:t>Николаевна </a:t>
            </a:r>
            <a:r>
              <a:rPr lang="ru-RU" sz="3600" dirty="0" smtClean="0">
                <a:solidFill>
                  <a:schemeClr val="bg1"/>
                </a:solidFill>
              </a:rPr>
              <a:t>Ермолова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1853 - 1928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08550" y="2590800"/>
            <a:ext cx="3983930" cy="363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3706"/>
            <a:ext cx="40324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6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927225"/>
            <a:ext cx="7993063" cy="415131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Спасибо за внимание)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6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12160" y="692696"/>
            <a:ext cx="2880320" cy="561662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Скоморо́хи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российские средневековые полупрофессиональные и профессиональные актёры, владевшие одновременно навыками музыкально-танцевального, циркового, театрального искусства.</a:t>
            </a:r>
            <a:b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Возникнув не позднее середины 11 в., скоморошество достигло расцвета в 15 –17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вв.</a:t>
            </a:r>
            <a:endParaRPr lang="ru-RU" sz="9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3645024"/>
            <a:ext cx="3131840" cy="32129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C:\Users\User\Downloads\1696576001_gas-kvas-com-p-kartinki-skomorokh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63"/>
            <a:ext cx="6012160" cy="682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088207"/>
            <a:ext cx="3857625" cy="51435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9513" y="5661248"/>
            <a:ext cx="4752527" cy="10379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sz="4000" dirty="0" smtClean="0">
                <a:solidFill>
                  <a:schemeClr val="bg1"/>
                </a:solidFill>
              </a:rPr>
              <a:t>скоморохи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4608512" cy="4831060"/>
          </a:xfrm>
          <a:prstGeom prst="rect">
            <a:avLst/>
          </a:prstGeom>
        </p:spPr>
      </p:pic>
    </p:spTree>
  </p:cSld>
  <p:clrMapOvr>
    <a:masterClrMapping/>
  </p:clrMapOvr>
  <p:transition advTm="1189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1520" y="0"/>
            <a:ext cx="8733731" cy="607853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 marL="0" indent="0" algn="ctr">
              <a:buNone/>
            </a:pPr>
            <a:r>
              <a:rPr lang="ru-RU" altLang="ru-RU" sz="2400" b="1" dirty="0" smtClean="0">
                <a:solidFill>
                  <a:schemeClr val="bg1"/>
                </a:solidFill>
              </a:rPr>
              <a:t>   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Волков Фёдор Григорьевич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800" dirty="0" smtClean="0"/>
              <a:t>Федор Григорьевич был пасынком ярославского купца и промышленника Ф. Полушкина. Детство Волкова прошло в Костроме. С 1735 семья живет в Ярославле. В 40-х гг. Волков был послан Ф. Полушкиным в Москву, «в науки», для изучения основ коммерческого дела. В Москве происходит знакомство Волкова с итальянским оперно-балетным театром. Пребывание в столице, посещение Петербурга значительно расширило кругозор будущего организатора русского национального театра.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 flipH="1">
            <a:off x="7597775" y="276226"/>
            <a:ext cx="142577" cy="66040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body" sz="half" idx="3"/>
          </p:nvPr>
        </p:nvSpPr>
        <p:spPr>
          <a:xfrm>
            <a:off x="395537" y="1052736"/>
            <a:ext cx="3096344" cy="22320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altLang="ru-RU" sz="5100" b="1" dirty="0" smtClean="0">
                <a:solidFill>
                  <a:schemeClr val="bg1"/>
                </a:solidFill>
              </a:rPr>
              <a:t>Волков</a:t>
            </a:r>
          </a:p>
          <a:p>
            <a:pPr marL="0" indent="0">
              <a:buNone/>
            </a:pPr>
            <a:r>
              <a:rPr lang="ru-RU" altLang="ru-RU" sz="5100" b="1" dirty="0" smtClean="0">
                <a:solidFill>
                  <a:schemeClr val="bg1"/>
                </a:solidFill>
              </a:rPr>
              <a:t>Фёдор Григорьевич</a:t>
            </a:r>
          </a:p>
          <a:p>
            <a:pPr marL="0" indent="0">
              <a:buNone/>
            </a:pPr>
            <a:r>
              <a:rPr lang="ru-RU" altLang="ru-RU" sz="5100" b="1" dirty="0" smtClean="0">
                <a:solidFill>
                  <a:schemeClr val="bg1"/>
                </a:solidFill>
              </a:rPr>
              <a:t>1729-1763</a:t>
            </a:r>
            <a:endParaRPr lang="ru-RU" altLang="ru-RU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ru-RU" sz="3600" b="1" dirty="0" smtClean="0">
                <a:solidFill>
                  <a:schemeClr val="bg1"/>
                </a:solidFill>
              </a:rPr>
              <a:t>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6226"/>
            <a:ext cx="5184576" cy="6321126"/>
          </a:xfrm>
          <a:prstGeom prst="rect">
            <a:avLst/>
          </a:prstGeom>
        </p:spPr>
      </p:pic>
    </p:spTree>
  </p:cSld>
  <p:clrMapOvr>
    <a:masterClrMapping/>
  </p:clrMapOvr>
  <p:transition advTm="21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20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7288570" cy="331236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200" dirty="0" smtClean="0"/>
              <a:t>Родилась в семье крепостного крестьянина. В 1779 году была отослана ко двору графа П. Б. Шереметева, решившего создать крепостной театр, для обучения «театральному мастерству и галантным манерам». Воспитывалась в барском доме в числе других детей, «определенных к театру». С начала 80-х гг. ХVIII в. занимает положение первой актрисы </a:t>
            </a:r>
            <a:r>
              <a:rPr lang="ru-RU" sz="3200" dirty="0" err="1" smtClean="0"/>
              <a:t>шереметевской</a:t>
            </a:r>
            <a:r>
              <a:rPr lang="ru-RU" sz="3200" dirty="0" smtClean="0"/>
              <a:t> труппы в театре, расположенном в подмосковной усадьбе графа Кусково.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0649"/>
            <a:ext cx="78488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>
              <a:solidFill>
                <a:schemeClr val="bg1"/>
              </a:solidFill>
            </a:endParaRPr>
          </a:p>
          <a:p>
            <a:r>
              <a:rPr lang="ru-RU" altLang="ru-RU" sz="2400" b="1" dirty="0" err="1" smtClean="0">
                <a:solidFill>
                  <a:schemeClr val="bg1"/>
                </a:solidFill>
              </a:rPr>
              <a:t>Жемчугова-Ковалева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 Прасковья Ивановна</a:t>
            </a:r>
          </a:p>
          <a:p>
            <a:endParaRPr lang="ru-RU" altLang="ru-RU" sz="2000" dirty="0" smtClean="0">
              <a:solidFill>
                <a:schemeClr val="bg1"/>
              </a:solidFill>
            </a:endParaRPr>
          </a:p>
          <a:p>
            <a:endParaRPr lang="ru-RU" altLang="ru-RU" sz="2000" dirty="0" smtClean="0">
              <a:solidFill>
                <a:schemeClr val="bg1"/>
              </a:solidFill>
            </a:endParaRPr>
          </a:p>
          <a:p>
            <a:endParaRPr lang="ru-RU" altLang="ru-RU" sz="2000" dirty="0" smtClean="0">
              <a:solidFill>
                <a:schemeClr val="bg1"/>
              </a:solidFill>
            </a:endParaRP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218" y="426287"/>
            <a:ext cx="4205798" cy="5882438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452718"/>
            <a:ext cx="4104456" cy="3336322"/>
          </a:xfrm>
        </p:spPr>
        <p:txBody>
          <a:bodyPr>
            <a:normAutofit fontScale="90000"/>
          </a:bodyPr>
          <a:lstStyle/>
          <a:p>
            <a:r>
              <a:rPr lang="ru-RU" altLang="ru-RU" sz="3600" dirty="0" err="1" smtClean="0">
                <a:solidFill>
                  <a:schemeClr val="bg1"/>
                </a:solidFill>
              </a:rPr>
              <a:t>Жемчугова-Ковалева</a:t>
            </a:r>
            <a:r>
              <a:rPr lang="ru-RU" altLang="ru-RU" sz="3600" dirty="0" smtClean="0">
                <a:solidFill>
                  <a:schemeClr val="bg1"/>
                </a:solidFill>
              </a:rPr>
              <a:t> Прасковья Ивановна</a:t>
            </a:r>
            <a:br>
              <a:rPr lang="ru-RU" altLang="ru-RU" sz="3600" dirty="0" smtClean="0">
                <a:solidFill>
                  <a:schemeClr val="bg1"/>
                </a:solidFill>
              </a:rPr>
            </a:br>
            <a:r>
              <a:rPr lang="ru-RU" altLang="ru-RU" sz="3600" dirty="0" smtClean="0">
                <a:solidFill>
                  <a:schemeClr val="bg1"/>
                </a:solidFill>
              </a:rPr>
              <a:t>1768 - 1803</a:t>
            </a:r>
            <a:br>
              <a:rPr lang="ru-RU" altLang="ru-RU" sz="3600" dirty="0" smtClean="0">
                <a:solidFill>
                  <a:schemeClr val="bg1"/>
                </a:solidFill>
              </a:rPr>
            </a:br>
            <a:r>
              <a:rPr lang="ru-RU" altLang="ru-RU" sz="3600" dirty="0">
                <a:solidFill>
                  <a:schemeClr val="bg1"/>
                </a:solidFill>
              </a:rPr>
              <a:t/>
            </a:r>
            <a:br>
              <a:rPr lang="ru-RU" altLang="ru-RU" sz="3600" dirty="0">
                <a:solidFill>
                  <a:schemeClr val="bg1"/>
                </a:solidFill>
              </a:rPr>
            </a:br>
            <a:endParaRPr lang="ru-RU" altLang="ru-RU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65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52718"/>
            <a:ext cx="7072546" cy="592861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err="1" smtClean="0">
                <a:solidFill>
                  <a:schemeClr val="bg1"/>
                </a:solidFill>
              </a:rPr>
              <a:t>Косицкая</a:t>
            </a:r>
            <a:r>
              <a:rPr lang="ru-RU" sz="3100" b="1" dirty="0" smtClean="0">
                <a:solidFill>
                  <a:schemeClr val="bg1"/>
                </a:solidFill>
              </a:rPr>
              <a:t> (</a:t>
            </a:r>
            <a:r>
              <a:rPr lang="ru-RU" sz="3100" b="1" dirty="0" err="1" smtClean="0">
                <a:solidFill>
                  <a:schemeClr val="bg1"/>
                </a:solidFill>
              </a:rPr>
              <a:t>Никулина-Косицкая</a:t>
            </a:r>
            <a:r>
              <a:rPr lang="ru-RU" sz="3100" b="1" dirty="0" smtClean="0">
                <a:solidFill>
                  <a:schemeClr val="bg1"/>
                </a:solidFill>
              </a:rPr>
              <a:t>) Любовь Павловна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>Родилась в семье крепостного крестьянина. В 1836 семье удалось выкупиться. В 13 лет Люба стала служанкой купчихи Долгановой, любительницы устраивать домашние спектакли. Она же впервые привезла Любу в настоящий театр. Это посещение произвело на девочку необыкновенное впечатление. Через три года 16-летняя </a:t>
            </a:r>
            <a:r>
              <a:rPr lang="ru-RU" sz="3100" dirty="0" err="1" smtClean="0"/>
              <a:t>Косицкая</a:t>
            </a:r>
            <a:r>
              <a:rPr lang="ru-RU" sz="3100" dirty="0" smtClean="0"/>
              <a:t>, несмотря на запрет родителей, поступила на сцену нижегородского театра.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764704"/>
            <a:ext cx="4896544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3491880" cy="319230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Косицкая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ru-RU" sz="2800" dirty="0" err="1">
                <a:solidFill>
                  <a:schemeClr val="bg1"/>
                </a:solidFill>
              </a:rPr>
              <a:t>Никулина-Косицкая</a:t>
            </a:r>
            <a:r>
              <a:rPr lang="ru-RU" sz="2800" dirty="0">
                <a:solidFill>
                  <a:schemeClr val="bg1"/>
                </a:solidFill>
              </a:rPr>
              <a:t>) Любовь </a:t>
            </a:r>
            <a:r>
              <a:rPr lang="ru-RU" sz="2800" dirty="0" smtClean="0">
                <a:solidFill>
                  <a:schemeClr val="bg1"/>
                </a:solidFill>
              </a:rPr>
              <a:t>Павловна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1827 – 1868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9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951</TotalTime>
  <Words>83</Words>
  <Application>Microsoft Office PowerPoint</Application>
  <PresentationFormat>Экран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         </vt:lpstr>
      <vt:lpstr>                 </vt:lpstr>
      <vt:lpstr>Слайд 3</vt:lpstr>
      <vt:lpstr>Слайд 4</vt:lpstr>
      <vt:lpstr>Слайд 5</vt:lpstr>
      <vt:lpstr>            Родилась в семье крепостного крестьянина. В 1779 году была отослана ко двору графа П. Б. Шереметева, решившего создать крепостной театр, для обучения «театральному мастерству и галантным манерам». Воспитывалась в барском доме в числе других детей, «определенных к театру». С начала 80-х гг. ХVIII в. занимает положение первой актрисы шереметевской труппы в театре, расположенном в подмосковной усадьбе графа Кусково.</vt:lpstr>
      <vt:lpstr>Жемчугова-Ковалева Прасковья Ивановна 1768 - 1803  </vt:lpstr>
      <vt:lpstr> Косицкая (Никулина-Косицкая) Любовь Павловна   Родилась в семье крепостного крестьянина. В 1836 семье удалось выкупиться. В 13 лет Люба стала служанкой купчихи Долгановой, любительницы устраивать домашние спектакли. Она же впервые привезла Любу в настоящий театр. Это посещение произвело на девочку необыкновенное впечатление. Через три года 16-летняя Косицкая, несмотря на запрет родителей, поступила на сцену нижегородского театра.</vt:lpstr>
      <vt:lpstr>   Косицкая (Никулина-Косицкая) Любовь Павловна 1827 – 1868 </vt:lpstr>
      <vt:lpstr>Лебедев Герасим Степанович  Сын ярославского священника, самоучкой достиг высокой учености своего времени. В 1775 в качестве певца хоровой капеллы Лебедев вместе с русским посольством отправился сначала в Лондон, а затем в Индию, где прожил более 10 лет (1785−97). Там он изучил санскритский и бенгальский языки, составил словарь и грамматику бенгальского языка, написал ряд ценных работ по истории индийской культуры.</vt:lpstr>
      <vt:lpstr>      Лебедев Герасим Степанович 1749 - 1817</vt:lpstr>
      <vt:lpstr>Дмитриевский Иван Афанасьевич  Как многие дети священников, он получил воспитание в Ростовской духовной семинарии, где учился под фамилией Нарыкова. Любознательный ум, увлеченность юного семинариста была от­мечена многими преподавателями. Он числился первым в ри­торике и поэзии. Изучение лишь одной программы не доставляло ему под­линного удовлетворения, он стремился выйти за пределы школьного курса знаний и с радостью принимался за всякую книжку, которая могла его чему-нибудь научить. По окончании курса Дмитревский приезжает в Ярославль и получает определение не в церковную, а в гражданскую службу. Считается, что так же, как и Волков, Дмитревский в Ярославле познако­мился с немецким пастором, состоявшим при герцоге Бироне, жившем тогда в ссылке в Ярославле. Пастор живо интересовался литературой, и в нем юный семинарист нашел незаменимого наставника. Беседы с пастором ис­под­воль «образовывали его ум», рождая в пятнадцатилет­нем отроке мечты, далекие от уготованной ему стези церковного дьячка. </vt:lpstr>
      <vt:lpstr> Дмитриевский Иван  Афанасьевич  1736 - 1821</vt:lpstr>
      <vt:lpstr> Вера  Федоровна Комиссаржевская   Дочь оперного певца Мариинского театра Ф.П. Комиссаржевского. Росла в атмосфере любви к музыке и театру, с детства увлекалась домашними спектаклями. В 1888-1889 годах некоторое время брала уроки драматического искусства у В.Н. Давыдова. В 1890 году, переехав в Москву, принимала участие под псевдонимом Комина в вокальных вечерах и спектаклях оперно-драматического училища при Обществе искусства и литературы, одним из организаторов которого был её отец. С осени 1893 начала профессиональную актёрскую карьеру в Новочеркасске, следующие два сезона провела в Вильно, где снискала особую любовь публики. Её выступления летом 1894 году в пригородах Петербурга привлекли внимание столичных театральных кругов, что вызвало приглашение на казенную сцену.  </vt:lpstr>
      <vt:lpstr>Слайд 15</vt:lpstr>
      <vt:lpstr>Мария Николаевна Ермолова   Заслуженная артистка Императорских театров (1902), народная артистка Республики (1920) Родилась в Москве  в семье суфлёра Малого театра Н. А. Ермолова. В 1862 году Мария поступила в балетный класс Московского театрального училища. Однако способностей к балету она не обнаружила. В то же время, участвуя в массовых сценах балетов, опер и драматических спектаклей, Ермолова становилась свидетельницей творчества крупнейших мастеров сцены. В свободные вечера ученицы училища разыгрывали спектакли, в которых раскрывалось большое драматическое дарование Ермоловой.В 1866 году отец Ермоловой, знавший о страстном увлечении дочери драматической сценой, разрешил ей сыграть на своём бенефисе роль разбитной девчонки-кокетки Фаншетты в водевиле «Жених нарасхват» Д. Т. Ленского. Это была первая её роль.  </vt:lpstr>
      <vt:lpstr>  Мария Николаевна Ермолова 1853 - 1928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Фенолы</dc:title>
  <dc:creator>nino76</dc:creator>
  <cp:lastModifiedBy>Пользователь</cp:lastModifiedBy>
  <cp:revision>51</cp:revision>
  <dcterms:created xsi:type="dcterms:W3CDTF">2005-02-20T08:44:51Z</dcterms:created>
  <dcterms:modified xsi:type="dcterms:W3CDTF">2024-03-31T04:08:53Z</dcterms:modified>
</cp:coreProperties>
</file>