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8" r:id="rId3"/>
    <p:sldId id="257" r:id="rId4"/>
    <p:sldId id="260" r:id="rId5"/>
    <p:sldId id="259" r:id="rId6"/>
    <p:sldId id="265" r:id="rId7"/>
    <p:sldId id="264" r:id="rId8"/>
    <p:sldId id="267" r:id="rId9"/>
    <p:sldId id="266" r:id="rId10"/>
    <p:sldId id="261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74" r:id="rId19"/>
    <p:sldId id="262" r:id="rId20"/>
    <p:sldId id="277" r:id="rId21"/>
    <p:sldId id="276" r:id="rId22"/>
    <p:sldId id="275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974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1847850" y="2011566"/>
            <a:ext cx="5267325" cy="283665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20 </a:t>
            </a: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эффективных приемов </a:t>
            </a:r>
            <a:b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3194" y="4190142"/>
            <a:ext cx="3517612" cy="485870"/>
          </a:xfrm>
        </p:spPr>
        <p:txBody>
          <a:bodyPr>
            <a:noAutofit/>
          </a:bodyPr>
          <a:lstStyle/>
          <a:p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целеполагания</a:t>
            </a:r>
            <a:endParaRPr lang="ru-RU" sz="2400" b="1" dirty="0">
              <a:ln w="12700">
                <a:noFill/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1437" y="363607"/>
            <a:ext cx="6734174" cy="96989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Работа с понятием»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14550" y="2069129"/>
            <a:ext cx="6810375" cy="1143000"/>
            <a:chOff x="1248" y="1965"/>
            <a:chExt cx="3865" cy="72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52" y="1965"/>
              <a:ext cx="3261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Высказывание предположений о значении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452866" y="3884213"/>
            <a:ext cx="6336996" cy="896938"/>
            <a:chOff x="1248" y="2640"/>
            <a:chExt cx="3216" cy="565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66" y="2682"/>
              <a:ext cx="24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Демонстрация множественности смыслов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234632" y="5371082"/>
            <a:ext cx="5623618" cy="1266825"/>
            <a:chOff x="1248" y="3230"/>
            <a:chExt cx="3308" cy="798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66" y="3272"/>
              <a:ext cx="259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Ассоциации (от ассоциаций к ключевому слову и наоборот)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4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050" y="323850"/>
            <a:ext cx="6991350" cy="162877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Высказывание предположений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значении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5040" y="1743075"/>
            <a:ext cx="6294120" cy="4800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Как вы думаете,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что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может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означать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слово…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«спряжение»?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«биссектриса»?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«симбиоз»?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«вече»?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«инфляция»?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«гипербола»?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0" y="2827668"/>
            <a:ext cx="2146400" cy="300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5958840"/>
            <a:ext cx="360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Свойство глаголов изменяться по лицам, числам, </a:t>
            </a:r>
            <a:r>
              <a:rPr lang="ru-RU" b="1" dirty="0" smtClean="0">
                <a:solidFill>
                  <a:srgbClr val="C00000"/>
                </a:solidFill>
              </a:rPr>
              <a:t>временам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50" y="365126"/>
            <a:ext cx="64389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Демонстрация множественности смыслов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1825625"/>
            <a:ext cx="632079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Что вы понимаете под понятием…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Придумайте </a:t>
            </a:r>
            <a:r>
              <a:rPr lang="ru-RU" sz="2800" dirty="0">
                <a:solidFill>
                  <a:srgbClr val="C00000"/>
                </a:solidFill>
              </a:rPr>
              <a:t>словосочетание со словом…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«площадь»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клетка»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корень»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«спутник»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«царство»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7320" y="3520440"/>
            <a:ext cx="33985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центральная площадь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жилая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площадь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площадь бассейна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газетная площадь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рабочая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площадь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людная площадь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лощадь фигуры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03226"/>
            <a:ext cx="64198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Ассоциации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от ассоциаций к ключевому слову и наоборот)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5949" y="1825625"/>
            <a:ext cx="6981825" cy="4775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 каким понятием  могут ассоциироваться все эти слова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56" y="2887980"/>
            <a:ext cx="553712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6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«Индуктор»</a:t>
            </a: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993423" y="5171058"/>
            <a:ext cx="510540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88" y="1482"/>
              <a:ext cx="18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</a:rPr>
                <a:t>Черный ящик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93424" y="2172272"/>
            <a:ext cx="6135688" cy="896938"/>
            <a:chOff x="1248" y="2030"/>
            <a:chExt cx="3865" cy="56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888" y="2072"/>
              <a:ext cx="322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Странный (парадоксальный) вопрос</a:t>
              </a:r>
            </a:p>
            <a:p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3077145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88" y="2682"/>
              <a:ext cx="15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Верите ли вы…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993424" y="4052493"/>
            <a:ext cx="5607050" cy="896938"/>
            <a:chOff x="1248" y="3230"/>
            <a:chExt cx="3532" cy="565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888" y="3272"/>
              <a:ext cx="28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Интрига через предмет</a:t>
              </a:r>
            </a:p>
            <a:p>
              <a:endParaRPr lang="ru-RU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4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799" y="365126"/>
            <a:ext cx="6657975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Странный (парадоксальный) вопрос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1593" y="1356360"/>
            <a:ext cx="2993547" cy="5292089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1800"/>
              </a:spcAft>
            </a:pPr>
            <a:r>
              <a:rPr lang="ru-RU" sz="2400" dirty="0">
                <a:solidFill>
                  <a:srgbClr val="0432FF"/>
                </a:solidFill>
              </a:rPr>
              <a:t>Какую геометрическую фигуру носят на голове?</a:t>
            </a:r>
          </a:p>
          <a:p>
            <a:pPr marL="571500" indent="-571500">
              <a:spcAft>
                <a:spcPts val="1800"/>
              </a:spcAft>
            </a:pPr>
            <a:r>
              <a:rPr lang="ru-RU" sz="2400" dirty="0">
                <a:solidFill>
                  <a:srgbClr val="0432FF"/>
                </a:solidFill>
              </a:rPr>
              <a:t>Что общего у растений и всех слов русского языка?</a:t>
            </a:r>
          </a:p>
          <a:p>
            <a:pPr marL="571500" indent="-571500">
              <a:spcAft>
                <a:spcPts val="1800"/>
              </a:spcAft>
            </a:pPr>
            <a:r>
              <a:rPr lang="ru-RU" sz="2400" dirty="0" smtClean="0">
                <a:solidFill>
                  <a:srgbClr val="0432FF"/>
                </a:solidFill>
              </a:rPr>
              <a:t>Без </a:t>
            </a:r>
            <a:r>
              <a:rPr lang="ru-RU" sz="2400" dirty="0">
                <a:solidFill>
                  <a:srgbClr val="0432FF"/>
                </a:solidFill>
              </a:rPr>
              <a:t>чего не могут обойтись охотники, барабанщики и математики?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13" y="1306208"/>
            <a:ext cx="1474147" cy="17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306208"/>
            <a:ext cx="1485899" cy="14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78" y="2880042"/>
            <a:ext cx="1644015" cy="164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42" y="2992515"/>
            <a:ext cx="2479358" cy="10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60" y="4524057"/>
            <a:ext cx="155448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23" y="4783137"/>
            <a:ext cx="2224267" cy="14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680" y="365126"/>
            <a:ext cx="612267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Верите ли вы…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880" y="1307464"/>
            <a:ext cx="6393180" cy="51161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rgbClr val="C00000"/>
                </a:solidFill>
              </a:rPr>
              <a:t>мозг есть не только в голове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все главные законы многомиллионной 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страны собраны в книгу, которая тоньше вашего учебника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температура чая в чашке влияет на </a:t>
            </a:r>
            <a:br>
              <a:rPr lang="ru-RU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скорость растворения сахара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FFC000"/>
                </a:solidFill>
              </a:rPr>
              <a:t>в </a:t>
            </a:r>
            <a:r>
              <a:rPr lang="ru-RU" sz="2800" dirty="0">
                <a:solidFill>
                  <a:srgbClr val="FFC000"/>
                </a:solidFill>
              </a:rPr>
              <a:t>Австралии люди сражаются против 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кроликов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550" y="365126"/>
            <a:ext cx="64008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Интрига через предмет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23" y="1303655"/>
            <a:ext cx="3301243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1220" y="1402080"/>
            <a:ext cx="2971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Симметрия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И.А.Крылов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Басни</a:t>
            </a:r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solidFill>
                  <a:srgbClr val="C00000"/>
                </a:solidFill>
              </a:rPr>
              <a:t>Многозначные слова</a:t>
            </a:r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9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4" y="365126"/>
            <a:ext cx="6124575" cy="1325563"/>
          </a:xfrm>
        </p:spPr>
        <p:txBody>
          <a:bodyPr/>
          <a:lstStyle/>
          <a:p>
            <a:pPr algn="ctr"/>
            <a:r>
              <a:rPr lang="ru-RU" b="1" dirty="0" smtClean="0"/>
              <a:t>Чёрный ящик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60" y="3532026"/>
            <a:ext cx="3139440" cy="295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4660" y="1653540"/>
            <a:ext cx="55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«…Если вы заглянете в этот ящик, то вам покажется, что он пуст. Тем не менее, я там. Даже обидно – я имею массу, но вы этого не заметите. Зато вы очень быстро обнаружите мое отсутствие – уверяю вас»</a:t>
            </a:r>
          </a:p>
        </p:txBody>
      </p:sp>
    </p:spTree>
    <p:extLst>
      <p:ext uri="{BB962C8B-B14F-4D97-AF65-F5344CB8AC3E}">
        <p14:creationId xmlns:p14="http://schemas.microsoft.com/office/powerpoint/2010/main" val="9969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74" y="676275"/>
            <a:ext cx="6905625" cy="101653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</a:t>
            </a: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Моделирование ситуации»</a:t>
            </a:r>
            <a:b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008312" y="2754836"/>
            <a:ext cx="6135688" cy="555625"/>
            <a:chOff x="1248" y="2030"/>
            <a:chExt cx="3865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0" y="2072"/>
              <a:ext cx="30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Жизненная </a:t>
              </a:r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ситуация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4267772"/>
            <a:ext cx="5105400" cy="896938"/>
            <a:chOff x="1248" y="2640"/>
            <a:chExt cx="3216" cy="565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66" y="2682"/>
              <a:ext cx="245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Нереальная ситуация</a:t>
              </a:r>
            </a:p>
            <a:p>
              <a:endParaRPr lang="ru-RU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4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365126"/>
            <a:ext cx="6496050" cy="1325563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Прием «Проблемная ситуация»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974" y="1285875"/>
            <a:ext cx="7115175" cy="54673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 «Склонение имён существительных»</a:t>
            </a:r>
          </a:p>
          <a:p>
            <a:pPr marL="0" indent="0">
              <a:buNone/>
            </a:pPr>
            <a:r>
              <a:rPr lang="ru-RU" dirty="0"/>
              <a:t>– Прочитайте предложение: </a:t>
            </a:r>
          </a:p>
          <a:p>
            <a:pPr marL="0" indent="0" algn="ctr">
              <a:buNone/>
            </a:pPr>
            <a:r>
              <a:rPr lang="ru-RU" sz="78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Старая женщина волновалась о сестре и дочери. </a:t>
            </a:r>
          </a:p>
          <a:p>
            <a:pPr marL="0" indent="0">
              <a:buNone/>
            </a:pPr>
            <a:r>
              <a:rPr lang="ru-RU" dirty="0"/>
              <a:t>– О ком волновалась женщина?</a:t>
            </a:r>
          </a:p>
          <a:p>
            <a:pPr marL="0" indent="0">
              <a:buNone/>
            </a:pPr>
            <a:r>
              <a:rPr lang="ru-RU" dirty="0"/>
              <a:t>– К какой части речи относятся эти слова? </a:t>
            </a:r>
          </a:p>
          <a:p>
            <a:pPr marL="0" indent="0">
              <a:buNone/>
            </a:pPr>
            <a:r>
              <a:rPr lang="ru-RU" dirty="0"/>
              <a:t>– Определите их род и падеж. (</a:t>
            </a:r>
            <a:r>
              <a:rPr lang="ru-RU" dirty="0" err="1"/>
              <a:t>ж.р</a:t>
            </a:r>
            <a:r>
              <a:rPr lang="ru-RU" dirty="0"/>
              <a:t>., </a:t>
            </a:r>
            <a:r>
              <a:rPr lang="ru-RU" dirty="0" err="1"/>
              <a:t>П.п</a:t>
            </a:r>
            <a:r>
              <a:rPr lang="ru-RU" dirty="0"/>
              <a:t>) </a:t>
            </a:r>
          </a:p>
          <a:p>
            <a:pPr marL="0" indent="0">
              <a:buNone/>
            </a:pPr>
            <a:r>
              <a:rPr lang="ru-RU" dirty="0"/>
              <a:t>– Выделите окончания. (-е, -и) </a:t>
            </a:r>
          </a:p>
          <a:p>
            <a:pPr marL="0" indent="0">
              <a:buNone/>
            </a:pPr>
            <a:r>
              <a:rPr lang="ru-RU" dirty="0"/>
              <a:t>– Что вас удивило?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65126"/>
            <a:ext cx="607695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Жизненная ситуация</a:t>
            </a:r>
            <a:br>
              <a:rPr lang="ru-RU" b="1" dirty="0">
                <a:solidFill>
                  <a:schemeClr val="accent6"/>
                </a:solidFill>
              </a:rPr>
            </a:b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300" y="3947159"/>
            <a:ext cx="6454140" cy="2705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</a:rPr>
              <a:t>На распродаже в универмаге набор ёлочных игрушек стоит 300 рублей.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На него действует предновогодняя скидка 10 %. Хватит ли Маше денег купить этот набор, если у неё </a:t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>280 рублей?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97" y="1383981"/>
            <a:ext cx="6539803" cy="232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365126"/>
            <a:ext cx="5943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Нереальная ситуация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1244" y="1147445"/>
            <a:ext cx="6802756" cy="155003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На далекой планете живут разумные существа, которые только начали создавать государства. Давайте объясним жителям этой планеты, какой основной закон должен быть в каждой стране?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71" y="2623820"/>
            <a:ext cx="5884603" cy="403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8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374" y="676275"/>
            <a:ext cx="6905625" cy="101653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</a:t>
            </a:r>
            <a:b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«Домысливание»</a:t>
            </a:r>
            <a:br>
              <a:rPr lang="ru-RU" sz="4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4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93424" y="2172270"/>
            <a:ext cx="6135688" cy="555625"/>
            <a:chOff x="1248" y="2030"/>
            <a:chExt cx="3865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0" y="2072"/>
              <a:ext cx="30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Опорные глаголы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3724845"/>
            <a:ext cx="5816600" cy="555625"/>
            <a:chOff x="1248" y="2640"/>
            <a:chExt cx="3664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66" y="2682"/>
              <a:ext cx="29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Опорные вопросительные слова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993424" y="5239320"/>
            <a:ext cx="5816600" cy="555625"/>
            <a:chOff x="1248" y="3230"/>
            <a:chExt cx="3664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66" y="3272"/>
              <a:ext cx="29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chemeClr val="accent2">
                      <a:lumMod val="75000"/>
                    </a:schemeClr>
                  </a:solidFill>
                </a:rPr>
                <a:t>Алгоритм по аналогии</a:t>
              </a: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1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6"/>
            <a:ext cx="619125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Опорные глаголы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090" y="1216024"/>
            <a:ext cx="6739890" cy="5390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5800" dirty="0">
                <a:solidFill>
                  <a:schemeClr val="accent2">
                    <a:lumMod val="75000"/>
                  </a:schemeClr>
                </a:solidFill>
              </a:rPr>
              <a:t>Повторить…..</a:t>
            </a:r>
          </a:p>
          <a:p>
            <a:r>
              <a:rPr lang="ru-RU" sz="5800" dirty="0">
                <a:solidFill>
                  <a:schemeClr val="accent2">
                    <a:lumMod val="75000"/>
                  </a:schemeClr>
                </a:solidFill>
              </a:rPr>
              <a:t>Изучить….</a:t>
            </a:r>
          </a:p>
          <a:p>
            <a:r>
              <a:rPr lang="ru-RU" sz="5800" dirty="0">
                <a:solidFill>
                  <a:schemeClr val="accent2">
                    <a:lumMod val="75000"/>
                  </a:schemeClr>
                </a:solidFill>
              </a:rPr>
              <a:t>Узнать…</a:t>
            </a:r>
          </a:p>
          <a:p>
            <a:r>
              <a:rPr lang="ru-RU" sz="5800" dirty="0">
                <a:solidFill>
                  <a:schemeClr val="accent2">
                    <a:lumMod val="75000"/>
                  </a:schemeClr>
                </a:solidFill>
              </a:rPr>
              <a:t>Проверить…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</a:rPr>
              <a:t>Урок русского </a:t>
            </a:r>
            <a:r>
              <a:rPr lang="ru-RU" sz="3300" dirty="0">
                <a:solidFill>
                  <a:schemeClr val="accent4">
                    <a:lumMod val="50000"/>
                  </a:schemeClr>
                </a:solidFill>
              </a:rPr>
              <a:t>языка по теме "Будущее время глаголов" </a:t>
            </a:r>
            <a:endParaRPr lang="ru-RU" sz="33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</a:rPr>
              <a:t>продолжи </a:t>
            </a:r>
            <a:r>
              <a:rPr lang="ru-RU" sz="3300" dirty="0">
                <a:solidFill>
                  <a:schemeClr val="accent4">
                    <a:lumMod val="50000"/>
                  </a:schemeClr>
                </a:solidFill>
              </a:rPr>
              <a:t>ряды слов:</a:t>
            </a:r>
          </a:p>
          <a:p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</a:rPr>
              <a:t>Играть </a:t>
            </a:r>
            <a:r>
              <a:rPr lang="ru-RU" sz="3300" dirty="0">
                <a:solidFill>
                  <a:schemeClr val="accent4">
                    <a:lumMod val="50000"/>
                  </a:schemeClr>
                </a:solidFill>
              </a:rPr>
              <a:t>– играл – играю –…</a:t>
            </a:r>
          </a:p>
          <a:p>
            <a:r>
              <a:rPr lang="ru-RU" sz="3300" dirty="0">
                <a:solidFill>
                  <a:schemeClr val="accent4">
                    <a:lumMod val="50000"/>
                  </a:schemeClr>
                </a:solidFill>
              </a:rPr>
              <a:t>Читать – читал – читаю –…</a:t>
            </a:r>
          </a:p>
          <a:p>
            <a:endParaRPr lang="ru-RU" sz="33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3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650" y="365126"/>
            <a:ext cx="5981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Опорные вопросительные слова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2720" y="1226820"/>
            <a:ext cx="6118860" cy="5295900"/>
          </a:xfrm>
        </p:spPr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Кто…..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Где….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Когда…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ru-RU" sz="4000" dirty="0" smtClean="0">
                <a:solidFill>
                  <a:srgbClr val="0070C0"/>
                </a:solidFill>
              </a:rPr>
              <a:t>Какая…</a:t>
            </a:r>
            <a:endParaRPr lang="ru-RU" sz="4000" dirty="0">
              <a:solidFill>
                <a:srgbClr val="0070C0"/>
              </a:solidFill>
            </a:endParaRP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</a:rPr>
              <a:t>Урок </a:t>
            </a:r>
            <a:r>
              <a:rPr lang="ru-RU" sz="4000" dirty="0" smtClean="0">
                <a:solidFill>
                  <a:srgbClr val="C00000"/>
                </a:solidFill>
              </a:rPr>
              <a:t>окружающего мира по </a:t>
            </a:r>
            <a:r>
              <a:rPr lang="ru-RU" sz="4000" dirty="0">
                <a:solidFill>
                  <a:srgbClr val="C00000"/>
                </a:solidFill>
              </a:rPr>
              <a:t>теме 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«Как Москва строилась"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6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365126"/>
            <a:ext cx="615315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Алгоритм по аналогии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84" y="1615441"/>
            <a:ext cx="7097136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5100" y="365126"/>
            <a:ext cx="6111240" cy="574611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Цифровая безопасность и гигиена школьника. Виртуальный я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что можно </a:t>
            </a:r>
            <a: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что нельзя?</a:t>
            </a:r>
          </a:p>
        </p:txBody>
      </p:sp>
    </p:spTree>
    <p:extLst>
      <p:ext uri="{BB962C8B-B14F-4D97-AF65-F5344CB8AC3E}">
        <p14:creationId xmlns:p14="http://schemas.microsoft.com/office/powerpoint/2010/main" val="29943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580" y="106680"/>
            <a:ext cx="6515099" cy="125275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целеполагания</a:t>
            </a:r>
            <a:endParaRPr lang="ru-RU" sz="4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993424" y="4686870"/>
            <a:ext cx="510540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966" y="1482"/>
              <a:ext cx="1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Домысливание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5</a:t>
              </a:r>
              <a:endParaRPr lang="en-US" sz="2400" b="1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93424" y="2172270"/>
            <a:ext cx="6135688" cy="555625"/>
            <a:chOff x="1248" y="2030"/>
            <a:chExt cx="3865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0" y="2072"/>
              <a:ext cx="30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Яркое пятно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3010470"/>
            <a:ext cx="5602288" cy="555625"/>
            <a:chOff x="1248" y="2640"/>
            <a:chExt cx="3529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66" y="2682"/>
              <a:ext cx="281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Проблемная ситуация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993424" y="3848670"/>
            <a:ext cx="5534025" cy="555625"/>
            <a:chOff x="1248" y="3230"/>
            <a:chExt cx="348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66" y="3272"/>
              <a:ext cx="2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Работа с понятием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4</a:t>
              </a:r>
              <a:endParaRPr lang="en-US" sz="2400" b="1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3061687" y="1241995"/>
            <a:ext cx="5534025" cy="555625"/>
            <a:chOff x="1248" y="3230"/>
            <a:chExt cx="348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966" y="3272"/>
              <a:ext cx="2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</a:rPr>
                <a:t>Моделирование ситуации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</a:t>
              </a:r>
              <a:endParaRPr lang="en-US" sz="2400" b="1" dirty="0"/>
            </a:p>
          </p:txBody>
        </p:sp>
      </p:grpSp>
      <p:sp>
        <p:nvSpPr>
          <p:cNvPr id="28" name="Text Box 25"/>
          <p:cNvSpPr txBox="1">
            <a:spLocks noChangeArrowheads="1"/>
          </p:cNvSpPr>
          <p:nvPr/>
        </p:nvSpPr>
        <p:spPr bwMode="gray">
          <a:xfrm>
            <a:off x="4285649" y="5766370"/>
            <a:ext cx="439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Индуктор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3061687" y="5634608"/>
            <a:ext cx="5105400" cy="555625"/>
            <a:chOff x="1248" y="3230"/>
            <a:chExt cx="3216" cy="350"/>
          </a:xfrm>
        </p:grpSpPr>
        <p:sp>
          <p:nvSpPr>
            <p:cNvPr id="3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0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867" y="696982"/>
            <a:ext cx="7103966" cy="9413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Проблемная ситуация»</a:t>
            </a: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40034" y="2877122"/>
            <a:ext cx="6572062" cy="896938"/>
            <a:chOff x="1248" y="2030"/>
            <a:chExt cx="3609" cy="565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6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 </a:t>
              </a:r>
              <a:r>
                <a:rPr lang="ru-RU" sz="2400" b="1" dirty="0">
                  <a:solidFill>
                    <a:srgbClr val="00B050"/>
                  </a:solidFill>
                </a:rPr>
                <a:t>«Проблема предыдущего урока»</a:t>
              </a:r>
              <a:br>
                <a:rPr lang="ru-RU" sz="2400" b="1" dirty="0">
                  <a:solidFill>
                    <a:srgbClr val="00B050"/>
                  </a:solidFill>
                </a:rPr>
              </a:b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26248" y="4420170"/>
            <a:ext cx="605879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7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«Подводящий диалог»</a:t>
              </a: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2176" y="1533526"/>
            <a:ext cx="6715124" cy="301942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шифровка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ребус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головоломка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кроссворд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анаграмма и т.д.)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7400" y="365126"/>
            <a:ext cx="6457950" cy="1325563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Прием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«Собери слово»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835725"/>
            <a:ext cx="7029450" cy="145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6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Приемы </a:t>
            </a:r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</a:t>
            </a: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Яркое пятно»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993424" y="4686870"/>
            <a:ext cx="510540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966" y="1482"/>
              <a:ext cx="17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</a:rPr>
                <a:t>Закономерность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93424" y="2172270"/>
            <a:ext cx="6135688" cy="555625"/>
            <a:chOff x="1248" y="2030"/>
            <a:chExt cx="3865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020" y="2072"/>
              <a:ext cx="30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</a:rPr>
                <a:t>Яркое </a:t>
              </a:r>
              <a:r>
                <a:rPr lang="ru-RU" sz="2400" b="1" dirty="0">
                  <a:solidFill>
                    <a:schemeClr val="accent6">
                      <a:lumMod val="50000"/>
                    </a:schemeClr>
                  </a:solidFill>
                </a:rPr>
                <a:t>пятно (выделение цветом)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3010470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66" y="2682"/>
              <a:ext cx="14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5">
                      <a:lumMod val="50000"/>
                    </a:schemeClr>
                  </a:solidFill>
                </a:rPr>
                <a:t>Группировка</a:t>
              </a:r>
              <a:endParaRPr lang="ru-RU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993424" y="3848670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66" y="3272"/>
              <a:ext cx="14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Исключение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993424" y="5547295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966" y="3272"/>
              <a:ext cx="15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smtClean="0">
                  <a:solidFill>
                    <a:srgbClr val="7030A0"/>
                  </a:solidFill>
                </a:rPr>
                <a:t>Поиск ошибки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3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024" y="514350"/>
            <a:ext cx="6410325" cy="1438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Яркое пятно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выделение цветом)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9" y="3019425"/>
            <a:ext cx="6674852" cy="330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5100" y="1847850"/>
            <a:ext cx="575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Урок математики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24" y="365127"/>
            <a:ext cx="6610351" cy="127317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Группировка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525" y="1647825"/>
            <a:ext cx="7238999" cy="45291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Урок математики в 1 классе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C000"/>
                </a:solidFill>
              </a:rPr>
              <a:t>6</a:t>
            </a:r>
            <a:r>
              <a:rPr lang="ru-RU" sz="9600" dirty="0">
                <a:solidFill>
                  <a:srgbClr val="FFC000"/>
                </a:solidFill>
              </a:rPr>
              <a:t>, 12, 17, 5, 46, 1, 21, 72, </a:t>
            </a:r>
            <a:r>
              <a:rPr lang="ru-RU" sz="9600" dirty="0" smtClean="0">
                <a:solidFill>
                  <a:srgbClr val="FFC000"/>
                </a:solidFill>
              </a:rPr>
              <a:t>9</a:t>
            </a:r>
            <a:endParaRPr lang="ru-RU" sz="96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74" y="365126"/>
            <a:ext cx="6467475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Исключение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0650" y="1638300"/>
            <a:ext cx="7639049" cy="4876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dirty="0">
                <a:solidFill>
                  <a:schemeClr val="accent5">
                    <a:lumMod val="50000"/>
                  </a:schemeClr>
                </a:solidFill>
              </a:rPr>
              <a:t>Собака, ласточка, медведь, корова, воробей, заяц, бабочка, кошка</a:t>
            </a:r>
          </a:p>
        </p:txBody>
      </p:sp>
    </p:spTree>
    <p:extLst>
      <p:ext uri="{BB962C8B-B14F-4D97-AF65-F5344CB8AC3E}">
        <p14:creationId xmlns:p14="http://schemas.microsoft.com/office/powerpoint/2010/main" val="42279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850" y="365126"/>
            <a:ext cx="62865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Закономерность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552575"/>
            <a:ext cx="6677025" cy="497205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Урок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окружающего мира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32" y="2781300"/>
            <a:ext cx="737246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6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554</Words>
  <Application>Microsoft Office PowerPoint</Application>
  <PresentationFormat>Экран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20 эффективных приемов   </vt:lpstr>
      <vt:lpstr>Прием «Проблемная ситуация» </vt:lpstr>
      <vt:lpstr>Прием  «Проблемная ситуация»</vt:lpstr>
      <vt:lpstr>Прием «Собери слово»</vt:lpstr>
      <vt:lpstr>Приемы  «Яркое пятно»</vt:lpstr>
      <vt:lpstr>Яркое пятно  (выделение цветом) </vt:lpstr>
      <vt:lpstr>Группировка </vt:lpstr>
      <vt:lpstr>Исключение</vt:lpstr>
      <vt:lpstr>Закономерность</vt:lpstr>
      <vt:lpstr>Приемы  «Работа с понятием»</vt:lpstr>
      <vt:lpstr>Высказывание предположений  о значении </vt:lpstr>
      <vt:lpstr>Демонстрация множественности смыслов </vt:lpstr>
      <vt:lpstr>Ассоциации  (от ассоциаций к ключевому слову и наоборот) </vt:lpstr>
      <vt:lpstr>Приемы  «Индуктор»</vt:lpstr>
      <vt:lpstr>Странный (парадоксальный) вопрос </vt:lpstr>
      <vt:lpstr>Верите ли вы… </vt:lpstr>
      <vt:lpstr>Интрига через предмет </vt:lpstr>
      <vt:lpstr>Чёрный ящик</vt:lpstr>
      <vt:lpstr>Приемы  «Моделирование ситуации» </vt:lpstr>
      <vt:lpstr>Жизненная ситуация </vt:lpstr>
      <vt:lpstr>Нереальная ситуация </vt:lpstr>
      <vt:lpstr>Приемы  «Домысливание» </vt:lpstr>
      <vt:lpstr>Опорные глаголы </vt:lpstr>
      <vt:lpstr>Опорные вопросительные слова </vt:lpstr>
      <vt:lpstr>Алгоритм по аналогии </vt:lpstr>
      <vt:lpstr>Цифровая безопасность и гигиена школьника. Виртуальный я –  что можно  и что нельзя?</vt:lpstr>
      <vt:lpstr>Приемы целеполагания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Елена</cp:lastModifiedBy>
  <cp:revision>131</cp:revision>
  <dcterms:created xsi:type="dcterms:W3CDTF">2014-11-21T11:00:06Z</dcterms:created>
  <dcterms:modified xsi:type="dcterms:W3CDTF">2022-12-28T19:30:07Z</dcterms:modified>
</cp:coreProperties>
</file>