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7" r:id="rId4"/>
    <p:sldId id="262" r:id="rId5"/>
    <p:sldId id="261" r:id="rId6"/>
    <p:sldId id="258" r:id="rId7"/>
    <p:sldId id="280" r:id="rId8"/>
    <p:sldId id="282" r:id="rId9"/>
    <p:sldId id="277" r:id="rId10"/>
    <p:sldId id="291" r:id="rId11"/>
    <p:sldId id="268" r:id="rId12"/>
    <p:sldId id="259" r:id="rId13"/>
    <p:sldId id="260" r:id="rId14"/>
    <p:sldId id="264" r:id="rId15"/>
    <p:sldId id="263" r:id="rId16"/>
    <p:sldId id="281" r:id="rId17"/>
    <p:sldId id="284" r:id="rId18"/>
    <p:sldId id="276" r:id="rId19"/>
    <p:sldId id="265" r:id="rId20"/>
    <p:sldId id="266" r:id="rId21"/>
    <p:sldId id="271" r:id="rId22"/>
    <p:sldId id="272" r:id="rId23"/>
    <p:sldId id="285" r:id="rId24"/>
    <p:sldId id="286" r:id="rId25"/>
    <p:sldId id="289" r:id="rId26"/>
    <p:sldId id="290" r:id="rId27"/>
    <p:sldId id="267" r:id="rId28"/>
    <p:sldId id="270" r:id="rId29"/>
    <p:sldId id="274" r:id="rId30"/>
    <p:sldId id="275" r:id="rId31"/>
    <p:sldId id="273" r:id="rId32"/>
    <p:sldId id="283" r:id="rId33"/>
    <p:sldId id="287" r:id="rId34"/>
    <p:sldId id="288" r:id="rId35"/>
    <p:sldId id="292" r:id="rId36"/>
    <p:sldId id="269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CBC-AEC4-4B78-8B95-58652AA990A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4980-4EE3-44E0-ADB1-0BE746B0C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9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CBC-AEC4-4B78-8B95-58652AA990A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4980-4EE3-44E0-ADB1-0BE746B0C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8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CBC-AEC4-4B78-8B95-58652AA990A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4980-4EE3-44E0-ADB1-0BE746B0C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23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CBC-AEC4-4B78-8B95-58652AA990A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4980-4EE3-44E0-ADB1-0BE746B0C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CBC-AEC4-4B78-8B95-58652AA990A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4980-4EE3-44E0-ADB1-0BE746B0C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0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CBC-AEC4-4B78-8B95-58652AA990A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4980-4EE3-44E0-ADB1-0BE746B0C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9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CBC-AEC4-4B78-8B95-58652AA990A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4980-4EE3-44E0-ADB1-0BE746B0C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4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CBC-AEC4-4B78-8B95-58652AA990A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4980-4EE3-44E0-ADB1-0BE746B0C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6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CBC-AEC4-4B78-8B95-58652AA990A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4980-4EE3-44E0-ADB1-0BE746B0C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8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CBC-AEC4-4B78-8B95-58652AA990A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4980-4EE3-44E0-ADB1-0BE746B0C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4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CBC-AEC4-4B78-8B95-58652AA990A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4980-4EE3-44E0-ADB1-0BE746B0C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0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ECBC-AEC4-4B78-8B95-58652AA990A9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24980-4EE3-44E0-ADB1-0BE746B0C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2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2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0.png"/><Relationship Id="rId7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31.png"/><Relationship Id="rId5" Type="http://schemas.openxmlformats.org/officeDocument/2006/relationships/image" Target="../media/image42.png"/><Relationship Id="rId10" Type="http://schemas.openxmlformats.org/officeDocument/2006/relationships/image" Target="../media/image30.png"/><Relationship Id="rId4" Type="http://schemas.openxmlformats.org/officeDocument/2006/relationships/image" Target="../media/image41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ие музыкальные открытия у меня были за последнее врем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83" y="0"/>
            <a:ext cx="9171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9788" y="1614196"/>
            <a:ext cx="98517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ВСЁ</a:t>
            </a:r>
          </a:p>
          <a:p>
            <a:pPr algn="ctr"/>
            <a:r>
              <a:rPr lang="ru-RU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О </a:t>
            </a:r>
          </a:p>
          <a:p>
            <a:pPr algn="ctr"/>
            <a:r>
              <a:rPr lang="ru-RU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ТОНАЛЬНОСТЯХ</a:t>
            </a:r>
            <a:endParaRPr lang="ru-RU" sz="8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ля работы\пособия\песенк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63" y="857250"/>
            <a:ext cx="684847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eative solfege - Креативное сольфеджио: &quot;Весёлый музыкант&quot; Аркадий  Филиппен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39" y="0"/>
            <a:ext cx="9535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3634" y="147809"/>
            <a:ext cx="445404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Тональность</a:t>
            </a:r>
          </a:p>
          <a:p>
            <a:r>
              <a:rPr lang="ru-RU" sz="4800" b="1" dirty="0" smtClean="0">
                <a:solidFill>
                  <a:srgbClr val="7030A0"/>
                </a:solidFill>
              </a:rPr>
              <a:t>СОЛЬ - МАЖОР!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559" y="1198166"/>
            <a:ext cx="1182727" cy="10729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374" y="1129186"/>
            <a:ext cx="1326169" cy="961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3403" y="1262603"/>
            <a:ext cx="1910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Тоника – Соль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59136" y="1344134"/>
            <a:ext cx="1776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Лад –</a:t>
            </a:r>
          </a:p>
          <a:p>
            <a:r>
              <a:rPr lang="ru-RU" sz="3600" b="1" dirty="0" smtClean="0"/>
              <a:t> мажор </a:t>
            </a:r>
            <a:endParaRPr lang="ru-RU" sz="3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3712" y="3990974"/>
            <a:ext cx="10162913" cy="7498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642" y="2605436"/>
            <a:ext cx="11139054" cy="1466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193" y="4883351"/>
            <a:ext cx="11327362" cy="15081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7417" y="6159036"/>
            <a:ext cx="10162913" cy="749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9551" y="4883351"/>
            <a:ext cx="2105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Тетрахорды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073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1438" y="527567"/>
            <a:ext cx="7865706" cy="10311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5412" y="2147020"/>
            <a:ext cx="5729446" cy="13319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6343" y="4017776"/>
            <a:ext cx="7675122" cy="87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3269" y="4999015"/>
            <a:ext cx="6901270" cy="493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40" b="96186" l="9967" r="89867">
                        <a14:backgroundMark x1="35299" y1="16525" x2="38953" y2="12409"/>
                        <a14:backgroundMark x1="36794" y1="12167" x2="16528" y2="22700"/>
                        <a14:backgroundMark x1="16279" y1="23123" x2="18106" y2="87954"/>
                        <a14:backgroundMark x1="18106" y1="86562" x2="37708" y2="24516"/>
                        <a14:backgroundMark x1="37708" y1="25182" x2="37458" y2="11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" y="0"/>
            <a:ext cx="1993939" cy="2416629"/>
          </a:xfrm>
          <a:prstGeom prst="rect">
            <a:avLst/>
          </a:prstGeom>
        </p:spPr>
      </p:pic>
      <p:pic>
        <p:nvPicPr>
          <p:cNvPr id="8" name="Picture 2" descr="Картинки подскользнуться на ступеньки, Стоковые Фотографии и Роялти-Фри  Изображения подскользнуться на ступеньки | Depositphotos®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828" y="1737851"/>
            <a:ext cx="1590360" cy="201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22489" y="5616218"/>
            <a:ext cx="6372050" cy="11875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08964" y="1449325"/>
            <a:ext cx="5852667" cy="6401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3206" y="3110772"/>
            <a:ext cx="3876761" cy="640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8776" y="111967"/>
            <a:ext cx="282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Устойчивые ступени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3279" y="1894664"/>
            <a:ext cx="3161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Неустойчивые ступени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01404" y="0"/>
            <a:ext cx="171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СОЛЬ - МАЖОР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0343" y="3750907"/>
            <a:ext cx="768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                    Разрешение (переход) неустойчивых в устойчивые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996" y="5492834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Тоническое трезвучие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399" y="6540759"/>
            <a:ext cx="59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Т53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5485" y="6587412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Т53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76" y="619125"/>
            <a:ext cx="916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Опевание</a:t>
            </a:r>
            <a:r>
              <a:rPr lang="ru-RU" dirty="0" smtClean="0"/>
              <a:t> – вокруг устойчивой ступени две неустойчивые. Они окружают устойчивый звук.</a:t>
            </a:r>
            <a:endParaRPr lang="ru-RU" dirty="0"/>
          </a:p>
        </p:txBody>
      </p:sp>
      <p:pic>
        <p:nvPicPr>
          <p:cNvPr id="1026" name="Picture 2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729859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18" y="1444109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1869043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4" y="1545193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1920359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2" y="1377434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4775" y="1869043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 </a:t>
            </a:r>
            <a:r>
              <a:rPr lang="ru-RU" b="1" dirty="0" smtClean="0">
                <a:solidFill>
                  <a:srgbClr val="FF0000"/>
                </a:solidFill>
              </a:rPr>
              <a:t>ступень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6738" y="1869043"/>
            <a:ext cx="126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III </a:t>
            </a:r>
            <a:r>
              <a:rPr lang="ru-RU" b="1" dirty="0" smtClean="0">
                <a:solidFill>
                  <a:srgbClr val="FF0000"/>
                </a:solidFill>
              </a:rPr>
              <a:t>ступень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2151" y="1869043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 </a:t>
            </a:r>
            <a:r>
              <a:rPr lang="ru-RU" b="1" dirty="0" smtClean="0">
                <a:solidFill>
                  <a:srgbClr val="FF0000"/>
                </a:solidFill>
              </a:rPr>
              <a:t>ступень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292" y="254900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VII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1137" y="21833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II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67300" y="2549009"/>
            <a:ext cx="34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1850" y="223837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IV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025" y="2676525"/>
            <a:ext cx="51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IV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20426" y="2173843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VI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" name="Picture 2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748909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TextBox 1028"/>
          <p:cNvSpPr txBox="1"/>
          <p:nvPr/>
        </p:nvSpPr>
        <p:spPr>
          <a:xfrm>
            <a:off x="7915275" y="607695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Вокруг </a:t>
            </a:r>
            <a:r>
              <a:rPr lang="ru-RU" dirty="0" smtClean="0">
                <a:solidFill>
                  <a:srgbClr val="FF0000"/>
                </a:solidFill>
              </a:rPr>
              <a:t>пятой</a:t>
            </a:r>
            <a:r>
              <a:rPr lang="ru-RU" dirty="0" smtClean="0"/>
              <a:t> ступени!</a:t>
            </a:r>
            <a:endParaRPr lang="ru-RU" dirty="0"/>
          </a:p>
        </p:txBody>
      </p:sp>
      <p:sp>
        <p:nvSpPr>
          <p:cNvPr id="1030" name="TextBox 1029"/>
          <p:cNvSpPr txBox="1"/>
          <p:nvPr/>
        </p:nvSpPr>
        <p:spPr>
          <a:xfrm>
            <a:off x="4743450" y="6153150"/>
            <a:ext cx="262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Вокруг </a:t>
            </a:r>
            <a:r>
              <a:rPr lang="ru-RU" dirty="0" smtClean="0">
                <a:solidFill>
                  <a:srgbClr val="FF0000"/>
                </a:solidFill>
              </a:rPr>
              <a:t>третьей </a:t>
            </a:r>
            <a:r>
              <a:rPr lang="ru-RU" dirty="0" smtClean="0"/>
              <a:t>ступени!</a:t>
            </a:r>
            <a:endParaRPr lang="ru-RU" dirty="0"/>
          </a:p>
        </p:txBody>
      </p:sp>
      <p:sp>
        <p:nvSpPr>
          <p:cNvPr id="1031" name="TextBox 1030"/>
          <p:cNvSpPr txBox="1"/>
          <p:nvPr/>
        </p:nvSpPr>
        <p:spPr>
          <a:xfrm>
            <a:off x="1159674" y="6153150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Вокруг </a:t>
            </a:r>
            <a:r>
              <a:rPr lang="ru-RU" dirty="0" smtClean="0">
                <a:solidFill>
                  <a:srgbClr val="FF0000"/>
                </a:solidFill>
              </a:rPr>
              <a:t>первой</a:t>
            </a:r>
            <a:r>
              <a:rPr lang="ru-RU" dirty="0" smtClean="0"/>
              <a:t> ступени!</a:t>
            </a:r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455" y="3375064"/>
            <a:ext cx="11458574" cy="9048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02230" y="4347983"/>
            <a:ext cx="1023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  II 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 I  </a:t>
            </a:r>
            <a:r>
              <a:rPr lang="en-US" sz="2400" dirty="0" smtClean="0"/>
              <a:t>         </a:t>
            </a:r>
            <a:r>
              <a:rPr lang="en-US" sz="2400" dirty="0" smtClean="0">
                <a:solidFill>
                  <a:srgbClr val="0070C0"/>
                </a:solidFill>
              </a:rPr>
              <a:t>II </a:t>
            </a:r>
            <a:r>
              <a:rPr lang="en-US" sz="2400" dirty="0" smtClean="0"/>
              <a:t>  </a:t>
            </a:r>
            <a:r>
              <a:rPr lang="ru-RU" sz="2400" dirty="0" smtClean="0"/>
              <a:t>      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 </a:t>
            </a:r>
            <a:r>
              <a:rPr lang="en-US" sz="2400" dirty="0" smtClean="0"/>
              <a:t>               </a:t>
            </a:r>
            <a:r>
              <a:rPr lang="en-US" sz="2400" dirty="0" smtClean="0">
                <a:solidFill>
                  <a:srgbClr val="0070C0"/>
                </a:solidFill>
              </a:rPr>
              <a:t>IV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III    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0070C0"/>
                </a:solidFill>
              </a:rPr>
              <a:t>IV </a:t>
            </a:r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FF0000"/>
                </a:solidFill>
              </a:rPr>
              <a:t>III</a:t>
            </a:r>
            <a:r>
              <a:rPr lang="en-US" sz="2400" dirty="0" smtClean="0"/>
              <a:t>                </a:t>
            </a:r>
            <a:r>
              <a:rPr lang="en-US" sz="2400" dirty="0" smtClean="0">
                <a:solidFill>
                  <a:srgbClr val="0070C0"/>
                </a:solidFill>
              </a:rPr>
              <a:t>VI 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V  </a:t>
            </a:r>
            <a:r>
              <a:rPr lang="en-US" sz="2400" dirty="0" smtClean="0"/>
              <a:t>       </a:t>
            </a:r>
            <a:r>
              <a:rPr lang="en-US" sz="2400" dirty="0" smtClean="0">
                <a:solidFill>
                  <a:srgbClr val="0070C0"/>
                </a:solidFill>
              </a:rPr>
              <a:t>VI</a:t>
            </a:r>
            <a:r>
              <a:rPr lang="en-US" sz="2400" dirty="0" smtClean="0"/>
              <a:t>            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292" y="4623863"/>
            <a:ext cx="1110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       VII                           </a:t>
            </a:r>
            <a:r>
              <a:rPr lang="en-US" sz="2400" dirty="0" err="1" smtClean="0">
                <a:solidFill>
                  <a:srgbClr val="0070C0"/>
                </a:solidFill>
              </a:rPr>
              <a:t>VII</a:t>
            </a:r>
            <a:r>
              <a:rPr lang="en-US" sz="2400" dirty="0" smtClean="0">
                <a:solidFill>
                  <a:srgbClr val="0070C0"/>
                </a:solidFill>
              </a:rPr>
              <a:t>                II                              </a:t>
            </a:r>
            <a:r>
              <a:rPr lang="en-US" sz="2400" dirty="0" err="1" smtClean="0">
                <a:solidFill>
                  <a:srgbClr val="0070C0"/>
                </a:solidFill>
              </a:rPr>
              <a:t>II</a:t>
            </a:r>
            <a:r>
              <a:rPr lang="en-US" sz="2400" dirty="0" smtClean="0">
                <a:solidFill>
                  <a:srgbClr val="0070C0"/>
                </a:solidFill>
              </a:rPr>
              <a:t>                 IV                            </a:t>
            </a:r>
            <a:r>
              <a:rPr lang="en-US" sz="2400" dirty="0" err="1" smtClean="0">
                <a:solidFill>
                  <a:srgbClr val="0070C0"/>
                </a:solidFill>
              </a:rPr>
              <a:t>IV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3614" y="2124571"/>
            <a:ext cx="7026206" cy="13424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2743" y="3649890"/>
            <a:ext cx="6229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0987" y="699796"/>
            <a:ext cx="5495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Соль – мажор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Вводные ступени с разрешением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8841" y="261257"/>
            <a:ext cx="8910735" cy="6428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143" y="345233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50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461" y="158620"/>
            <a:ext cx="8369559" cy="66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65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ля работы\пособия\песенк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3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931" y="169371"/>
            <a:ext cx="44051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Тональность</a:t>
            </a:r>
          </a:p>
          <a:p>
            <a:pPr algn="ctr"/>
            <a:r>
              <a:rPr lang="ru-RU" sz="4800" b="1" dirty="0" smtClean="0">
                <a:solidFill>
                  <a:srgbClr val="00B0F0"/>
                </a:solidFill>
              </a:rPr>
              <a:t>ФА – МАЖОР! 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3" name="Picture 2" descr="CLIPART CUTE QUEEN | Royalty free vector design | Принцессы, Сказки,  Иллюст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97" y="1284286"/>
            <a:ext cx="1182624" cy="10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3688" y="1289599"/>
            <a:ext cx="1220804" cy="912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1858" y="1212980"/>
            <a:ext cx="1904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Тоника –</a:t>
            </a:r>
          </a:p>
          <a:p>
            <a:pPr algn="ctr"/>
            <a:r>
              <a:rPr lang="ru-RU" sz="3600" b="1" dirty="0" smtClean="0"/>
              <a:t> Фа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09722" y="1168983"/>
            <a:ext cx="1832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Лад – </a:t>
            </a:r>
          </a:p>
          <a:p>
            <a:pPr algn="ctr"/>
            <a:r>
              <a:rPr lang="ru-RU" sz="3600" b="1" dirty="0" smtClean="0"/>
              <a:t>мажор 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273" y="2537927"/>
            <a:ext cx="11535605" cy="1623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860" y="3972313"/>
            <a:ext cx="10162913" cy="7498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628" y="4939392"/>
            <a:ext cx="11681927" cy="1648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490" y="4991878"/>
            <a:ext cx="2011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тетрахорды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796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Arial Black" panose="020B0A04020102020204" pitchFamily="34" charset="0"/>
                <a:hlinkClick r:id="rId2" action="ppaction://hlinksldjump"/>
              </a:rPr>
              <a:t>До – мажор</a:t>
            </a:r>
            <a:r>
              <a:rPr lang="ru-RU" sz="3200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ru-RU" sz="3200" dirty="0" smtClean="0">
                <a:latin typeface="Arial Black" panose="020B0A04020102020204" pitchFamily="34" charset="0"/>
                <a:hlinkClick r:id="rId3" action="ppaction://hlinksldjump"/>
              </a:rPr>
              <a:t>Соль – мажор </a:t>
            </a:r>
            <a:endParaRPr lang="ru-RU" sz="3200" dirty="0" smtClean="0">
              <a:latin typeface="Arial Black" panose="020B0A04020102020204" pitchFamily="34" charset="0"/>
            </a:endParaRPr>
          </a:p>
          <a:p>
            <a:r>
              <a:rPr lang="ru-RU" sz="3200" dirty="0" smtClean="0">
                <a:latin typeface="Arial Black" panose="020B0A04020102020204" pitchFamily="34" charset="0"/>
                <a:hlinkClick r:id="rId4" action="ppaction://hlinksldjump"/>
              </a:rPr>
              <a:t>Фа – мажор </a:t>
            </a:r>
            <a:endParaRPr lang="ru-RU" sz="3200" dirty="0" smtClean="0">
              <a:latin typeface="Arial Black" panose="020B0A04020102020204" pitchFamily="34" charset="0"/>
            </a:endParaRPr>
          </a:p>
          <a:p>
            <a:r>
              <a:rPr lang="ru-RU" sz="3200" dirty="0" smtClean="0">
                <a:latin typeface="Arial Black" panose="020B0A04020102020204" pitchFamily="34" charset="0"/>
                <a:hlinkClick r:id="rId5" action="ppaction://hlinksldjump"/>
              </a:rPr>
              <a:t>Ре – мажор </a:t>
            </a:r>
            <a:endParaRPr lang="ru-RU" sz="3200" dirty="0" smtClean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7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9935" y="423764"/>
            <a:ext cx="6848669" cy="1176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7216" y="5423036"/>
            <a:ext cx="6149350" cy="113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9936" y="2003708"/>
            <a:ext cx="5794310" cy="1111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4988" y="3735326"/>
            <a:ext cx="8994709" cy="784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40" b="96186" l="9967" r="89867">
                        <a14:backgroundMark x1="35299" y1="16525" x2="38953" y2="12409"/>
                        <a14:backgroundMark x1="36794" y1="12167" x2="16528" y2="22700"/>
                        <a14:backgroundMark x1="16279" y1="23123" x2="18106" y2="87954"/>
                        <a14:backgroundMark x1="18106" y1="86562" x2="37708" y2="24516"/>
                        <a14:backgroundMark x1="37708" y1="25182" x2="37458" y2="11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82" y="65315"/>
            <a:ext cx="1626677" cy="1838131"/>
          </a:xfrm>
          <a:prstGeom prst="rect">
            <a:avLst/>
          </a:prstGeom>
        </p:spPr>
      </p:pic>
      <p:pic>
        <p:nvPicPr>
          <p:cNvPr id="8" name="Picture 2" descr="Картинки подскользнуться на ступеньки, Стоковые Фотографии и Роялти-Фри  Изображения подскользнуться на ступеньки | Depositphotos®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321" y="1633588"/>
            <a:ext cx="1590360" cy="201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35494" y="4631413"/>
            <a:ext cx="7707086" cy="493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58470" y="1352668"/>
            <a:ext cx="5418999" cy="6401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8972" y="2878325"/>
            <a:ext cx="3876761" cy="6401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13775" y="243683"/>
            <a:ext cx="2823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FF0000"/>
                </a:solidFill>
              </a:rPr>
              <a:t>Устойчивые ступени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63538" y="1810705"/>
            <a:ext cx="3161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Неустойчивые ступени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1760" y="3397400"/>
            <a:ext cx="6784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Разрешение (переход) неустойчивых ступеней в устойчивые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7315" y="5084757"/>
            <a:ext cx="432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Тоническое трезвучие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05673" y="6428792"/>
            <a:ext cx="61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Т53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6133" y="6428792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Т53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13371" y="65315"/>
            <a:ext cx="151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Ф</a:t>
            </a:r>
            <a:r>
              <a:rPr lang="ru-RU" b="1" dirty="0" smtClean="0">
                <a:solidFill>
                  <a:srgbClr val="00B0F0"/>
                </a:solidFill>
              </a:rPr>
              <a:t>А  - МАЖОР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149" y="1667400"/>
            <a:ext cx="7511736" cy="1371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27176" y="3244334"/>
            <a:ext cx="6708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7216" y="242596"/>
            <a:ext cx="7202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Фа – мажор</a:t>
            </a:r>
          </a:p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Вводные ступени с разрешением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76" y="619125"/>
            <a:ext cx="916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Опевание</a:t>
            </a:r>
            <a:r>
              <a:rPr lang="ru-RU" dirty="0" smtClean="0"/>
              <a:t> – вокруг устойчивой ступени две неустойчивые. Они окружают устойчивый звук.</a:t>
            </a:r>
            <a:endParaRPr lang="ru-RU" dirty="0"/>
          </a:p>
        </p:txBody>
      </p:sp>
      <p:pic>
        <p:nvPicPr>
          <p:cNvPr id="1026" name="Picture 2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729859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18" y="1444109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1869043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4" y="1545193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1920359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2" y="1377434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4775" y="1869043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 </a:t>
            </a:r>
            <a:r>
              <a:rPr lang="ru-RU" b="1" dirty="0" smtClean="0">
                <a:solidFill>
                  <a:srgbClr val="FF0000"/>
                </a:solidFill>
              </a:rPr>
              <a:t>ступень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6738" y="1869043"/>
            <a:ext cx="126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III </a:t>
            </a:r>
            <a:r>
              <a:rPr lang="ru-RU" b="1" dirty="0" smtClean="0">
                <a:solidFill>
                  <a:srgbClr val="FF0000"/>
                </a:solidFill>
              </a:rPr>
              <a:t>ступень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2151" y="1869043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 </a:t>
            </a:r>
            <a:r>
              <a:rPr lang="ru-RU" b="1" dirty="0" smtClean="0">
                <a:solidFill>
                  <a:srgbClr val="FF0000"/>
                </a:solidFill>
              </a:rPr>
              <a:t>ступень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292" y="254900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VII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1137" y="21833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II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67300" y="2549009"/>
            <a:ext cx="34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1850" y="223837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IV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025" y="2676525"/>
            <a:ext cx="51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IV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20426" y="2173843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VI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" name="Picture 2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748909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TextBox 1028"/>
          <p:cNvSpPr txBox="1"/>
          <p:nvPr/>
        </p:nvSpPr>
        <p:spPr>
          <a:xfrm>
            <a:off x="7915275" y="607695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Вокруг </a:t>
            </a:r>
            <a:r>
              <a:rPr lang="ru-RU" dirty="0" smtClean="0">
                <a:solidFill>
                  <a:srgbClr val="FF0000"/>
                </a:solidFill>
              </a:rPr>
              <a:t>пятой</a:t>
            </a:r>
            <a:r>
              <a:rPr lang="ru-RU" dirty="0" smtClean="0"/>
              <a:t> ступени!</a:t>
            </a:r>
            <a:endParaRPr lang="ru-RU" dirty="0"/>
          </a:p>
        </p:txBody>
      </p:sp>
      <p:sp>
        <p:nvSpPr>
          <p:cNvPr id="1030" name="TextBox 1029"/>
          <p:cNvSpPr txBox="1"/>
          <p:nvPr/>
        </p:nvSpPr>
        <p:spPr>
          <a:xfrm>
            <a:off x="4743450" y="6153150"/>
            <a:ext cx="262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Вокруг </a:t>
            </a:r>
            <a:r>
              <a:rPr lang="ru-RU" dirty="0" smtClean="0">
                <a:solidFill>
                  <a:srgbClr val="FF0000"/>
                </a:solidFill>
              </a:rPr>
              <a:t>третьей </a:t>
            </a:r>
            <a:r>
              <a:rPr lang="ru-RU" dirty="0" smtClean="0"/>
              <a:t>ступени!</a:t>
            </a:r>
            <a:endParaRPr lang="ru-RU" dirty="0"/>
          </a:p>
        </p:txBody>
      </p:sp>
      <p:sp>
        <p:nvSpPr>
          <p:cNvPr id="1031" name="TextBox 1030"/>
          <p:cNvSpPr txBox="1"/>
          <p:nvPr/>
        </p:nvSpPr>
        <p:spPr>
          <a:xfrm>
            <a:off x="1159674" y="6153150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Вокруг </a:t>
            </a:r>
            <a:r>
              <a:rPr lang="ru-RU" dirty="0" smtClean="0">
                <a:solidFill>
                  <a:srgbClr val="FF0000"/>
                </a:solidFill>
              </a:rPr>
              <a:t>первой</a:t>
            </a:r>
            <a:r>
              <a:rPr lang="ru-RU" dirty="0" smtClean="0"/>
              <a:t> ступени!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650670" y="4279939"/>
            <a:ext cx="988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II  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I  </a:t>
            </a:r>
            <a:r>
              <a:rPr lang="en-US" sz="2400" b="1" dirty="0" smtClean="0"/>
              <a:t>         </a:t>
            </a:r>
            <a:r>
              <a:rPr lang="en-US" sz="2400" b="1" dirty="0" smtClean="0">
                <a:solidFill>
                  <a:srgbClr val="0070C0"/>
                </a:solidFill>
              </a:rPr>
              <a:t>II </a:t>
            </a:r>
            <a:r>
              <a:rPr lang="en-US" sz="2400" b="1" dirty="0" smtClean="0"/>
              <a:t>           </a:t>
            </a:r>
            <a:r>
              <a:rPr lang="en-US" sz="2400" b="1" dirty="0" smtClean="0">
                <a:solidFill>
                  <a:srgbClr val="FF0000"/>
                </a:solidFill>
              </a:rPr>
              <a:t>I </a:t>
            </a:r>
            <a:r>
              <a:rPr lang="en-US" sz="2400" b="1" dirty="0" smtClean="0"/>
              <a:t>                </a:t>
            </a:r>
            <a:r>
              <a:rPr lang="en-US" sz="2400" b="1" dirty="0" smtClean="0">
                <a:solidFill>
                  <a:srgbClr val="0070C0"/>
                </a:solidFill>
              </a:rPr>
              <a:t>IV</a:t>
            </a:r>
            <a:r>
              <a:rPr lang="en-US" sz="2400" b="1" dirty="0" smtClean="0"/>
              <a:t>     </a:t>
            </a:r>
            <a:r>
              <a:rPr lang="en-US" sz="2400" b="1" dirty="0" smtClean="0">
                <a:solidFill>
                  <a:srgbClr val="FF0000"/>
                </a:solidFill>
              </a:rPr>
              <a:t>III    </a:t>
            </a: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rgbClr val="0070C0"/>
                </a:solidFill>
              </a:rPr>
              <a:t>IV </a:t>
            </a:r>
            <a:r>
              <a:rPr lang="en-US" sz="2400" b="1" dirty="0" smtClean="0"/>
              <a:t>         </a:t>
            </a:r>
            <a:r>
              <a:rPr lang="en-US" sz="2400" b="1" dirty="0" smtClean="0">
                <a:solidFill>
                  <a:srgbClr val="FF0000"/>
                </a:solidFill>
              </a:rPr>
              <a:t>III</a:t>
            </a:r>
            <a:r>
              <a:rPr lang="en-US" sz="2400" b="1" dirty="0" smtClean="0"/>
              <a:t>               </a:t>
            </a:r>
            <a:r>
              <a:rPr lang="en-US" sz="2400" b="1" dirty="0" smtClean="0">
                <a:solidFill>
                  <a:srgbClr val="0070C0"/>
                </a:solidFill>
              </a:rPr>
              <a:t>VI  </a:t>
            </a: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V  </a:t>
            </a:r>
            <a:r>
              <a:rPr lang="en-US" sz="2400" b="1" dirty="0" smtClean="0"/>
              <a:t>      </a:t>
            </a:r>
            <a:r>
              <a:rPr lang="en-US" sz="2400" b="1" dirty="0" smtClean="0">
                <a:solidFill>
                  <a:srgbClr val="0070C0"/>
                </a:solidFill>
              </a:rPr>
              <a:t>VI</a:t>
            </a:r>
            <a:r>
              <a:rPr lang="en-US" sz="2400" b="1" dirty="0" smtClean="0"/>
              <a:t>             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292" y="4623863"/>
            <a:ext cx="1110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        </a:t>
            </a:r>
            <a:r>
              <a:rPr lang="en-US" sz="2400" b="1" dirty="0" smtClean="0">
                <a:solidFill>
                  <a:srgbClr val="0070C0"/>
                </a:solidFill>
              </a:rPr>
              <a:t>VII                 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VII</a:t>
            </a:r>
            <a:r>
              <a:rPr lang="en-US" sz="2400" b="1" dirty="0" smtClean="0">
                <a:solidFill>
                  <a:srgbClr val="0070C0"/>
                </a:solidFill>
              </a:rPr>
              <a:t>               II                   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II</a:t>
            </a:r>
            <a:r>
              <a:rPr lang="en-US" sz="2400" b="1" dirty="0" smtClean="0">
                <a:solidFill>
                  <a:srgbClr val="0070C0"/>
                </a:solidFill>
              </a:rPr>
              <a:t>                  IV                   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IV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265" y="3155442"/>
            <a:ext cx="114585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462" y="292844"/>
            <a:ext cx="8724122" cy="1983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462" y="2459297"/>
            <a:ext cx="8724122" cy="41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2776" y="121299"/>
            <a:ext cx="8602824" cy="66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ля работы\пособия\песенки\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88" y="161925"/>
            <a:ext cx="8963025" cy="65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ля работы\пособия\песенки\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525" y="857250"/>
            <a:ext cx="683895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HNq2hv-KHMU/Wi2N4N5K4qI/AAAAAAAAbmM/uvpbW3pFXK4mRyU03WJxiacxawwerAiFQCLcBGAs/s1600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" y="0"/>
            <a:ext cx="120084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712" y="2843212"/>
            <a:ext cx="10696575" cy="1171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7809" y="236948"/>
            <a:ext cx="374410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Тональность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РЕ – МАЖОР!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LIPART CUTE QUEEN | Royalty free vector design | Принцессы, Сказки,  Иллюстр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34" y="958632"/>
            <a:ext cx="1182624" cy="10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8436" y="1077421"/>
            <a:ext cx="16158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Тоника – </a:t>
            </a:r>
          </a:p>
          <a:p>
            <a:pPr algn="ctr"/>
            <a:r>
              <a:rPr lang="ru-RU" sz="2800" b="1" dirty="0" smtClean="0"/>
              <a:t>РЕ 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7862" y="977767"/>
            <a:ext cx="1394621" cy="912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0980" y="977767"/>
            <a:ext cx="1955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Лад - мажор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1315" y="4894205"/>
            <a:ext cx="5452138" cy="10700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860" y="3972313"/>
            <a:ext cx="10162913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9690" y="6204857"/>
            <a:ext cx="274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Тоническое трезвучие Т53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1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4580" y="279918"/>
            <a:ext cx="7819053" cy="1421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40" b="96186" l="9967" r="89867">
                        <a14:backgroundMark x1="35299" y1="16525" x2="38953" y2="12409"/>
                        <a14:backgroundMark x1="36794" y1="12167" x2="16528" y2="22700"/>
                        <a14:backgroundMark x1="16279" y1="23123" x2="18106" y2="87954"/>
                        <a14:backgroundMark x1="18106" y1="86562" x2="37708" y2="24516"/>
                        <a14:backgroundMark x1="37708" y1="25182" x2="37458" y2="11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82" y="65315"/>
            <a:ext cx="1626677" cy="1838131"/>
          </a:xfrm>
          <a:prstGeom prst="rect">
            <a:avLst/>
          </a:prstGeom>
        </p:spPr>
      </p:pic>
      <p:pic>
        <p:nvPicPr>
          <p:cNvPr id="5" name="Picture 2" descr="Картинки подскользнуться на ступеньки, Стоковые Фотографии и Роялти-Фри  Изображения подскользнуться на ступеньки | Depositphotos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571" y="1903446"/>
            <a:ext cx="1590360" cy="201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6628" y="2251175"/>
            <a:ext cx="5756987" cy="1388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55187" y="4524715"/>
            <a:ext cx="8608486" cy="9611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89783" y="5512248"/>
            <a:ext cx="807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1695" y="1329779"/>
            <a:ext cx="5418999" cy="6401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1695" y="3276367"/>
            <a:ext cx="3876761" cy="6401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46433" y="77986"/>
            <a:ext cx="140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 - МАЖОР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6057" y="279918"/>
            <a:ext cx="2875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Устойчивые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ступени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6890" y="2251175"/>
            <a:ext cx="323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Неустойчивые ступени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6792" y="4189746"/>
            <a:ext cx="8171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Разрешение (переход) неустойчивых ступеней в устойчивые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4171" y="9141"/>
            <a:ext cx="407451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Тональность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ДО – МАЖОР!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486" y="1068438"/>
            <a:ext cx="2118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Тоника –</a:t>
            </a:r>
          </a:p>
          <a:p>
            <a:r>
              <a:rPr lang="ru-RU" sz="2800" b="1" dirty="0" smtClean="0"/>
              <a:t> ДО</a:t>
            </a:r>
          </a:p>
        </p:txBody>
      </p:sp>
      <p:pic>
        <p:nvPicPr>
          <p:cNvPr id="6" name="Picture 2" descr="CLIPART CUTE QUEEN | Royalty free vector design | Принцессы, Сказки,  Иллюст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8" y="1028876"/>
            <a:ext cx="1182624" cy="10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72414" y="1147665"/>
            <a:ext cx="1697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Лад  -</a:t>
            </a:r>
          </a:p>
          <a:p>
            <a:r>
              <a:rPr lang="ru-RU" sz="2800" b="1" dirty="0" smtClean="0"/>
              <a:t> МАЖОР 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7157" y="1068438"/>
            <a:ext cx="1220804" cy="9641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413" y="2710221"/>
            <a:ext cx="11326142" cy="1418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1722" y="4245429"/>
            <a:ext cx="10182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/>
              <a:t>           </a:t>
            </a:r>
            <a:r>
              <a:rPr lang="en-US" sz="2800" b="1" dirty="0" smtClean="0">
                <a:solidFill>
                  <a:srgbClr val="0070C0"/>
                </a:solidFill>
              </a:rPr>
              <a:t> II</a:t>
            </a:r>
            <a:r>
              <a:rPr lang="en-US" sz="2800" b="1" dirty="0" smtClean="0"/>
              <a:t>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III </a:t>
            </a:r>
            <a:r>
              <a:rPr lang="en-US" sz="2800" b="1" dirty="0" smtClean="0"/>
              <a:t>           </a:t>
            </a:r>
            <a:r>
              <a:rPr lang="en-US" sz="2800" b="1" dirty="0" smtClean="0">
                <a:solidFill>
                  <a:srgbClr val="0070C0"/>
                </a:solidFill>
              </a:rPr>
              <a:t>IV </a:t>
            </a:r>
            <a:r>
              <a:rPr lang="en-US" sz="2800" b="1" dirty="0" smtClean="0"/>
              <a:t>              </a:t>
            </a:r>
            <a:r>
              <a:rPr lang="en-US" sz="2800" b="1" dirty="0" smtClean="0">
                <a:solidFill>
                  <a:srgbClr val="FF0000"/>
                </a:solidFill>
              </a:rPr>
              <a:t>V </a:t>
            </a:r>
            <a:r>
              <a:rPr lang="en-US" sz="2800" b="1" dirty="0" smtClean="0">
                <a:solidFill>
                  <a:srgbClr val="0070C0"/>
                </a:solidFill>
              </a:rPr>
              <a:t>           VI              VII</a:t>
            </a:r>
            <a:r>
              <a:rPr lang="en-US" sz="2800" b="1" dirty="0" smtClean="0"/>
              <a:t>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5804" y="5322342"/>
            <a:ext cx="5854432" cy="1097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8351" y="6484776"/>
            <a:ext cx="274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Тоническое трезвучие Т53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1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986" y="1787505"/>
            <a:ext cx="6050605" cy="13035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85890" y="3216342"/>
            <a:ext cx="4822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4034" y="251927"/>
            <a:ext cx="7678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Ре – мажор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Вводные ступени с разрешением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76" y="619125"/>
            <a:ext cx="916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Опевание</a:t>
            </a:r>
            <a:r>
              <a:rPr lang="ru-RU" dirty="0" smtClean="0"/>
              <a:t> – вокруг устойчивой ступени две неустойчивые. Они окружают устойчивый звук.</a:t>
            </a:r>
            <a:endParaRPr lang="ru-RU" dirty="0"/>
          </a:p>
        </p:txBody>
      </p:sp>
      <p:pic>
        <p:nvPicPr>
          <p:cNvPr id="1026" name="Picture 2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729859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18" y="1444109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1869043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4" y="1545193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1920359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2" y="1377434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4775" y="1869043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 </a:t>
            </a:r>
            <a:r>
              <a:rPr lang="ru-RU" b="1" dirty="0" smtClean="0">
                <a:solidFill>
                  <a:srgbClr val="FF0000"/>
                </a:solidFill>
              </a:rPr>
              <a:t>ступень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6738" y="1869043"/>
            <a:ext cx="126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III </a:t>
            </a:r>
            <a:r>
              <a:rPr lang="ru-RU" b="1" dirty="0" smtClean="0">
                <a:solidFill>
                  <a:srgbClr val="FF0000"/>
                </a:solidFill>
              </a:rPr>
              <a:t>ступень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2151" y="1869043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 </a:t>
            </a:r>
            <a:r>
              <a:rPr lang="ru-RU" b="1" dirty="0" smtClean="0">
                <a:solidFill>
                  <a:srgbClr val="FF0000"/>
                </a:solidFill>
              </a:rPr>
              <a:t>ступень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292" y="254900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VII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1137" y="21833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II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67300" y="2549009"/>
            <a:ext cx="34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1850" y="223837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IV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025" y="2676525"/>
            <a:ext cx="51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IV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20426" y="2173843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VI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" name="Picture 2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748909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TextBox 1028"/>
          <p:cNvSpPr txBox="1"/>
          <p:nvPr/>
        </p:nvSpPr>
        <p:spPr>
          <a:xfrm>
            <a:off x="7915275" y="607695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Вокруг </a:t>
            </a:r>
            <a:r>
              <a:rPr lang="ru-RU" dirty="0" smtClean="0">
                <a:solidFill>
                  <a:srgbClr val="FF0000"/>
                </a:solidFill>
              </a:rPr>
              <a:t>пятой</a:t>
            </a:r>
            <a:r>
              <a:rPr lang="ru-RU" dirty="0" smtClean="0"/>
              <a:t> ступени!</a:t>
            </a:r>
            <a:endParaRPr lang="ru-RU" dirty="0"/>
          </a:p>
        </p:txBody>
      </p:sp>
      <p:sp>
        <p:nvSpPr>
          <p:cNvPr id="1030" name="TextBox 1029"/>
          <p:cNvSpPr txBox="1"/>
          <p:nvPr/>
        </p:nvSpPr>
        <p:spPr>
          <a:xfrm>
            <a:off x="4743450" y="6153150"/>
            <a:ext cx="262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Вокруг </a:t>
            </a:r>
            <a:r>
              <a:rPr lang="ru-RU" dirty="0" smtClean="0">
                <a:solidFill>
                  <a:srgbClr val="FF0000"/>
                </a:solidFill>
              </a:rPr>
              <a:t>третьей </a:t>
            </a:r>
            <a:r>
              <a:rPr lang="ru-RU" dirty="0" smtClean="0"/>
              <a:t>ступени!</a:t>
            </a:r>
            <a:endParaRPr lang="ru-RU" dirty="0"/>
          </a:p>
        </p:txBody>
      </p:sp>
      <p:sp>
        <p:nvSpPr>
          <p:cNvPr id="1031" name="TextBox 1030"/>
          <p:cNvSpPr txBox="1"/>
          <p:nvPr/>
        </p:nvSpPr>
        <p:spPr>
          <a:xfrm>
            <a:off x="1159674" y="6153150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Вокруг </a:t>
            </a:r>
            <a:r>
              <a:rPr lang="ru-RU" dirty="0" smtClean="0">
                <a:solidFill>
                  <a:srgbClr val="FF0000"/>
                </a:solidFill>
              </a:rPr>
              <a:t>первой</a:t>
            </a:r>
            <a:r>
              <a:rPr lang="ru-RU" dirty="0" smtClean="0"/>
              <a:t> ступени!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650670" y="4279939"/>
            <a:ext cx="988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II  </a:t>
            </a: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 I  </a:t>
            </a:r>
            <a:r>
              <a:rPr lang="en-US" sz="2400" b="1" dirty="0" smtClean="0"/>
              <a:t>        </a:t>
            </a:r>
            <a:r>
              <a:rPr lang="en-US" sz="2400" b="1" dirty="0" smtClean="0">
                <a:solidFill>
                  <a:srgbClr val="0070C0"/>
                </a:solidFill>
              </a:rPr>
              <a:t>II </a:t>
            </a:r>
            <a:r>
              <a:rPr lang="en-US" sz="2400" b="1" dirty="0" smtClean="0"/>
              <a:t>            </a:t>
            </a:r>
            <a:r>
              <a:rPr lang="en-US" sz="2400" b="1" dirty="0" smtClean="0">
                <a:solidFill>
                  <a:srgbClr val="FF0000"/>
                </a:solidFill>
              </a:rPr>
              <a:t>I </a:t>
            </a:r>
            <a:r>
              <a:rPr lang="en-US" sz="2400" b="1" dirty="0" smtClean="0"/>
              <a:t>                </a:t>
            </a:r>
            <a:r>
              <a:rPr lang="en-US" sz="2400" b="1" dirty="0" smtClean="0">
                <a:solidFill>
                  <a:srgbClr val="0070C0"/>
                </a:solidFill>
              </a:rPr>
              <a:t>IV</a:t>
            </a:r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III    </a:t>
            </a:r>
            <a:r>
              <a:rPr lang="en-US" sz="2400" b="1" dirty="0" smtClean="0"/>
              <a:t>     </a:t>
            </a:r>
            <a:r>
              <a:rPr lang="en-US" sz="2400" b="1" dirty="0" smtClean="0">
                <a:solidFill>
                  <a:srgbClr val="0070C0"/>
                </a:solidFill>
              </a:rPr>
              <a:t>IV </a:t>
            </a:r>
            <a:r>
              <a:rPr lang="en-US" sz="2400" b="1" dirty="0" smtClean="0"/>
              <a:t>       </a:t>
            </a:r>
            <a:r>
              <a:rPr lang="en-US" sz="2400" b="1" dirty="0" smtClean="0">
                <a:solidFill>
                  <a:srgbClr val="FF0000"/>
                </a:solidFill>
              </a:rPr>
              <a:t>III</a:t>
            </a:r>
            <a:r>
              <a:rPr lang="en-US" sz="2400" b="1" dirty="0" smtClean="0"/>
              <a:t>               </a:t>
            </a:r>
            <a:r>
              <a:rPr lang="en-US" sz="2400" b="1" dirty="0" smtClean="0">
                <a:solidFill>
                  <a:srgbClr val="0070C0"/>
                </a:solidFill>
              </a:rPr>
              <a:t>VI  </a:t>
            </a: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V  </a:t>
            </a:r>
            <a:r>
              <a:rPr lang="en-US" sz="2400" b="1" dirty="0" smtClean="0"/>
              <a:t>      </a:t>
            </a:r>
            <a:r>
              <a:rPr lang="en-US" sz="2400" b="1" dirty="0" smtClean="0">
                <a:solidFill>
                  <a:srgbClr val="0070C0"/>
                </a:solidFill>
              </a:rPr>
              <a:t>VI</a:t>
            </a:r>
            <a:r>
              <a:rPr lang="en-US" sz="2400" b="1" dirty="0" smtClean="0"/>
              <a:t>              </a:t>
            </a:r>
            <a:r>
              <a:rPr lang="en-US" sz="2400" b="1" dirty="0" smtClean="0">
                <a:solidFill>
                  <a:srgbClr val="FF0000"/>
                </a:solidFill>
              </a:rPr>
              <a:t> V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292" y="4623863"/>
            <a:ext cx="1110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      VII                   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VII</a:t>
            </a:r>
            <a:r>
              <a:rPr lang="en-US" sz="2400" b="1" dirty="0" smtClean="0">
                <a:solidFill>
                  <a:srgbClr val="0070C0"/>
                </a:solidFill>
              </a:rPr>
              <a:t>              II                    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II</a:t>
            </a:r>
            <a:r>
              <a:rPr lang="en-US" sz="2400" b="1" dirty="0" smtClean="0">
                <a:solidFill>
                  <a:srgbClr val="0070C0"/>
                </a:solidFill>
              </a:rPr>
              <a:t>                 IV                   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IV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718" y="3112580"/>
            <a:ext cx="114585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4197" y="90293"/>
            <a:ext cx="8957388" cy="18784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197" y="2155370"/>
            <a:ext cx="8957388" cy="3881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457" y="24259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.18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3813" y="2369976"/>
            <a:ext cx="79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8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6751" y="83975"/>
            <a:ext cx="8490855" cy="411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6752" y="3886200"/>
            <a:ext cx="849085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работы\пособия\песенки\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ля работы\пособия\песенки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4.bp.blogspot.com/-0XY3QsLFD2M/Wjq8DY4OcFI/AAAAAAAAbtw/4EQPlunHeIQjmprMjjfvJKoBdn7FtytowCLcBGAs/s1600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" y="1"/>
            <a:ext cx="11989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39" y="4883010"/>
            <a:ext cx="11230088" cy="13278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0490" y="6043720"/>
            <a:ext cx="10497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3135" y="546266"/>
            <a:ext cx="7790802" cy="1732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9157" y="2599758"/>
            <a:ext cx="6280065" cy="1446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40" b="96186" l="9967" r="89867">
                        <a14:backgroundMark x1="35299" y1="16525" x2="38953" y2="12409"/>
                        <a14:backgroundMark x1="36794" y1="12167" x2="16528" y2="22700"/>
                        <a14:backgroundMark x1="16279" y1="23123" x2="18106" y2="87954"/>
                        <a14:backgroundMark x1="18106" y1="86562" x2="37708" y2="24516"/>
                        <a14:backgroundMark x1="37708" y1="25182" x2="37458" y2="11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" y="0"/>
            <a:ext cx="1993939" cy="2416629"/>
          </a:xfrm>
          <a:prstGeom prst="rect">
            <a:avLst/>
          </a:prstGeom>
        </p:spPr>
      </p:pic>
      <p:pic>
        <p:nvPicPr>
          <p:cNvPr id="7" name="Picture 2" descr="Картинки подскользнуться на ступеньки, Стоковые Фотографии и Роялти-Фри  Изображения подскользнуться на ступеньки | Depositphotos®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87" y="2279026"/>
            <a:ext cx="1590360" cy="201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29882" y="1873746"/>
            <a:ext cx="6738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Corbel" panose="020B0503020204020204"/>
              </a:rPr>
              <a:t> I           </a:t>
            </a:r>
            <a:r>
              <a:rPr lang="ru-RU" sz="2400" b="1" dirty="0" smtClean="0">
                <a:solidFill>
                  <a:srgbClr val="FF0000"/>
                </a:solidFill>
                <a:latin typeface="Corbel" panose="020B0503020204020204"/>
              </a:rPr>
              <a:t>            </a:t>
            </a:r>
            <a:r>
              <a:rPr lang="en-US" sz="2400" b="1" dirty="0" smtClean="0">
                <a:solidFill>
                  <a:srgbClr val="FF0000"/>
                </a:solidFill>
                <a:latin typeface="Corbel" panose="020B0503020204020204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Corbel" panose="020B0503020204020204"/>
              </a:rPr>
              <a:t>III           </a:t>
            </a:r>
            <a:r>
              <a:rPr lang="ru-RU" sz="2400" b="1" dirty="0" smtClean="0">
                <a:solidFill>
                  <a:srgbClr val="FF0000"/>
                </a:solidFill>
                <a:latin typeface="Corbel" panose="020B0503020204020204"/>
              </a:rPr>
              <a:t>            </a:t>
            </a:r>
            <a:r>
              <a:rPr lang="en-US" sz="2400" b="1" dirty="0" smtClean="0">
                <a:solidFill>
                  <a:srgbClr val="FF0000"/>
                </a:solidFill>
                <a:latin typeface="Corbel" panose="020B0503020204020204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rbel" panose="020B0503020204020204"/>
              </a:rPr>
              <a:t>V         </a:t>
            </a:r>
            <a:r>
              <a:rPr lang="ru-RU" sz="2400" b="1" dirty="0" smtClean="0">
                <a:solidFill>
                  <a:srgbClr val="FF0000"/>
                </a:solidFill>
                <a:latin typeface="Corbel" panose="020B0503020204020204"/>
              </a:rPr>
              <a:t>               </a:t>
            </a:r>
            <a:r>
              <a:rPr lang="en-US" sz="2400" b="1" dirty="0" smtClean="0">
                <a:solidFill>
                  <a:srgbClr val="FF0000"/>
                </a:solidFill>
                <a:latin typeface="Corbel" panose="020B0503020204020204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Corbel" panose="020B0503020204020204"/>
              </a:rPr>
              <a:t>I</a:t>
            </a:r>
            <a:endParaRPr lang="ru-RU" sz="240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9272" y="3997515"/>
            <a:ext cx="5241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rbel" panose="020B0503020204020204"/>
              </a:rPr>
              <a:t>II          </a:t>
            </a:r>
            <a:r>
              <a:rPr lang="ru-RU" sz="2400" b="1" dirty="0" smtClean="0">
                <a:solidFill>
                  <a:srgbClr val="0070C0"/>
                </a:solidFill>
                <a:latin typeface="Corbel" panose="020B0503020204020204"/>
              </a:rPr>
              <a:t>    </a:t>
            </a:r>
            <a:r>
              <a:rPr lang="en-US" sz="2400" b="1" dirty="0" smtClean="0">
                <a:solidFill>
                  <a:srgbClr val="0070C0"/>
                </a:solidFill>
                <a:latin typeface="Corbel" panose="020B0503020204020204"/>
              </a:rPr>
              <a:t>   IV        </a:t>
            </a:r>
            <a:r>
              <a:rPr lang="ru-RU" sz="2400" b="1" dirty="0" smtClean="0">
                <a:solidFill>
                  <a:srgbClr val="0070C0"/>
                </a:solidFill>
                <a:latin typeface="Corbel" panose="020B0503020204020204"/>
              </a:rPr>
              <a:t>     </a:t>
            </a:r>
            <a:r>
              <a:rPr lang="en-US" sz="2400" b="1" dirty="0" smtClean="0">
                <a:solidFill>
                  <a:srgbClr val="0070C0"/>
                </a:solidFill>
                <a:latin typeface="Corbel" panose="020B0503020204020204"/>
              </a:rPr>
              <a:t>    VI       </a:t>
            </a:r>
            <a:r>
              <a:rPr lang="ru-RU" sz="2400" b="1" dirty="0" smtClean="0">
                <a:solidFill>
                  <a:srgbClr val="0070C0"/>
                </a:solidFill>
                <a:latin typeface="Corbel" panose="020B0503020204020204"/>
              </a:rPr>
              <a:t>       </a:t>
            </a:r>
            <a:r>
              <a:rPr lang="en-US" sz="2400" b="1" dirty="0" smtClean="0">
                <a:solidFill>
                  <a:srgbClr val="0070C0"/>
                </a:solidFill>
                <a:latin typeface="Corbel" panose="020B0503020204020204"/>
              </a:rPr>
              <a:t>VII</a:t>
            </a:r>
            <a:endParaRPr lang="ru-RU" sz="2400" b="1" dirty="0">
              <a:solidFill>
                <a:srgbClr val="0070C0"/>
              </a:solidFill>
              <a:latin typeface="Corbel" panose="020B0503020204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71788" y="211642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 - МАЖОР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7074" y="335902"/>
            <a:ext cx="347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Устойчивые ступени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7074" y="2599758"/>
            <a:ext cx="323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Неустойчивые ступени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7318" y="4645963"/>
            <a:ext cx="843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Разрешение (переход) неустойчивых в устойчивые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76" y="619125"/>
            <a:ext cx="91630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Опевание</a:t>
            </a:r>
            <a:r>
              <a:rPr lang="ru-RU" dirty="0" smtClean="0"/>
              <a:t> – </a:t>
            </a:r>
            <a:r>
              <a:rPr lang="ru-RU" sz="2800" dirty="0" smtClean="0"/>
              <a:t>вокруг</a:t>
            </a:r>
            <a:r>
              <a:rPr lang="ru-RU" dirty="0" smtClean="0"/>
              <a:t> устойчивой ступени две неустойчивые. Они окружают устойчивый звук.</a:t>
            </a:r>
            <a:endParaRPr lang="ru-RU" dirty="0"/>
          </a:p>
        </p:txBody>
      </p:sp>
      <p:pic>
        <p:nvPicPr>
          <p:cNvPr id="1026" name="Picture 2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729859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18" y="1444109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1869043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4" y="1545193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1920359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2" y="1377434"/>
            <a:ext cx="663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4775" y="1869043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 </a:t>
            </a:r>
            <a:r>
              <a:rPr lang="ru-RU" b="1" dirty="0" smtClean="0">
                <a:solidFill>
                  <a:srgbClr val="FF0000"/>
                </a:solidFill>
              </a:rPr>
              <a:t>ступень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6738" y="1869043"/>
            <a:ext cx="126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III </a:t>
            </a:r>
            <a:r>
              <a:rPr lang="ru-RU" b="1" dirty="0" smtClean="0">
                <a:solidFill>
                  <a:srgbClr val="FF0000"/>
                </a:solidFill>
              </a:rPr>
              <a:t>ступень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2151" y="1869043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 </a:t>
            </a:r>
            <a:r>
              <a:rPr lang="ru-RU" b="1" dirty="0" smtClean="0">
                <a:solidFill>
                  <a:srgbClr val="FF0000"/>
                </a:solidFill>
              </a:rPr>
              <a:t>ступень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292" y="254900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VII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1137" y="21833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II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67300" y="2549009"/>
            <a:ext cx="34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1850" y="223837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IV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025" y="2676525"/>
            <a:ext cx="51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IV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20426" y="2173843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VI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838" y="3109072"/>
            <a:ext cx="11320462" cy="1229076"/>
          </a:xfrm>
          <a:prstGeom prst="rect">
            <a:avLst/>
          </a:prstGeom>
          <a:ln>
            <a:solidFill>
              <a:srgbClr val="3E3E3E"/>
            </a:solidFill>
          </a:ln>
        </p:spPr>
      </p:pic>
      <p:pic>
        <p:nvPicPr>
          <p:cNvPr id="20" name="Picture 2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748909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635" y="3520559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74" y="3856596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1" y="3334633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2" y="3685312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21" y="3196709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ᐈ Лягушки рисунок рисунки, иллюстрация жабы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49" y="3547453"/>
            <a:ext cx="685800" cy="647700"/>
          </a:xfrm>
          <a:prstGeom prst="rect">
            <a:avLst/>
          </a:prstGeom>
          <a:noFill/>
          <a:ln w="190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" y="4985848"/>
            <a:ext cx="11287125" cy="109110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81674" y="3115558"/>
            <a:ext cx="146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ДО-МАЖОР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7915275" y="607695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Вокруг </a:t>
            </a:r>
            <a:r>
              <a:rPr lang="ru-RU" dirty="0" smtClean="0">
                <a:solidFill>
                  <a:srgbClr val="FF0000"/>
                </a:solidFill>
              </a:rPr>
              <a:t>пятой</a:t>
            </a:r>
            <a:r>
              <a:rPr lang="ru-RU" dirty="0" smtClean="0"/>
              <a:t> ступени!</a:t>
            </a:r>
            <a:endParaRPr lang="ru-RU" dirty="0"/>
          </a:p>
        </p:txBody>
      </p:sp>
      <p:sp>
        <p:nvSpPr>
          <p:cNvPr id="1030" name="TextBox 1029"/>
          <p:cNvSpPr txBox="1"/>
          <p:nvPr/>
        </p:nvSpPr>
        <p:spPr>
          <a:xfrm>
            <a:off x="4743450" y="6153150"/>
            <a:ext cx="262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Вокруг </a:t>
            </a:r>
            <a:r>
              <a:rPr lang="ru-RU" dirty="0" smtClean="0">
                <a:solidFill>
                  <a:srgbClr val="FF0000"/>
                </a:solidFill>
              </a:rPr>
              <a:t>третьей </a:t>
            </a:r>
            <a:r>
              <a:rPr lang="ru-RU" dirty="0" smtClean="0"/>
              <a:t>ступени!</a:t>
            </a:r>
            <a:endParaRPr lang="ru-RU" dirty="0"/>
          </a:p>
        </p:txBody>
      </p:sp>
      <p:sp>
        <p:nvSpPr>
          <p:cNvPr id="1031" name="TextBox 1030"/>
          <p:cNvSpPr txBox="1"/>
          <p:nvPr/>
        </p:nvSpPr>
        <p:spPr>
          <a:xfrm>
            <a:off x="1159674" y="6153150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Вокруг </a:t>
            </a:r>
            <a:r>
              <a:rPr lang="ru-RU" dirty="0" smtClean="0">
                <a:solidFill>
                  <a:srgbClr val="FF0000"/>
                </a:solidFill>
              </a:rPr>
              <a:t>первой</a:t>
            </a:r>
            <a:r>
              <a:rPr lang="ru-RU" dirty="0" smtClean="0"/>
              <a:t> ступени!</a:t>
            </a:r>
            <a:endParaRPr lang="ru-RU" dirty="0"/>
          </a:p>
        </p:txBody>
      </p:sp>
      <p:sp>
        <p:nvSpPr>
          <p:cNvPr id="1032" name="TextBox 1031"/>
          <p:cNvSpPr txBox="1"/>
          <p:nvPr/>
        </p:nvSpPr>
        <p:spPr>
          <a:xfrm>
            <a:off x="2085975" y="459105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VII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33" name="TextBox 1032"/>
          <p:cNvSpPr txBox="1"/>
          <p:nvPr/>
        </p:nvSpPr>
        <p:spPr>
          <a:xfrm>
            <a:off x="3181350" y="4429125"/>
            <a:ext cx="38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35" name="TextBox 1034"/>
          <p:cNvSpPr txBox="1"/>
          <p:nvPr/>
        </p:nvSpPr>
        <p:spPr>
          <a:xfrm>
            <a:off x="4035875" y="456040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5239404" y="45042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37" name="TextBox 1036"/>
          <p:cNvSpPr txBox="1"/>
          <p:nvPr/>
        </p:nvSpPr>
        <p:spPr>
          <a:xfrm>
            <a:off x="6043611" y="436361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IV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38" name="TextBox 1037"/>
          <p:cNvSpPr txBox="1"/>
          <p:nvPr/>
        </p:nvSpPr>
        <p:spPr>
          <a:xfrm>
            <a:off x="6638926" y="4472662"/>
            <a:ext cx="72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III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39" name="TextBox 1038"/>
          <p:cNvSpPr txBox="1"/>
          <p:nvPr/>
        </p:nvSpPr>
        <p:spPr>
          <a:xfrm>
            <a:off x="7915275" y="442912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IV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40" name="TextBox 1039"/>
          <p:cNvSpPr txBox="1"/>
          <p:nvPr/>
        </p:nvSpPr>
        <p:spPr>
          <a:xfrm>
            <a:off x="8705850" y="436361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41" name="TextBox 1040"/>
          <p:cNvSpPr txBox="1"/>
          <p:nvPr/>
        </p:nvSpPr>
        <p:spPr>
          <a:xfrm>
            <a:off x="9326063" y="4470181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9713" y="1984545"/>
            <a:ext cx="5671224" cy="14444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41964" y="3244334"/>
            <a:ext cx="6722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4037" y="615820"/>
            <a:ext cx="7112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До – мажор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Вводные ступени с разрешением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7624" y="83975"/>
            <a:ext cx="9116009" cy="6708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506" y="41054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С.8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4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0221" y="65314"/>
            <a:ext cx="8201608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4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eative solfege - Креативное сольфеджио: &quot;Мы на луг ходили&quot; Аркадий  Филиппен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70" y="139959"/>
            <a:ext cx="8938725" cy="64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494</Words>
  <Application>Microsoft Office PowerPoint</Application>
  <PresentationFormat>Широкоэкранный</PresentationFormat>
  <Paragraphs>145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Corbel</vt:lpstr>
      <vt:lpstr>Times New Roman</vt:lpstr>
      <vt:lpstr>Тема Office</vt:lpstr>
      <vt:lpstr>Презентация PowerPoint</vt:lpstr>
      <vt:lpstr>Содержание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Всё о тональностях</dc:title>
  <dc:creator>Vasilina</dc:creator>
  <cp:lastModifiedBy>виталий</cp:lastModifiedBy>
  <cp:revision>37</cp:revision>
  <dcterms:created xsi:type="dcterms:W3CDTF">2020-11-28T11:45:19Z</dcterms:created>
  <dcterms:modified xsi:type="dcterms:W3CDTF">2020-12-23T01:25:42Z</dcterms:modified>
</cp:coreProperties>
</file>