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sldIdLst>
    <p:sldId id="256" r:id="rId5"/>
    <p:sldId id="258" r:id="rId6"/>
    <p:sldId id="283" r:id="rId7"/>
    <p:sldId id="286" r:id="rId8"/>
    <p:sldId id="287" r:id="rId9"/>
    <p:sldId id="285" r:id="rId10"/>
    <p:sldId id="288" r:id="rId11"/>
    <p:sldId id="259" r:id="rId12"/>
    <p:sldId id="293" r:id="rId13"/>
    <p:sldId id="292" r:id="rId14"/>
    <p:sldId id="290" r:id="rId15"/>
    <p:sldId id="294" r:id="rId16"/>
    <p:sldId id="296" r:id="rId17"/>
    <p:sldId id="295" r:id="rId18"/>
    <p:sldId id="29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42F8"/>
    <a:srgbClr val="0000FF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C69ED-94B4-4E35-BD01-DA28C778C2CE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36FE8-EAF1-4A77-964E-A3CCCABA1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895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36FE8-EAF1-4A77-964E-A3CCCABA1C8B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893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4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590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590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4D6296A-5166-4B8B-8FCA-5514AD9D7AAE}" type="datetime1">
              <a:rPr lang="ru-RU" smtClean="0"/>
              <a:pPr/>
              <a:t>31.10.2018</a:t>
            </a:fld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67DC7C0-E2D3-4BC5-8D61-4D3ED1AD2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6B9C39-8556-45EB-AB56-6D1718C19D41}" type="datetime1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DC7C0-E2D3-4BC5-8D61-4D3ED1AD2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3EF002-20F1-4698-81A7-0EFDAB7A98C6}" type="datetime1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DC7C0-E2D3-4BC5-8D61-4D3ED1AD2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B429CF-F72F-4814-AA8B-D9060CFBC049}" type="datetime1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DC7C0-E2D3-4BC5-8D61-4D3ED1AD2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32AC8-B8FC-466C-8844-EB5E0B86E9BC}" type="datetime1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DC7C0-E2D3-4BC5-8D61-4D3ED1AD2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12C01D-AEFD-4F54-859F-A7995E933847}" type="datetime1">
              <a:rPr lang="ru-RU" smtClean="0"/>
              <a:pPr/>
              <a:t>31.10.2018</a:t>
            </a:fld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DC7C0-E2D3-4BC5-8D61-4D3ED1AD2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D0C32-46CE-48F7-BEF6-35B655CC9A19}" type="datetime1">
              <a:rPr lang="ru-RU" smtClean="0"/>
              <a:pPr/>
              <a:t>31.10.2018</a:t>
            </a:fld>
            <a:endParaRPr lang="ru-RU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DC7C0-E2D3-4BC5-8D61-4D3ED1AD2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C967BA-7F25-43EB-836C-0FA593C690C9}" type="datetime1">
              <a:rPr lang="ru-RU" smtClean="0"/>
              <a:pPr/>
              <a:t>31.10.2018</a:t>
            </a:fld>
            <a:endParaRPr lang="ru-RU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DC7C0-E2D3-4BC5-8D61-4D3ED1AD2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DCF1D3-EEAC-445F-8C27-BA0E8212BC49}" type="datetime1">
              <a:rPr lang="ru-RU" smtClean="0"/>
              <a:pPr/>
              <a:t>31.10.2018</a:t>
            </a:fld>
            <a:endParaRPr lang="ru-RU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DC7C0-E2D3-4BC5-8D61-4D3ED1AD2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61A75C-2D31-4174-A402-DBEE0763048D}" type="datetime1">
              <a:rPr lang="ru-RU" smtClean="0"/>
              <a:pPr/>
              <a:t>31.10.2018</a:t>
            </a:fld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DC7C0-E2D3-4BC5-8D61-4D3ED1AD2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C2EA4E-8815-4BCE-BBD9-DEBEC961CE94}" type="datetime1">
              <a:rPr lang="ru-RU" smtClean="0"/>
              <a:pPr/>
              <a:t>31.10.2018</a:t>
            </a:fld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DC7C0-E2D3-4BC5-8D61-4D3ED1AD2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4821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22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23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24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25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26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2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2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2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3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31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3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3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3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3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36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3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3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3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4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41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4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5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484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4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4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4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4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4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5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5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5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5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5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5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5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5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5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5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6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6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6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6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6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6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6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6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6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6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7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7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7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3487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7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3487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7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7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8195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6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81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5B258A32-6EF1-4BD8-889B-470DC295D45E}" type="datetime1">
              <a:rPr lang="ru-RU" smtClean="0"/>
              <a:pPr/>
              <a:t>31.10.2018</a:t>
            </a:fld>
            <a:endParaRPr lang="ru-RU"/>
          </a:p>
        </p:txBody>
      </p:sp>
      <p:sp>
        <p:nvSpPr>
          <p:cNvPr id="3488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3488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567DC7C0-E2D3-4BC5-8D61-4D3ED1AD2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252028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Геометрические построения         на плоскости и в пространстве</a:t>
            </a:r>
            <a:b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293096"/>
            <a:ext cx="7560840" cy="216024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 smtClean="0">
                <a:solidFill>
                  <a:srgbClr val="002060"/>
                </a:solidFill>
              </a:rPr>
              <a:t>Выполнила: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студентка 5 курса 6 группы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Карпец Юлия</a:t>
            </a:r>
          </a:p>
          <a:p>
            <a:pPr algn="r"/>
            <a:endParaRPr lang="ru-RU" dirty="0"/>
          </a:p>
          <a:p>
            <a:pPr algn="r"/>
            <a:r>
              <a:rPr lang="ru-RU" dirty="0" smtClean="0"/>
              <a:t> </a:t>
            </a:r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907704" y="616530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2018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 решения задачи на построение а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ксиоматическим методом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Содержимое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1628800"/>
                <a:ext cx="8064896" cy="496855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sz="2400" dirty="0" smtClean="0">
                    <a:solidFill>
                      <a:srgbClr val="FF0000"/>
                    </a:solidFill>
                  </a:rPr>
                  <a:t>Задача. </a:t>
                </a:r>
                <a:r>
                  <a:rPr lang="ru-RU" sz="2400" b="1" i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Провести в данной плоскости </a:t>
                </a:r>
                <a14:m>
                  <m:oMath xmlns:m="http://schemas.openxmlformats.org/officeDocument/2006/math">
                    <m:r>
                      <a:rPr lang="ru-RU" sz="2400" b="1" i="1"/>
                      <m:t>𝜶</m:t>
                    </m:r>
                  </m:oMath>
                </a14:m>
                <a:r>
                  <a:rPr lang="ru-RU" sz="24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i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через данную точку А этой плоскости прямую, перпендикулярную к какой либо данной прямой а</a:t>
                </a:r>
                <a:r>
                  <a:rPr lang="ru-RU" sz="2400" b="1" dirty="0" smtClean="0">
                    <a:solidFill>
                      <a:srgbClr val="002060"/>
                    </a:solidFill>
                  </a:rPr>
                  <a:t>.</a:t>
                </a:r>
              </a:p>
              <a:p>
                <a:pPr marL="0" indent="0" algn="just">
                  <a:buNone/>
                </a:pPr>
                <a:r>
                  <a:rPr lang="ru-RU" sz="2400" dirty="0" smtClean="0">
                    <a:solidFill>
                      <a:srgbClr val="FF0000"/>
                    </a:solidFill>
                  </a:rPr>
                  <a:t>Анализ.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Возьмем часть условия задачи: провести прямую, перпендикулярную а. это легко можно было бы сделать, если бы мы имели плоскость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</a:rPr>
                      <m:t>𝛽</m:t>
                    </m:r>
                  </m:oMath>
                </a14:m>
                <a:r>
                  <a:rPr lang="ru-RU" sz="2000" dirty="0" smtClean="0">
                    <a:solidFill>
                      <a:schemeClr val="tx1"/>
                    </a:solidFill>
                  </a:rPr>
                  <a:t>, </a:t>
                </a:r>
                <a:r>
                  <a:rPr lang="ru-RU" sz="2000" dirty="0">
                    <a:solidFill>
                      <a:schemeClr val="tx1"/>
                    </a:solidFill>
                  </a:rPr>
                  <a:t>перпендикулярную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а. тогда бы всякая прямая, принадлежащая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/>
                      </a:rPr>
                      <m:t>𝛽</m:t>
                    </m:r>
                  </m:oMath>
                </a14:m>
                <a:r>
                  <a:rPr lang="ru-RU" sz="2000" dirty="0" smtClean="0">
                    <a:solidFill>
                      <a:schemeClr val="tx1"/>
                    </a:solidFill>
                  </a:rPr>
                  <a:t>, была бы перпендикулярна а. </a:t>
                </a:r>
                <a:r>
                  <a:rPr lang="ru-RU" sz="2000" dirty="0">
                    <a:solidFill>
                      <a:schemeClr val="tx1"/>
                    </a:solidFill>
                  </a:rPr>
                  <a:t>С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ледовательно, для решения задачи нужно построить </a:t>
                </a:r>
                <a:r>
                  <a:rPr lang="ru-RU" sz="2000" dirty="0">
                    <a:solidFill>
                      <a:schemeClr val="tx1"/>
                    </a:solidFill>
                  </a:rPr>
                  <a:t>плоскость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/>
                      </a:rPr>
                      <m:t>𝛽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, </a:t>
                </a:r>
                <a:r>
                  <a:rPr lang="ru-RU" sz="2000" dirty="0">
                    <a:solidFill>
                      <a:schemeClr val="tx1"/>
                    </a:solidFill>
                  </a:rPr>
                  <a:t>перпендикулярную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а. Далее, в условии требуется, чтобы прямая проходила через точку А. это будет возможно, если </a:t>
                </a:r>
                <a:r>
                  <a:rPr lang="ru-RU" sz="2000" dirty="0">
                    <a:solidFill>
                      <a:schemeClr val="tx1"/>
                    </a:solidFill>
                  </a:rPr>
                  <a:t>плоскость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/>
                      </a:rPr>
                      <m:t>𝛽</m:t>
                    </m:r>
                  </m:oMath>
                </a14:m>
                <a:r>
                  <a:rPr lang="ru-RU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будет проходить </a:t>
                </a:r>
                <a:r>
                  <a:rPr lang="ru-RU" sz="2000" dirty="0">
                    <a:solidFill>
                      <a:schemeClr val="tx1"/>
                    </a:solidFill>
                  </a:rPr>
                  <a:t>через точку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А. и последнее требование. Искомая прямая должна принадлежать плоскости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</a:rPr>
                      <m:t>𝛼</m:t>
                    </m:r>
                    <m:r>
                      <a:rPr lang="ru-RU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. </m:t>
                    </m:r>
                  </m:oMath>
                </a14:m>
                <a:r>
                  <a:rPr lang="ru-RU" sz="2000" dirty="0" smtClean="0">
                    <a:solidFill>
                      <a:schemeClr val="tx1"/>
                    </a:solidFill>
                  </a:rPr>
                  <a:t> Следовательно, это и будет линия пересечения плоскостей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/>
                      </a:rPr>
                      <m:t>𝛼</m:t>
                    </m:r>
                  </m:oMath>
                </a14:m>
                <a:r>
                  <a:rPr lang="ru-RU" sz="2000" dirty="0" smtClean="0">
                    <a:solidFill>
                      <a:schemeClr val="tx1"/>
                    </a:solidFill>
                  </a:rPr>
                  <a:t> и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/>
                      </a:rPr>
                      <m:t>𝛽</m:t>
                    </m:r>
                  </m:oMath>
                </a14:m>
                <a:r>
                  <a:rPr lang="ru-RU" sz="2000" dirty="0" smtClean="0">
                    <a:solidFill>
                      <a:schemeClr val="tx1"/>
                    </a:solidFill>
                  </a:rPr>
                  <a:t>.</a:t>
                </a:r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1628800"/>
                <a:ext cx="8064896" cy="4968552"/>
              </a:xfrm>
              <a:blipFill rotWithShape="1">
                <a:blip r:embed="rId2"/>
                <a:stretch>
                  <a:fillRect l="-1210" t="-1104" r="-8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25232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 решения задачи на построение а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ксиоматическим методом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Содержимое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1484784"/>
                <a:ext cx="4608513" cy="496855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sz="2200" dirty="0" smtClean="0">
                    <a:solidFill>
                      <a:srgbClr val="FF0000"/>
                    </a:solidFill>
                  </a:rPr>
                  <a:t>Построение. </a:t>
                </a:r>
              </a:p>
              <a:p>
                <a:pPr marL="0" indent="0">
                  <a:buNone/>
                </a:pPr>
                <a:r>
                  <a:rPr lang="ru-RU" sz="1800" dirty="0" smtClean="0">
                    <a:solidFill>
                      <a:srgbClr val="002060"/>
                    </a:solidFill>
                  </a:rPr>
                  <a:t>1.Через точку А и прямую а проводим плоскость </a:t>
                </a:r>
                <a14:m>
                  <m:oMath xmlns:m="http://schemas.openxmlformats.org/officeDocument/2006/math">
                    <m:r>
                      <a:rPr lang="ru-RU" sz="180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𝛾</m:t>
                    </m:r>
                    <m:r>
                      <a:rPr lang="ru-RU" sz="1800" b="0" i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. </m:t>
                    </m:r>
                  </m:oMath>
                </a14:m>
                <a:endParaRPr lang="ru-RU" sz="1800" b="0" dirty="0" smtClean="0">
                  <a:solidFill>
                    <a:srgbClr val="002060"/>
                  </a:solidFill>
                  <a:ea typeface="Cambria Math"/>
                </a:endParaRPr>
              </a:p>
              <a:p>
                <a:pPr marL="0" indent="0">
                  <a:buNone/>
                </a:pPr>
                <a:r>
                  <a:rPr lang="ru-RU" sz="1800" dirty="0" smtClean="0">
                    <a:solidFill>
                      <a:srgbClr val="002060"/>
                    </a:solidFill>
                  </a:rPr>
                  <a:t>2. В </a:t>
                </a:r>
                <a:r>
                  <a:rPr lang="ru-RU" sz="1800" dirty="0" err="1" smtClean="0">
                    <a:solidFill>
                      <a:srgbClr val="002060"/>
                    </a:solidFill>
                  </a:rPr>
                  <a:t>пл</a:t>
                </a:r>
                <a:r>
                  <a:rPr lang="ru-RU" sz="1800" dirty="0" smtClean="0">
                    <a:solidFill>
                      <a:srgbClr val="002060"/>
                    </a:solidFill>
                  </a:rPr>
                  <a:t>-и </a:t>
                </a:r>
                <a14:m>
                  <m:oMath xmlns:m="http://schemas.openxmlformats.org/officeDocument/2006/math">
                    <m:r>
                      <a:rPr lang="ru-RU" sz="1800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𝛾</m:t>
                    </m:r>
                  </m:oMath>
                </a14:m>
                <a:r>
                  <a:rPr lang="ru-RU" sz="1800" dirty="0" smtClean="0">
                    <a:solidFill>
                      <a:srgbClr val="002060"/>
                    </a:solidFill>
                  </a:rPr>
                  <a:t> строим </a:t>
                </a:r>
                <a:r>
                  <a:rPr lang="ru-RU" sz="1800" dirty="0" err="1" smtClean="0">
                    <a:solidFill>
                      <a:srgbClr val="002060"/>
                    </a:solidFill>
                  </a:rPr>
                  <a:t>СА⊥а</a:t>
                </a:r>
                <a:r>
                  <a:rPr lang="ru-RU" sz="1800" dirty="0" smtClean="0">
                    <a:solidFill>
                      <a:srgbClr val="002060"/>
                    </a:solidFill>
                  </a:rPr>
                  <a:t>.</a:t>
                </a:r>
              </a:p>
              <a:p>
                <a:pPr marL="0" indent="0">
                  <a:buNone/>
                </a:pPr>
                <a:r>
                  <a:rPr lang="ru-RU" sz="1800" dirty="0" smtClean="0">
                    <a:solidFill>
                      <a:srgbClr val="002060"/>
                    </a:solidFill>
                  </a:rPr>
                  <a:t>3. Строим </a:t>
                </a:r>
                <a:r>
                  <a:rPr lang="ru-RU" sz="1800" dirty="0" err="1" smtClean="0">
                    <a:solidFill>
                      <a:srgbClr val="002060"/>
                    </a:solidFill>
                  </a:rPr>
                  <a:t>пл-ть</a:t>
                </a:r>
                <a:r>
                  <a:rPr lang="ru-RU" sz="1800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1800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𝛾</m:t>
                    </m:r>
                    <m:r>
                      <a:rPr lang="ru-RU" sz="180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’</m:t>
                    </m:r>
                  </m:oMath>
                </a14:m>
                <a:r>
                  <a:rPr lang="ru-RU" sz="1800" dirty="0" smtClean="0">
                    <a:solidFill>
                      <a:srgbClr val="002060"/>
                    </a:solidFill>
                  </a:rPr>
                  <a:t>, проходящую через прямую а.</a:t>
                </a:r>
              </a:p>
              <a:p>
                <a:pPr marL="0" indent="0">
                  <a:buNone/>
                </a:pPr>
                <a:r>
                  <a:rPr lang="ru-RU" sz="1800" dirty="0" smtClean="0">
                    <a:solidFill>
                      <a:srgbClr val="002060"/>
                    </a:solidFill>
                  </a:rPr>
                  <a:t>4. В </a:t>
                </a:r>
                <a:r>
                  <a:rPr lang="ru-RU" sz="1800" dirty="0" err="1" smtClean="0">
                    <a:solidFill>
                      <a:srgbClr val="002060"/>
                    </a:solidFill>
                  </a:rPr>
                  <a:t>пл-ти</a:t>
                </a:r>
                <a:r>
                  <a:rPr lang="ru-RU" sz="1800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1800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𝛾</m:t>
                    </m:r>
                    <m:r>
                      <a:rPr lang="ru-RU" sz="1800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’</m:t>
                    </m:r>
                    <m:r>
                      <a:rPr lang="ru-RU" sz="1800" b="0" i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ru-RU" sz="1800" dirty="0">
                    <a:solidFill>
                      <a:srgbClr val="002060"/>
                    </a:solidFill>
                  </a:rPr>
                  <a:t>строим </a:t>
                </a:r>
                <a:r>
                  <a:rPr lang="ru-RU" sz="1800" dirty="0" smtClean="0">
                    <a:solidFill>
                      <a:srgbClr val="002060"/>
                    </a:solidFill>
                  </a:rPr>
                  <a:t> </a:t>
                </a:r>
                <a:r>
                  <a:rPr lang="ru-RU" sz="1800" dirty="0" err="1" smtClean="0">
                    <a:solidFill>
                      <a:srgbClr val="002060"/>
                    </a:solidFill>
                  </a:rPr>
                  <a:t>ВС⊥а</a:t>
                </a:r>
                <a:r>
                  <a:rPr lang="ru-RU" sz="1800" dirty="0" smtClean="0">
                    <a:solidFill>
                      <a:srgbClr val="002060"/>
                    </a:solidFill>
                  </a:rPr>
                  <a:t>.</a:t>
                </a:r>
              </a:p>
              <a:p>
                <a:pPr marL="0" indent="0">
                  <a:buNone/>
                </a:pPr>
                <a:r>
                  <a:rPr lang="ru-RU" sz="1800" dirty="0" smtClean="0">
                    <a:solidFill>
                      <a:srgbClr val="002060"/>
                    </a:solidFill>
                  </a:rPr>
                  <a:t>5. Через ВС и АС проводим </a:t>
                </a:r>
                <a:r>
                  <a:rPr lang="ru-RU" sz="1800" dirty="0" err="1" smtClean="0">
                    <a:solidFill>
                      <a:srgbClr val="002060"/>
                    </a:solidFill>
                  </a:rPr>
                  <a:t>пл-ть</a:t>
                </a:r>
                <a:r>
                  <a:rPr lang="ru-RU" sz="1800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180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ru-RU" sz="1800" dirty="0" smtClean="0">
                    <a:solidFill>
                      <a:srgbClr val="002060"/>
                    </a:solidFill>
                  </a:rPr>
                  <a:t>.</a:t>
                </a:r>
              </a:p>
              <a:p>
                <a:pPr marL="0" indent="0">
                  <a:buNone/>
                </a:pPr>
                <a:r>
                  <a:rPr lang="ru-RU" sz="1800" dirty="0" smtClean="0">
                    <a:solidFill>
                      <a:srgbClr val="002060"/>
                    </a:solidFill>
                  </a:rPr>
                  <a:t>6. Линия пресечения </a:t>
                </a:r>
                <a14:m>
                  <m:oMath xmlns:m="http://schemas.openxmlformats.org/officeDocument/2006/math">
                    <m:r>
                      <a:rPr lang="ru-RU" sz="1800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ru-RU" sz="1800" dirty="0" smtClean="0">
                    <a:solidFill>
                      <a:srgbClr val="002060"/>
                    </a:solidFill>
                  </a:rPr>
                  <a:t> и </a:t>
                </a:r>
                <a14:m>
                  <m:oMath xmlns:m="http://schemas.openxmlformats.org/officeDocument/2006/math">
                    <m:r>
                      <a:rPr lang="ru-RU" sz="1800" i="1">
                        <a:latin typeface="Cambria Math"/>
                      </a:rPr>
                      <m:t>𝛼</m:t>
                    </m:r>
                  </m:oMath>
                </a14:m>
                <a:r>
                  <a:rPr lang="ru-RU" sz="1800" dirty="0" smtClean="0">
                    <a:solidFill>
                      <a:srgbClr val="002060"/>
                    </a:solidFill>
                  </a:rPr>
                  <a:t> (</a:t>
                </a:r>
                <a:r>
                  <a:rPr lang="en-US" sz="1800" dirty="0" smtClean="0">
                    <a:solidFill>
                      <a:srgbClr val="002060"/>
                    </a:solidFill>
                  </a:rPr>
                  <a:t>ED)</a:t>
                </a:r>
                <a:r>
                  <a:rPr lang="ru-RU" sz="1800" dirty="0" smtClean="0">
                    <a:solidFill>
                      <a:srgbClr val="002060"/>
                    </a:solidFill>
                  </a:rPr>
                  <a:t> искомая.</a:t>
                </a:r>
              </a:p>
            </p:txBody>
          </p:sp>
        </mc:Choice>
        <mc:Fallback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1484784"/>
                <a:ext cx="4608513" cy="4968552"/>
              </a:xfrm>
              <a:blipFill rotWithShape="1">
                <a:blip r:embed="rId2"/>
                <a:stretch>
                  <a:fillRect l="-1722" t="-613" r="-7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 descr="https://pp.userapi.com/c850528/v850528714/367d1/PVdVodld3t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1" t="36873" r="14369" b="26079"/>
          <a:stretch/>
        </p:blipFill>
        <p:spPr bwMode="auto">
          <a:xfrm>
            <a:off x="899592" y="4580530"/>
            <a:ext cx="3384376" cy="1968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076056" y="1124744"/>
                <a:ext cx="3783164" cy="5232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2000" dirty="0" smtClean="0">
                  <a:solidFill>
                    <a:srgbClr val="FF0000"/>
                  </a:solidFill>
                </a:endParaRPr>
              </a:p>
              <a:p>
                <a:r>
                  <a:rPr lang="ru-RU" sz="2200" dirty="0">
                    <a:solidFill>
                      <a:srgbClr val="FF0000"/>
                    </a:solidFill>
                  </a:rPr>
                  <a:t>Доказательство.</a:t>
                </a:r>
                <a:endParaRPr lang="ru-RU" sz="2200" dirty="0" smtClean="0">
                  <a:solidFill>
                    <a:srgbClr val="FF0000"/>
                  </a:solidFill>
                </a:endParaRP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ru-RU" dirty="0">
                    <a:solidFill>
                      <a:srgbClr val="002060"/>
                    </a:solidFill>
                  </a:rPr>
                  <a:t>⊥</a:t>
                </a:r>
                <a:r>
                  <a:rPr lang="ru-RU" dirty="0">
                    <a:solidFill>
                      <a:srgbClr val="002060"/>
                    </a:solidFill>
                  </a:rPr>
                  <a:t>а по </a:t>
                </a:r>
                <a:r>
                  <a:rPr lang="ru-RU" dirty="0" smtClean="0">
                    <a:solidFill>
                      <a:srgbClr val="002060"/>
                    </a:solidFill>
                  </a:rPr>
                  <a:t>построению.</a:t>
                </a:r>
              </a:p>
              <a:p>
                <a:pPr marL="457200" indent="-457200">
                  <a:buAutoNum type="arabicPeriod"/>
                </a:pPr>
                <a:r>
                  <a:rPr lang="en-US" dirty="0" smtClean="0">
                    <a:solidFill>
                      <a:srgbClr val="002060"/>
                    </a:solidFill>
                  </a:rPr>
                  <a:t>ED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𝜖𝛽</m:t>
                    </m:r>
                    <m:r>
                      <a:rPr lang="ru-RU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ru-RU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ru-RU" dirty="0">
                    <a:solidFill>
                      <a:srgbClr val="002060"/>
                    </a:solidFill>
                  </a:rPr>
                  <a:t>следовательно</a:t>
                </a:r>
                <a:r>
                  <a:rPr lang="ru-RU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>
                    <a:solidFill>
                      <a:srgbClr val="002060"/>
                    </a:solidFill>
                  </a:rPr>
                  <a:t>ED</a:t>
                </a:r>
                <a:r>
                  <a:rPr lang="ru-RU" dirty="0">
                    <a:solidFill>
                      <a:srgbClr val="002060"/>
                    </a:solidFill>
                  </a:rPr>
                  <a:t> ⊥</a:t>
                </a:r>
                <a:r>
                  <a:rPr lang="ru-RU" dirty="0" smtClean="0">
                    <a:solidFill>
                      <a:srgbClr val="002060"/>
                    </a:solidFill>
                  </a:rPr>
                  <a:t>а.</a:t>
                </a:r>
              </a:p>
              <a:p>
                <a:pPr marL="457200" indent="-457200">
                  <a:buAutoNum type="arabicPeriod"/>
                </a:pPr>
                <a:endParaRPr lang="ru-RU" dirty="0">
                  <a:solidFill>
                    <a:srgbClr val="FF0000"/>
                  </a:solidFill>
                </a:endParaRPr>
              </a:p>
              <a:p>
                <a:r>
                  <a:rPr lang="ru-RU" sz="2200" dirty="0" smtClean="0">
                    <a:solidFill>
                      <a:srgbClr val="FF0000"/>
                    </a:solidFill>
                  </a:rPr>
                  <a:t>Исследование.</a:t>
                </a:r>
              </a:p>
              <a:p>
                <a:pPr algn="just"/>
                <a:r>
                  <a:rPr lang="ru-RU" dirty="0" smtClean="0">
                    <a:solidFill>
                      <a:srgbClr val="002060"/>
                    </a:solidFill>
                  </a:rPr>
                  <a:t>1. Если а</a:t>
                </a:r>
                <a:r>
                  <a:rPr lang="ru-RU" dirty="0">
                    <a:solidFill>
                      <a:srgbClr val="002060"/>
                    </a:solidFill>
                  </a:rPr>
                  <a:t> ⊥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𝛼</m:t>
                    </m:r>
                  </m:oMath>
                </a14:m>
                <a:r>
                  <a:rPr lang="ru-RU" dirty="0" smtClean="0">
                    <a:solidFill>
                      <a:srgbClr val="002060"/>
                    </a:solidFill>
                  </a:rPr>
                  <a:t>, то решений бесчисленное множество.</a:t>
                </a:r>
              </a:p>
              <a:p>
                <a:pPr algn="just"/>
                <a:r>
                  <a:rPr lang="ru-RU" dirty="0" smtClean="0">
                    <a:solidFill>
                      <a:srgbClr val="002060"/>
                    </a:solidFill>
                  </a:rPr>
                  <a:t>2. Если а не перпендикулярно </a:t>
                </a:r>
                <a:r>
                  <a:rPr lang="ru-RU" dirty="0" err="1" smtClean="0">
                    <a:solidFill>
                      <a:srgbClr val="002060"/>
                    </a:solidFill>
                  </a:rPr>
                  <a:t>пл-ти</a:t>
                </a:r>
                <a:r>
                  <a:rPr lang="ru-RU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𝛼</m:t>
                    </m:r>
                  </m:oMath>
                </a14:m>
                <a:r>
                  <a:rPr lang="ru-RU" dirty="0" smtClean="0">
                    <a:solidFill>
                      <a:srgbClr val="002060"/>
                    </a:solidFill>
                  </a:rPr>
                  <a:t> (а</a:t>
                </a:r>
                <a:r>
                  <a:rPr lang="en-US" dirty="0" err="1" smtClean="0">
                    <a:solidFill>
                      <a:srgbClr val="002060"/>
                    </a:solidFill>
                  </a:rPr>
                  <a:t>ll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𝛼</m:t>
                    </m:r>
                  </m:oMath>
                </a14:m>
                <a:r>
                  <a:rPr lang="ru-RU" dirty="0" smtClean="0">
                    <a:solidFill>
                      <a:srgbClr val="002060"/>
                    </a:solidFill>
                  </a:rPr>
                  <a:t> или является наклонной к </a:t>
                </a:r>
                <a:r>
                  <a:rPr lang="ru-RU" dirty="0" err="1" smtClean="0">
                    <a:solidFill>
                      <a:srgbClr val="002060"/>
                    </a:solidFill>
                  </a:rPr>
                  <a:t>пл-ти</a:t>
                </a:r>
                <a:r>
                  <a:rPr lang="ru-RU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𝛼</m:t>
                    </m:r>
                  </m:oMath>
                </a14:m>
                <a:r>
                  <a:rPr lang="ru-RU" dirty="0" smtClean="0">
                    <a:solidFill>
                      <a:srgbClr val="002060"/>
                    </a:solidFill>
                  </a:rPr>
                  <a:t>), то решение единственно, через точку А можно провести только одну </a:t>
                </a:r>
                <a:r>
                  <a:rPr lang="ru-RU" dirty="0" err="1" smtClean="0">
                    <a:solidFill>
                      <a:srgbClr val="002060"/>
                    </a:solidFill>
                  </a:rPr>
                  <a:t>пл-ть</a:t>
                </a:r>
                <a:r>
                  <a:rPr lang="ru-RU" dirty="0" smtClean="0">
                    <a:solidFill>
                      <a:srgbClr val="002060"/>
                    </a:solidFill>
                  </a:rPr>
                  <a:t> перпендикулярную к а, и, следовательно, получим только одну прямую, принадлежащую и построенной и данной </a:t>
                </a:r>
                <a:r>
                  <a:rPr lang="ru-RU" dirty="0" err="1" smtClean="0">
                    <a:solidFill>
                      <a:srgbClr val="002060"/>
                    </a:solidFill>
                  </a:rPr>
                  <a:t>пл-тям</a:t>
                </a:r>
                <a:r>
                  <a:rPr lang="ru-RU" dirty="0" smtClean="0">
                    <a:solidFill>
                      <a:srgbClr val="002060"/>
                    </a:solidFill>
                  </a:rPr>
                  <a:t>.</a:t>
                </a:r>
                <a:endParaRPr lang="ru-R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1124744"/>
                <a:ext cx="3783164" cy="5232202"/>
              </a:xfrm>
              <a:prstGeom prst="rect">
                <a:avLst/>
              </a:prstGeom>
              <a:blipFill rotWithShape="1">
                <a:blip r:embed="rId4"/>
                <a:stretch>
                  <a:fillRect l="-2097" r="-1290" b="-9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46961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856984" cy="1143000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Значение задач на построение,   </a:t>
            </a:r>
            <a:b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решаемых формально-логическим методом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114800"/>
          </a:xfrm>
        </p:spPr>
        <p:txBody>
          <a:bodyPr/>
          <a:lstStyle/>
          <a:p>
            <a:r>
              <a:rPr lang="ru-RU" sz="2800" dirty="0" smtClean="0"/>
              <a:t>Требует от учащихся большого умственного напряжения.</a:t>
            </a:r>
          </a:p>
          <a:p>
            <a:r>
              <a:rPr lang="ru-RU" sz="2800" dirty="0" smtClean="0"/>
              <a:t>Способствует накоплению в сознании учащихся запаса пространственных представлений.</a:t>
            </a:r>
          </a:p>
          <a:p>
            <a:r>
              <a:rPr lang="ru-RU" sz="2800" dirty="0" smtClean="0"/>
              <a:t>Обеспечивает более глубокое и прочное усвоение теоретического материала.</a:t>
            </a:r>
          </a:p>
          <a:p>
            <a:r>
              <a:rPr lang="ru-RU" sz="2800" dirty="0" smtClean="0"/>
              <a:t>Учащиеся овладевают навыками выполнения иллюстративного чертежа.</a:t>
            </a:r>
            <a:endParaRPr lang="ru-RU" sz="2800" dirty="0"/>
          </a:p>
        </p:txBody>
      </p:sp>
      <p:sp>
        <p:nvSpPr>
          <p:cNvPr id="18" name="Freeform 24" descr="Папирус"/>
          <p:cNvSpPr>
            <a:spLocks/>
          </p:cNvSpPr>
          <p:nvPr/>
        </p:nvSpPr>
        <p:spPr bwMode="auto">
          <a:xfrm>
            <a:off x="604963" y="6142093"/>
            <a:ext cx="6159500" cy="560388"/>
          </a:xfrm>
          <a:custGeom>
            <a:avLst/>
            <a:gdLst>
              <a:gd name="T0" fmla="*/ 0 w 3880"/>
              <a:gd name="T1" fmla="*/ 0 h 344"/>
              <a:gd name="T2" fmla="*/ 0 w 3880"/>
              <a:gd name="T3" fmla="*/ 344 h 344"/>
              <a:gd name="T4" fmla="*/ 3872 w 3880"/>
              <a:gd name="T5" fmla="*/ 344 h 344"/>
              <a:gd name="T6" fmla="*/ 3880 w 3880"/>
              <a:gd name="T7" fmla="*/ 0 h 344"/>
              <a:gd name="T8" fmla="*/ 0 w 3880"/>
              <a:gd name="T9" fmla="*/ 0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80"/>
              <a:gd name="T16" fmla="*/ 0 h 344"/>
              <a:gd name="T17" fmla="*/ 3880 w 3880"/>
              <a:gd name="T18" fmla="*/ 344 h 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80" h="344">
                <a:moveTo>
                  <a:pt x="0" y="0"/>
                </a:moveTo>
                <a:lnTo>
                  <a:pt x="0" y="344"/>
                </a:lnTo>
                <a:lnTo>
                  <a:pt x="3872" y="344"/>
                </a:lnTo>
                <a:lnTo>
                  <a:pt x="3880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9" name="Oval 25"/>
          <p:cNvSpPr>
            <a:spLocks noChangeArrowheads="1"/>
          </p:cNvSpPr>
          <p:nvPr/>
        </p:nvSpPr>
        <p:spPr bwMode="auto">
          <a:xfrm rot="-4023734">
            <a:off x="753269" y="6573893"/>
            <a:ext cx="149225" cy="141287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 rot="10800000">
            <a:off x="598613" y="6070656"/>
            <a:ext cx="619442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8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8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8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8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8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8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endParaRPr lang="ru-RU" sz="9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528763" y="6286556"/>
            <a:ext cx="6196012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900" b="1" dirty="0">
                <a:solidFill>
                  <a:srgbClr val="000000"/>
                </a:solidFill>
              </a:rPr>
              <a:t>   </a:t>
            </a:r>
            <a:r>
              <a:rPr lang="en-US" sz="900" b="1" dirty="0">
                <a:solidFill>
                  <a:srgbClr val="000000"/>
                </a:solidFill>
              </a:rPr>
              <a:t>0      </a:t>
            </a:r>
            <a:r>
              <a:rPr lang="ru-RU" sz="900" b="1" dirty="0">
                <a:solidFill>
                  <a:srgbClr val="000000"/>
                </a:solidFill>
              </a:rPr>
              <a:t> </a:t>
            </a:r>
            <a:r>
              <a:rPr lang="en-US" sz="900" b="1" dirty="0">
                <a:solidFill>
                  <a:srgbClr val="000000"/>
                </a:solidFill>
              </a:rPr>
              <a:t> 1     </a:t>
            </a:r>
            <a:r>
              <a:rPr lang="ru-RU" sz="900" b="1" dirty="0">
                <a:solidFill>
                  <a:srgbClr val="000000"/>
                </a:solidFill>
              </a:rPr>
              <a:t>  </a:t>
            </a:r>
            <a:r>
              <a:rPr lang="en-US" sz="900" b="1" dirty="0">
                <a:solidFill>
                  <a:srgbClr val="000000"/>
                </a:solidFill>
              </a:rPr>
              <a:t> </a:t>
            </a:r>
            <a:r>
              <a:rPr lang="ru-RU" sz="900" b="1" dirty="0">
                <a:solidFill>
                  <a:srgbClr val="000000"/>
                </a:solidFill>
              </a:rPr>
              <a:t> </a:t>
            </a:r>
            <a:r>
              <a:rPr lang="en-US" sz="900" b="1" dirty="0">
                <a:solidFill>
                  <a:srgbClr val="000000"/>
                </a:solidFill>
              </a:rPr>
              <a:t>2      </a:t>
            </a:r>
            <a:r>
              <a:rPr lang="ru-RU" sz="900" b="1" dirty="0">
                <a:solidFill>
                  <a:srgbClr val="000000"/>
                </a:solidFill>
              </a:rPr>
              <a:t> </a:t>
            </a:r>
            <a:r>
              <a:rPr lang="en-US" sz="900" b="1" dirty="0">
                <a:solidFill>
                  <a:srgbClr val="000000"/>
                </a:solidFill>
              </a:rPr>
              <a:t> 3       </a:t>
            </a:r>
            <a:r>
              <a:rPr lang="ru-RU" sz="900" b="1" dirty="0">
                <a:solidFill>
                  <a:srgbClr val="000000"/>
                </a:solidFill>
              </a:rPr>
              <a:t> </a:t>
            </a:r>
            <a:r>
              <a:rPr lang="en-US" sz="900" b="1" dirty="0">
                <a:solidFill>
                  <a:srgbClr val="000000"/>
                </a:solidFill>
              </a:rPr>
              <a:t>4       </a:t>
            </a:r>
            <a:r>
              <a:rPr lang="ru-RU" sz="900" b="1" dirty="0">
                <a:solidFill>
                  <a:srgbClr val="000000"/>
                </a:solidFill>
              </a:rPr>
              <a:t> </a:t>
            </a:r>
            <a:r>
              <a:rPr lang="en-US" sz="900" b="1" dirty="0">
                <a:solidFill>
                  <a:srgbClr val="000000"/>
                </a:solidFill>
              </a:rPr>
              <a:t> 5        </a:t>
            </a:r>
            <a:r>
              <a:rPr lang="ru-RU" sz="900" b="1" dirty="0">
                <a:solidFill>
                  <a:srgbClr val="000000"/>
                </a:solidFill>
              </a:rPr>
              <a:t> </a:t>
            </a:r>
            <a:r>
              <a:rPr lang="en-US" sz="900" b="1" dirty="0">
                <a:solidFill>
                  <a:srgbClr val="000000"/>
                </a:solidFill>
              </a:rPr>
              <a:t>6        7        8        </a:t>
            </a:r>
            <a:r>
              <a:rPr lang="ru-RU" sz="900" b="1" dirty="0">
                <a:solidFill>
                  <a:srgbClr val="000000"/>
                </a:solidFill>
              </a:rPr>
              <a:t> </a:t>
            </a:r>
            <a:r>
              <a:rPr lang="en-US" sz="900" b="1" dirty="0">
                <a:solidFill>
                  <a:srgbClr val="000000"/>
                </a:solidFill>
              </a:rPr>
              <a:t>9       10      11      12       13      14      15      16   </a:t>
            </a:r>
            <a:endParaRPr lang="ru-RU" sz="9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97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56984" cy="1143000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Методические замечания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22285" y="1628800"/>
            <a:ext cx="7772400" cy="4114800"/>
          </a:xfrm>
        </p:spPr>
        <p:txBody>
          <a:bodyPr/>
          <a:lstStyle/>
          <a:p>
            <a:r>
              <a:rPr lang="ru-RU" sz="2400" dirty="0" smtClean="0"/>
              <a:t>Задачи на построение в воображении следует решать, начиная с первых уроков.</a:t>
            </a:r>
          </a:p>
          <a:p>
            <a:r>
              <a:rPr lang="ru-RU" sz="2400" dirty="0" smtClean="0"/>
              <a:t>Начинать следует с простейших задач.</a:t>
            </a:r>
          </a:p>
          <a:p>
            <a:r>
              <a:rPr lang="ru-RU" sz="2400" dirty="0" smtClean="0"/>
              <a:t>При решении задач целесообразно использовать наглядные пособия.</a:t>
            </a:r>
          </a:p>
          <a:p>
            <a:r>
              <a:rPr lang="ru-RU" sz="2400" dirty="0" smtClean="0"/>
              <a:t>Важно применение моделей при исследовании первых задач.</a:t>
            </a:r>
          </a:p>
          <a:p>
            <a:r>
              <a:rPr lang="ru-RU" sz="2400" dirty="0" smtClean="0"/>
              <a:t>При решении задач важно следовать всем этапам.</a:t>
            </a:r>
          </a:p>
          <a:p>
            <a:r>
              <a:rPr lang="ru-RU" sz="2400" dirty="0" smtClean="0"/>
              <a:t>Подробно останавливаться на этапе анализа и исследования.</a:t>
            </a:r>
          </a:p>
          <a:p>
            <a:r>
              <a:rPr lang="ru-RU" sz="2400" dirty="0" smtClean="0"/>
              <a:t>Добиваться от учащихся четкого выделения этапов решения. </a:t>
            </a:r>
          </a:p>
          <a:p>
            <a:endParaRPr lang="ru-RU" sz="2400" dirty="0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 rot="1025350" flipH="1">
            <a:off x="7796077" y="5303886"/>
            <a:ext cx="924859" cy="1450240"/>
            <a:chOff x="3797" y="754"/>
            <a:chExt cx="852" cy="1931"/>
          </a:xfrm>
        </p:grpSpPr>
        <p:sp>
          <p:nvSpPr>
            <p:cNvPr id="7" name="Freeform 29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30"/>
            <p:cNvSpPr>
              <a:spLocks/>
            </p:cNvSpPr>
            <p:nvPr/>
          </p:nvSpPr>
          <p:spPr bwMode="auto">
            <a:xfrm rot="78698">
              <a:off x="4429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31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32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867 w 1094"/>
                <a:gd name="T1" fmla="*/ 2612 h 2612"/>
                <a:gd name="T2" fmla="*/ 1094 w 1094"/>
                <a:gd name="T3" fmla="*/ 2522 h 2612"/>
                <a:gd name="T4" fmla="*/ 1016 w 1094"/>
                <a:gd name="T5" fmla="*/ 2554 h 2612"/>
                <a:gd name="T6" fmla="*/ 84 w 1094"/>
                <a:gd name="T7" fmla="*/ 0 h 2612"/>
                <a:gd name="T8" fmla="*/ 0 w 1094"/>
                <a:gd name="T9" fmla="*/ 30 h 2612"/>
                <a:gd name="T10" fmla="*/ 940 w 1094"/>
                <a:gd name="T11" fmla="*/ 2584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33"/>
          <p:cNvGrpSpPr>
            <a:grpSpLocks/>
          </p:cNvGrpSpPr>
          <p:nvPr/>
        </p:nvGrpSpPr>
        <p:grpSpPr bwMode="auto">
          <a:xfrm rot="2695912" flipH="1">
            <a:off x="7131543" y="5578592"/>
            <a:ext cx="610251" cy="1383091"/>
            <a:chOff x="3797" y="754"/>
            <a:chExt cx="852" cy="1931"/>
          </a:xfrm>
        </p:grpSpPr>
        <p:sp>
          <p:nvSpPr>
            <p:cNvPr id="12" name="Freeform 34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35"/>
            <p:cNvSpPr>
              <a:spLocks/>
            </p:cNvSpPr>
            <p:nvPr/>
          </p:nvSpPr>
          <p:spPr bwMode="auto">
            <a:xfrm rot="78698">
              <a:off x="4429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36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37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867 w 1094"/>
                <a:gd name="T1" fmla="*/ 2612 h 2612"/>
                <a:gd name="T2" fmla="*/ 1094 w 1094"/>
                <a:gd name="T3" fmla="*/ 2522 h 2612"/>
                <a:gd name="T4" fmla="*/ 1016 w 1094"/>
                <a:gd name="T5" fmla="*/ 2554 h 2612"/>
                <a:gd name="T6" fmla="*/ 84 w 1094"/>
                <a:gd name="T7" fmla="*/ 0 h 2612"/>
                <a:gd name="T8" fmla="*/ 0 w 1094"/>
                <a:gd name="T9" fmla="*/ 30 h 2612"/>
                <a:gd name="T10" fmla="*/ 940 w 1094"/>
                <a:gd name="T11" fmla="*/ 2584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752789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76864" cy="1143000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Недостатки метода </a:t>
            </a:r>
            <a:b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воображаемых операций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34717" y="1612575"/>
            <a:ext cx="7772400" cy="4114800"/>
          </a:xfrm>
        </p:spPr>
        <p:txBody>
          <a:bodyPr/>
          <a:lstStyle/>
          <a:p>
            <a:r>
              <a:rPr lang="ru-RU" sz="2800" dirty="0" smtClean="0"/>
              <a:t>Этот метод нельзя считать универсальным.</a:t>
            </a:r>
          </a:p>
          <a:p>
            <a:r>
              <a:rPr lang="ru-RU" sz="2800" dirty="0" smtClean="0"/>
              <a:t>Учащиеся не получают навыков работы с чертежными инструментами.</a:t>
            </a:r>
          </a:p>
          <a:p>
            <a:r>
              <a:rPr lang="ru-RU" sz="2800" dirty="0" smtClean="0"/>
              <a:t>До сих пор не сложилось единого мнения о том, какие операций следует принять в качестве постулатов.</a:t>
            </a:r>
          </a:p>
          <a:p>
            <a:r>
              <a:rPr lang="ru-RU" sz="2800" dirty="0" smtClean="0"/>
              <a:t>Не найден перечень критерий для составления перечня простейших задач, которые необходимо принять в качестве аксиом.</a:t>
            </a:r>
            <a:endParaRPr lang="ru-RU" sz="2800" dirty="0"/>
          </a:p>
        </p:txBody>
      </p:sp>
      <p:grpSp>
        <p:nvGrpSpPr>
          <p:cNvPr id="8" name="Group 28"/>
          <p:cNvGrpSpPr>
            <a:grpSpLocks/>
          </p:cNvGrpSpPr>
          <p:nvPr/>
        </p:nvGrpSpPr>
        <p:grpSpPr bwMode="auto">
          <a:xfrm rot="2763387" flipH="1">
            <a:off x="7793037" y="5193319"/>
            <a:ext cx="759186" cy="1966483"/>
            <a:chOff x="3797" y="754"/>
            <a:chExt cx="852" cy="1931"/>
          </a:xfrm>
        </p:grpSpPr>
        <p:sp>
          <p:nvSpPr>
            <p:cNvPr id="9" name="Freeform 29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30"/>
            <p:cNvSpPr>
              <a:spLocks/>
            </p:cNvSpPr>
            <p:nvPr/>
          </p:nvSpPr>
          <p:spPr bwMode="auto">
            <a:xfrm rot="78698">
              <a:off x="4429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31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32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867 w 1094"/>
                <a:gd name="T1" fmla="*/ 2612 h 2612"/>
                <a:gd name="T2" fmla="*/ 1094 w 1094"/>
                <a:gd name="T3" fmla="*/ 2522 h 2612"/>
                <a:gd name="T4" fmla="*/ 1016 w 1094"/>
                <a:gd name="T5" fmla="*/ 2554 h 2612"/>
                <a:gd name="T6" fmla="*/ 84 w 1094"/>
                <a:gd name="T7" fmla="*/ 0 h 2612"/>
                <a:gd name="T8" fmla="*/ 0 w 1094"/>
                <a:gd name="T9" fmla="*/ 30 h 2612"/>
                <a:gd name="T10" fmla="*/ 940 w 1094"/>
                <a:gd name="T11" fmla="*/ 2584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33"/>
          <p:cNvGrpSpPr>
            <a:grpSpLocks/>
          </p:cNvGrpSpPr>
          <p:nvPr/>
        </p:nvGrpSpPr>
        <p:grpSpPr bwMode="auto">
          <a:xfrm rot="3659299" flipH="1">
            <a:off x="7137875" y="5271331"/>
            <a:ext cx="867655" cy="1720644"/>
            <a:chOff x="3797" y="754"/>
            <a:chExt cx="852" cy="1931"/>
          </a:xfrm>
        </p:grpSpPr>
        <p:sp>
          <p:nvSpPr>
            <p:cNvPr id="14" name="Freeform 34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35"/>
            <p:cNvSpPr>
              <a:spLocks/>
            </p:cNvSpPr>
            <p:nvPr/>
          </p:nvSpPr>
          <p:spPr bwMode="auto">
            <a:xfrm rot="78698">
              <a:off x="4429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36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37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867 w 1094"/>
                <a:gd name="T1" fmla="*/ 2612 h 2612"/>
                <a:gd name="T2" fmla="*/ 1094 w 1094"/>
                <a:gd name="T3" fmla="*/ 2522 h 2612"/>
                <a:gd name="T4" fmla="*/ 1016 w 1094"/>
                <a:gd name="T5" fmla="*/ 2554 h 2612"/>
                <a:gd name="T6" fmla="*/ 84 w 1094"/>
                <a:gd name="T7" fmla="*/ 0 h 2612"/>
                <a:gd name="T8" fmla="*/ 0 w 1094"/>
                <a:gd name="T9" fmla="*/ 30 h 2612"/>
                <a:gd name="T10" fmla="*/ 940 w 1094"/>
                <a:gd name="T11" fmla="*/ 2584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" name="Group 5"/>
          <p:cNvGrpSpPr>
            <a:grpSpLocks/>
          </p:cNvGrpSpPr>
          <p:nvPr/>
        </p:nvGrpSpPr>
        <p:grpSpPr bwMode="auto">
          <a:xfrm rot="366378">
            <a:off x="7984828" y="4316443"/>
            <a:ext cx="780572" cy="2057121"/>
            <a:chOff x="746" y="796"/>
            <a:chExt cx="903" cy="1999"/>
          </a:xfrm>
        </p:grpSpPr>
        <p:sp>
          <p:nvSpPr>
            <p:cNvPr id="19" name="Freeform 6"/>
            <p:cNvSpPr>
              <a:spLocks/>
            </p:cNvSpPr>
            <p:nvPr/>
          </p:nvSpPr>
          <p:spPr bwMode="auto">
            <a:xfrm rot="78698">
              <a:off x="801" y="796"/>
              <a:ext cx="848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7"/>
            <p:cNvSpPr>
              <a:spLocks/>
            </p:cNvSpPr>
            <p:nvPr/>
          </p:nvSpPr>
          <p:spPr bwMode="auto">
            <a:xfrm rot="78698">
              <a:off x="1428" y="2355"/>
              <a:ext cx="213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8"/>
            <p:cNvSpPr>
              <a:spLocks/>
            </p:cNvSpPr>
            <p:nvPr/>
          </p:nvSpPr>
          <p:spPr bwMode="auto">
            <a:xfrm rot="78698">
              <a:off x="1554" y="2578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" name="Group 9"/>
            <p:cNvGrpSpPr>
              <a:grpSpLocks/>
            </p:cNvGrpSpPr>
            <p:nvPr/>
          </p:nvGrpSpPr>
          <p:grpSpPr bwMode="auto">
            <a:xfrm>
              <a:off x="746" y="807"/>
              <a:ext cx="864" cy="1988"/>
              <a:chOff x="738" y="806"/>
              <a:chExt cx="864" cy="1988"/>
            </a:xfrm>
          </p:grpSpPr>
          <p:sp>
            <p:nvSpPr>
              <p:cNvPr id="23" name="Freeform 10"/>
              <p:cNvSpPr>
                <a:spLocks/>
              </p:cNvSpPr>
              <p:nvPr/>
            </p:nvSpPr>
            <p:spPr bwMode="auto">
              <a:xfrm rot="78698">
                <a:off x="861" y="806"/>
                <a:ext cx="741" cy="1595"/>
              </a:xfrm>
              <a:custGeom>
                <a:avLst/>
                <a:gdLst>
                  <a:gd name="T0" fmla="*/ 867 w 1094"/>
                  <a:gd name="T1" fmla="*/ 2612 h 2612"/>
                  <a:gd name="T2" fmla="*/ 1094 w 1094"/>
                  <a:gd name="T3" fmla="*/ 2522 h 2612"/>
                  <a:gd name="T4" fmla="*/ 1016 w 1094"/>
                  <a:gd name="T5" fmla="*/ 2554 h 2612"/>
                  <a:gd name="T6" fmla="*/ 84 w 1094"/>
                  <a:gd name="T7" fmla="*/ 0 h 2612"/>
                  <a:gd name="T8" fmla="*/ 0 w 1094"/>
                  <a:gd name="T9" fmla="*/ 30 h 2612"/>
                  <a:gd name="T10" fmla="*/ 940 w 1094"/>
                  <a:gd name="T11" fmla="*/ 2584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33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4" name="Group 11"/>
              <p:cNvGrpSpPr>
                <a:grpSpLocks/>
              </p:cNvGrpSpPr>
              <p:nvPr/>
            </p:nvGrpSpPr>
            <p:grpSpPr bwMode="auto">
              <a:xfrm rot="78698">
                <a:off x="738" y="936"/>
                <a:ext cx="382" cy="1858"/>
                <a:chOff x="1292" y="1570"/>
                <a:chExt cx="363" cy="1905"/>
              </a:xfrm>
            </p:grpSpPr>
            <p:sp>
              <p:nvSpPr>
                <p:cNvPr id="25" name="Freeform 12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" name="Oval 13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6078894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348880"/>
            <a:ext cx="7776864" cy="41148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Спасибо </a:t>
            </a:r>
          </a:p>
          <a:p>
            <a:pPr marL="0" indent="0" algn="ctr">
              <a:buNone/>
            </a:pPr>
            <a:r>
              <a:rPr lang="ru-RU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за внимание!</a:t>
            </a:r>
            <a:endParaRPr lang="ru-RU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97240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9"/>
          <p:cNvSpPr txBox="1">
            <a:spLocks noChangeArrowheads="1"/>
          </p:cNvSpPr>
          <p:nvPr/>
        </p:nvSpPr>
        <p:spPr bwMode="auto">
          <a:xfrm>
            <a:off x="17917" y="1678156"/>
            <a:ext cx="7333593" cy="20621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воображаемые построения;</a:t>
            </a:r>
          </a:p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2) построения на проекционном      </a:t>
            </a:r>
          </a:p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чертеже;</a:t>
            </a:r>
          </a:p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3) эффективные построения.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 rot="2763387" flipH="1">
            <a:off x="6595622" y="3556202"/>
            <a:ext cx="1352550" cy="3065462"/>
            <a:chOff x="3797" y="754"/>
            <a:chExt cx="852" cy="1931"/>
          </a:xfrm>
        </p:grpSpPr>
        <p:sp>
          <p:nvSpPr>
            <p:cNvPr id="11287" name="Freeform 29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3326" name="Freeform 30"/>
            <p:cNvSpPr>
              <a:spLocks/>
            </p:cNvSpPr>
            <p:nvPr/>
          </p:nvSpPr>
          <p:spPr bwMode="auto">
            <a:xfrm rot="78698">
              <a:off x="4429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9" name="Freeform 31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0" name="Freeform 32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867 w 1094"/>
                <a:gd name="T1" fmla="*/ 2612 h 2612"/>
                <a:gd name="T2" fmla="*/ 1094 w 1094"/>
                <a:gd name="T3" fmla="*/ 2522 h 2612"/>
                <a:gd name="T4" fmla="*/ 1016 w 1094"/>
                <a:gd name="T5" fmla="*/ 2554 h 2612"/>
                <a:gd name="T6" fmla="*/ 84 w 1094"/>
                <a:gd name="T7" fmla="*/ 0 h 2612"/>
                <a:gd name="T8" fmla="*/ 0 w 1094"/>
                <a:gd name="T9" fmla="*/ 30 h 2612"/>
                <a:gd name="T10" fmla="*/ 940 w 1094"/>
                <a:gd name="T11" fmla="*/ 2584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 rot="3659299" flipH="1">
            <a:off x="5874897" y="3346652"/>
            <a:ext cx="1352550" cy="3065462"/>
            <a:chOff x="3797" y="754"/>
            <a:chExt cx="852" cy="1931"/>
          </a:xfrm>
        </p:grpSpPr>
        <p:sp>
          <p:nvSpPr>
            <p:cNvPr id="11283" name="Freeform 34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3331" name="Freeform 35"/>
            <p:cNvSpPr>
              <a:spLocks/>
            </p:cNvSpPr>
            <p:nvPr/>
          </p:nvSpPr>
          <p:spPr bwMode="auto">
            <a:xfrm rot="78698">
              <a:off x="4429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5" name="Freeform 36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6" name="Freeform 37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867 w 1094"/>
                <a:gd name="T1" fmla="*/ 2612 h 2612"/>
                <a:gd name="T2" fmla="*/ 1094 w 1094"/>
                <a:gd name="T3" fmla="*/ 2522 h 2612"/>
                <a:gd name="T4" fmla="*/ 1016 w 1094"/>
                <a:gd name="T5" fmla="*/ 2554 h 2612"/>
                <a:gd name="T6" fmla="*/ 84 w 1094"/>
                <a:gd name="T7" fmla="*/ 0 h 2612"/>
                <a:gd name="T8" fmla="*/ 0 w 1094"/>
                <a:gd name="T9" fmla="*/ 30 h 2612"/>
                <a:gd name="T10" fmla="*/ 940 w 1094"/>
                <a:gd name="T11" fmla="*/ 2584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70" name="Freeform 24" descr="Папирус"/>
          <p:cNvSpPr>
            <a:spLocks/>
          </p:cNvSpPr>
          <p:nvPr/>
        </p:nvSpPr>
        <p:spPr bwMode="auto">
          <a:xfrm>
            <a:off x="604963" y="5799932"/>
            <a:ext cx="6159500" cy="560388"/>
          </a:xfrm>
          <a:custGeom>
            <a:avLst/>
            <a:gdLst>
              <a:gd name="T0" fmla="*/ 0 w 3880"/>
              <a:gd name="T1" fmla="*/ 0 h 344"/>
              <a:gd name="T2" fmla="*/ 0 w 3880"/>
              <a:gd name="T3" fmla="*/ 344 h 344"/>
              <a:gd name="T4" fmla="*/ 3872 w 3880"/>
              <a:gd name="T5" fmla="*/ 344 h 344"/>
              <a:gd name="T6" fmla="*/ 3880 w 3880"/>
              <a:gd name="T7" fmla="*/ 0 h 344"/>
              <a:gd name="T8" fmla="*/ 0 w 3880"/>
              <a:gd name="T9" fmla="*/ 0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80"/>
              <a:gd name="T16" fmla="*/ 0 h 344"/>
              <a:gd name="T17" fmla="*/ 3880 w 3880"/>
              <a:gd name="T18" fmla="*/ 344 h 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80" h="344">
                <a:moveTo>
                  <a:pt x="0" y="0"/>
                </a:moveTo>
                <a:lnTo>
                  <a:pt x="0" y="344"/>
                </a:lnTo>
                <a:lnTo>
                  <a:pt x="3872" y="344"/>
                </a:lnTo>
                <a:lnTo>
                  <a:pt x="3880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71" name="Oval 25"/>
          <p:cNvSpPr>
            <a:spLocks noChangeArrowheads="1"/>
          </p:cNvSpPr>
          <p:nvPr/>
        </p:nvSpPr>
        <p:spPr bwMode="auto">
          <a:xfrm rot="-4023734">
            <a:off x="753269" y="6231732"/>
            <a:ext cx="149225" cy="141287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3322" name="Text Box 26"/>
          <p:cNvSpPr txBox="1">
            <a:spLocks noChangeArrowheads="1"/>
          </p:cNvSpPr>
          <p:nvPr/>
        </p:nvSpPr>
        <p:spPr bwMode="auto">
          <a:xfrm rot="10800000">
            <a:off x="598613" y="5728495"/>
            <a:ext cx="619442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8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8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8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8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8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8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endParaRPr lang="ru-RU" sz="9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23" name="Text Box 27"/>
          <p:cNvSpPr txBox="1">
            <a:spLocks noChangeArrowheads="1"/>
          </p:cNvSpPr>
          <p:nvPr/>
        </p:nvSpPr>
        <p:spPr bwMode="auto">
          <a:xfrm>
            <a:off x="528763" y="5944395"/>
            <a:ext cx="6196012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900" b="1" dirty="0">
                <a:solidFill>
                  <a:srgbClr val="000000"/>
                </a:solidFill>
              </a:rPr>
              <a:t>   </a:t>
            </a:r>
            <a:r>
              <a:rPr lang="en-US" sz="900" b="1" dirty="0">
                <a:solidFill>
                  <a:srgbClr val="000000"/>
                </a:solidFill>
              </a:rPr>
              <a:t>0      </a:t>
            </a:r>
            <a:r>
              <a:rPr lang="ru-RU" sz="900" b="1" dirty="0">
                <a:solidFill>
                  <a:srgbClr val="000000"/>
                </a:solidFill>
              </a:rPr>
              <a:t> </a:t>
            </a:r>
            <a:r>
              <a:rPr lang="en-US" sz="900" b="1" dirty="0">
                <a:solidFill>
                  <a:srgbClr val="000000"/>
                </a:solidFill>
              </a:rPr>
              <a:t> 1     </a:t>
            </a:r>
            <a:r>
              <a:rPr lang="ru-RU" sz="900" b="1" dirty="0">
                <a:solidFill>
                  <a:srgbClr val="000000"/>
                </a:solidFill>
              </a:rPr>
              <a:t>  </a:t>
            </a:r>
            <a:r>
              <a:rPr lang="en-US" sz="900" b="1" dirty="0">
                <a:solidFill>
                  <a:srgbClr val="000000"/>
                </a:solidFill>
              </a:rPr>
              <a:t> </a:t>
            </a:r>
            <a:r>
              <a:rPr lang="ru-RU" sz="900" b="1" dirty="0">
                <a:solidFill>
                  <a:srgbClr val="000000"/>
                </a:solidFill>
              </a:rPr>
              <a:t> </a:t>
            </a:r>
            <a:r>
              <a:rPr lang="en-US" sz="900" b="1" dirty="0">
                <a:solidFill>
                  <a:srgbClr val="000000"/>
                </a:solidFill>
              </a:rPr>
              <a:t>2      </a:t>
            </a:r>
            <a:r>
              <a:rPr lang="ru-RU" sz="900" b="1" dirty="0">
                <a:solidFill>
                  <a:srgbClr val="000000"/>
                </a:solidFill>
              </a:rPr>
              <a:t> </a:t>
            </a:r>
            <a:r>
              <a:rPr lang="en-US" sz="900" b="1" dirty="0">
                <a:solidFill>
                  <a:srgbClr val="000000"/>
                </a:solidFill>
              </a:rPr>
              <a:t> 3       </a:t>
            </a:r>
            <a:r>
              <a:rPr lang="ru-RU" sz="900" b="1" dirty="0">
                <a:solidFill>
                  <a:srgbClr val="000000"/>
                </a:solidFill>
              </a:rPr>
              <a:t> </a:t>
            </a:r>
            <a:r>
              <a:rPr lang="en-US" sz="900" b="1" dirty="0">
                <a:solidFill>
                  <a:srgbClr val="000000"/>
                </a:solidFill>
              </a:rPr>
              <a:t>4       </a:t>
            </a:r>
            <a:r>
              <a:rPr lang="ru-RU" sz="900" b="1" dirty="0">
                <a:solidFill>
                  <a:srgbClr val="000000"/>
                </a:solidFill>
              </a:rPr>
              <a:t> </a:t>
            </a:r>
            <a:r>
              <a:rPr lang="en-US" sz="900" b="1" dirty="0">
                <a:solidFill>
                  <a:srgbClr val="000000"/>
                </a:solidFill>
              </a:rPr>
              <a:t> 5        </a:t>
            </a:r>
            <a:r>
              <a:rPr lang="ru-RU" sz="900" b="1" dirty="0">
                <a:solidFill>
                  <a:srgbClr val="000000"/>
                </a:solidFill>
              </a:rPr>
              <a:t> </a:t>
            </a:r>
            <a:r>
              <a:rPr lang="en-US" sz="900" b="1" dirty="0">
                <a:solidFill>
                  <a:srgbClr val="000000"/>
                </a:solidFill>
              </a:rPr>
              <a:t>6        7        8        </a:t>
            </a:r>
            <a:r>
              <a:rPr lang="ru-RU" sz="900" b="1" dirty="0">
                <a:solidFill>
                  <a:srgbClr val="000000"/>
                </a:solidFill>
              </a:rPr>
              <a:t> </a:t>
            </a:r>
            <a:r>
              <a:rPr lang="en-US" sz="900" b="1" dirty="0">
                <a:solidFill>
                  <a:srgbClr val="000000"/>
                </a:solidFill>
              </a:rPr>
              <a:t>9       10      11      12       13      14      15      16   </a:t>
            </a:r>
            <a:endParaRPr lang="ru-RU" sz="900" b="1" dirty="0">
              <a:solidFill>
                <a:srgbClr val="000000"/>
              </a:solidFill>
            </a:endParaRPr>
          </a:p>
        </p:txBody>
      </p:sp>
      <p:sp>
        <p:nvSpPr>
          <p:cNvPr id="27" name="Rectangle 19"/>
          <p:cNvSpPr>
            <a:spLocks noChangeArrowheads="1"/>
          </p:cNvSpPr>
          <p:nvPr/>
        </p:nvSpPr>
        <p:spPr bwMode="auto">
          <a:xfrm>
            <a:off x="395536" y="260648"/>
            <a:ext cx="85453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Способы осуществления геометрических построений в пространстве :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0"/>
                                        <p:tgtEl>
                                          <p:spTgt spid="183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xit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" dur="5000"/>
                                        <p:tgtEl>
                                          <p:spTgt spid="18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22" grpId="0"/>
      <p:bldP spid="183323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решения задач                    на построение в пространстве: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16832"/>
            <a:ext cx="7772400" cy="4114800"/>
          </a:xfrm>
        </p:spPr>
        <p:txBody>
          <a:bodyPr/>
          <a:lstStyle/>
          <a:p>
            <a:r>
              <a:rPr lang="ru-RU" sz="2800" dirty="0" smtClean="0"/>
              <a:t>Метод решения задач на построение на моделях.</a:t>
            </a:r>
          </a:p>
          <a:p>
            <a:r>
              <a:rPr lang="ru-RU" sz="2800" dirty="0" smtClean="0"/>
              <a:t>Метод геометрических мест.</a:t>
            </a:r>
          </a:p>
          <a:p>
            <a:r>
              <a:rPr lang="ru-RU" sz="2800" dirty="0" smtClean="0"/>
              <a:t>Метод следов.</a:t>
            </a:r>
          </a:p>
          <a:p>
            <a:r>
              <a:rPr lang="ru-RU" sz="2800" dirty="0" smtClean="0"/>
              <a:t>Метод внутреннего проектирования.</a:t>
            </a:r>
          </a:p>
          <a:p>
            <a:r>
              <a:rPr lang="ru-RU" sz="2800" dirty="0" smtClean="0"/>
              <a:t>Методы, основанные на преобразовании подобия, параллельного переноса, симметрии. </a:t>
            </a:r>
            <a:endParaRPr lang="ru-RU" sz="2800" dirty="0"/>
          </a:p>
        </p:txBody>
      </p:sp>
      <p:pic>
        <p:nvPicPr>
          <p:cNvPr id="5122" name="Picture 2" descr="http://clipart.coolclips.com/480/vectors/tf05186/CoolClips_vc01626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5304">
            <a:off x="6997411" y="4467206"/>
            <a:ext cx="1993472" cy="2403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задач                    на построение в пространстве: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800" dirty="0"/>
              <a:t> </a:t>
            </a:r>
            <a:r>
              <a:rPr lang="ru-RU" sz="2800" dirty="0" smtClean="0"/>
              <a:t> Задачи на построение в стереометрии делят по способам выполнения </a:t>
            </a:r>
            <a:r>
              <a:rPr lang="ru-RU" sz="2800" dirty="0" err="1" smtClean="0"/>
              <a:t>геометричес</a:t>
            </a:r>
            <a:r>
              <a:rPr lang="ru-RU" sz="2800" dirty="0" smtClean="0"/>
              <a:t>-ких построений:</a:t>
            </a:r>
          </a:p>
          <a:p>
            <a:r>
              <a:rPr lang="ru-RU" sz="2800" dirty="0"/>
              <a:t>з</a:t>
            </a:r>
            <a:r>
              <a:rPr lang="ru-RU" sz="2800" dirty="0" smtClean="0"/>
              <a:t>адачи, решаемые в воображении;</a:t>
            </a:r>
          </a:p>
          <a:p>
            <a:r>
              <a:rPr lang="ru-RU" sz="2800" dirty="0"/>
              <a:t>з</a:t>
            </a:r>
            <a:r>
              <a:rPr lang="ru-RU" sz="2800" dirty="0" smtClean="0"/>
              <a:t>адачи, решаемые на проекционном чертеже;</a:t>
            </a:r>
          </a:p>
          <a:p>
            <a:r>
              <a:rPr lang="ru-RU" sz="2800" dirty="0"/>
              <a:t>задачи, решаемые </a:t>
            </a:r>
            <a:r>
              <a:rPr lang="ru-RU" sz="2800" dirty="0" smtClean="0"/>
              <a:t>на моделях.</a:t>
            </a:r>
          </a:p>
        </p:txBody>
      </p:sp>
      <p:pic>
        <p:nvPicPr>
          <p:cNvPr id="14" name="Picture 2" descr="https://cdn3.iconfinder.com/data/icons/education-flat-5/614/202_-_Pencil__Ruler-5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836" y="3869162"/>
            <a:ext cx="3004592" cy="3004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8062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Позиционные и метрические задачи: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628800"/>
            <a:ext cx="7772400" cy="4114800"/>
          </a:xfrm>
        </p:spPr>
        <p:txBody>
          <a:bodyPr/>
          <a:lstStyle/>
          <a:p>
            <a:r>
              <a:rPr lang="ru-RU" sz="2800" dirty="0" smtClean="0"/>
              <a:t>Позиционные задачи – задачи, в которых приходится определять  построением только пересечения основных элементов.</a:t>
            </a:r>
          </a:p>
          <a:p>
            <a:r>
              <a:rPr lang="ru-RU" sz="2800" dirty="0" smtClean="0"/>
              <a:t>Метрические задачи – задачи, при решении которых требуется строить фигуры, удовлетворяющие некоторым определённым условиям.</a:t>
            </a:r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3076" name="Picture 4" descr="http://clipart.coolclips.com/480/vectors/tf05320/CoolClips_vc06808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8710">
            <a:off x="5659691" y="4307424"/>
            <a:ext cx="2826063" cy="244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4040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9"/>
          <p:cNvSpPr txBox="1">
            <a:spLocks noChangeArrowheads="1"/>
          </p:cNvSpPr>
          <p:nvPr/>
        </p:nvSpPr>
        <p:spPr bwMode="auto">
          <a:xfrm>
            <a:off x="-79954" y="1490328"/>
            <a:ext cx="8759595" cy="35394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задать положение точки в пространстве;</a:t>
            </a:r>
          </a:p>
          <a:p>
            <a:pPr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2) провести прямую через две данные точки;</a:t>
            </a:r>
          </a:p>
          <a:p>
            <a:pPr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3) провести плоскость через три точки, не  </a:t>
            </a:r>
          </a:p>
          <a:p>
            <a:pPr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лежащие на одной и ой же прямой;</a:t>
            </a:r>
          </a:p>
          <a:p>
            <a:pPr algn="just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найти точу пересечения прямой с</a:t>
            </a:r>
          </a:p>
          <a:p>
            <a:pPr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плоскостью;</a:t>
            </a:r>
          </a:p>
          <a:p>
            <a:pPr algn="just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в каждой плоскости производить все </a:t>
            </a:r>
          </a:p>
          <a:p>
            <a:pPr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планиметрические построения.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 rot="2763387" flipH="1">
            <a:off x="7378539" y="5252521"/>
            <a:ext cx="736306" cy="1907218"/>
            <a:chOff x="3797" y="754"/>
            <a:chExt cx="852" cy="1931"/>
          </a:xfrm>
        </p:grpSpPr>
        <p:sp>
          <p:nvSpPr>
            <p:cNvPr id="11287" name="Freeform 29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3326" name="Freeform 30"/>
            <p:cNvSpPr>
              <a:spLocks/>
            </p:cNvSpPr>
            <p:nvPr/>
          </p:nvSpPr>
          <p:spPr bwMode="auto">
            <a:xfrm rot="78698">
              <a:off x="4429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9" name="Freeform 31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0" name="Freeform 32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867 w 1094"/>
                <a:gd name="T1" fmla="*/ 2612 h 2612"/>
                <a:gd name="T2" fmla="*/ 1094 w 1094"/>
                <a:gd name="T3" fmla="*/ 2522 h 2612"/>
                <a:gd name="T4" fmla="*/ 1016 w 1094"/>
                <a:gd name="T5" fmla="*/ 2554 h 2612"/>
                <a:gd name="T6" fmla="*/ 84 w 1094"/>
                <a:gd name="T7" fmla="*/ 0 h 2612"/>
                <a:gd name="T8" fmla="*/ 0 w 1094"/>
                <a:gd name="T9" fmla="*/ 30 h 2612"/>
                <a:gd name="T10" fmla="*/ 940 w 1094"/>
                <a:gd name="T11" fmla="*/ 2584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 rot="3659299" flipH="1">
            <a:off x="7084799" y="4991004"/>
            <a:ext cx="841506" cy="1668787"/>
            <a:chOff x="3797" y="754"/>
            <a:chExt cx="852" cy="1931"/>
          </a:xfrm>
        </p:grpSpPr>
        <p:sp>
          <p:nvSpPr>
            <p:cNvPr id="11283" name="Freeform 34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3331" name="Freeform 35"/>
            <p:cNvSpPr>
              <a:spLocks/>
            </p:cNvSpPr>
            <p:nvPr/>
          </p:nvSpPr>
          <p:spPr bwMode="auto">
            <a:xfrm rot="78698">
              <a:off x="4429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5" name="Freeform 36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6" name="Freeform 37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867 w 1094"/>
                <a:gd name="T1" fmla="*/ 2612 h 2612"/>
                <a:gd name="T2" fmla="*/ 1094 w 1094"/>
                <a:gd name="T3" fmla="*/ 2522 h 2612"/>
                <a:gd name="T4" fmla="*/ 1016 w 1094"/>
                <a:gd name="T5" fmla="*/ 2554 h 2612"/>
                <a:gd name="T6" fmla="*/ 84 w 1094"/>
                <a:gd name="T7" fmla="*/ 0 h 2612"/>
                <a:gd name="T8" fmla="*/ 0 w 1094"/>
                <a:gd name="T9" fmla="*/ 30 h 2612"/>
                <a:gd name="T10" fmla="*/ 940 w 1094"/>
                <a:gd name="T11" fmla="*/ 2584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5"/>
          <p:cNvGrpSpPr>
            <a:grpSpLocks/>
          </p:cNvGrpSpPr>
          <p:nvPr/>
        </p:nvGrpSpPr>
        <p:grpSpPr bwMode="auto">
          <a:xfrm rot="366378">
            <a:off x="7909823" y="4074402"/>
            <a:ext cx="757047" cy="1995123"/>
            <a:chOff x="746" y="796"/>
            <a:chExt cx="903" cy="1999"/>
          </a:xfrm>
        </p:grpSpPr>
        <p:sp>
          <p:nvSpPr>
            <p:cNvPr id="11275" name="Freeform 6"/>
            <p:cNvSpPr>
              <a:spLocks/>
            </p:cNvSpPr>
            <p:nvPr/>
          </p:nvSpPr>
          <p:spPr bwMode="auto">
            <a:xfrm rot="78698">
              <a:off x="801" y="796"/>
              <a:ext cx="848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3303" name="Freeform 7"/>
            <p:cNvSpPr>
              <a:spLocks/>
            </p:cNvSpPr>
            <p:nvPr/>
          </p:nvSpPr>
          <p:spPr bwMode="auto">
            <a:xfrm rot="78698">
              <a:off x="1428" y="2355"/>
              <a:ext cx="213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7" name="Freeform 8"/>
            <p:cNvSpPr>
              <a:spLocks/>
            </p:cNvSpPr>
            <p:nvPr/>
          </p:nvSpPr>
          <p:spPr bwMode="auto">
            <a:xfrm rot="78698">
              <a:off x="1554" y="2578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746" y="807"/>
              <a:ext cx="864" cy="1988"/>
              <a:chOff x="738" y="806"/>
              <a:chExt cx="864" cy="1988"/>
            </a:xfrm>
          </p:grpSpPr>
          <p:sp>
            <p:nvSpPr>
              <p:cNvPr id="11279" name="Freeform 10"/>
              <p:cNvSpPr>
                <a:spLocks/>
              </p:cNvSpPr>
              <p:nvPr/>
            </p:nvSpPr>
            <p:spPr bwMode="auto">
              <a:xfrm rot="78698">
                <a:off x="861" y="806"/>
                <a:ext cx="741" cy="1595"/>
              </a:xfrm>
              <a:custGeom>
                <a:avLst/>
                <a:gdLst>
                  <a:gd name="T0" fmla="*/ 867 w 1094"/>
                  <a:gd name="T1" fmla="*/ 2612 h 2612"/>
                  <a:gd name="T2" fmla="*/ 1094 w 1094"/>
                  <a:gd name="T3" fmla="*/ 2522 h 2612"/>
                  <a:gd name="T4" fmla="*/ 1016 w 1094"/>
                  <a:gd name="T5" fmla="*/ 2554 h 2612"/>
                  <a:gd name="T6" fmla="*/ 84 w 1094"/>
                  <a:gd name="T7" fmla="*/ 0 h 2612"/>
                  <a:gd name="T8" fmla="*/ 0 w 1094"/>
                  <a:gd name="T9" fmla="*/ 30 h 2612"/>
                  <a:gd name="T10" fmla="*/ 940 w 1094"/>
                  <a:gd name="T11" fmla="*/ 2584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33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" name="Group 11"/>
              <p:cNvGrpSpPr>
                <a:grpSpLocks/>
              </p:cNvGrpSpPr>
              <p:nvPr/>
            </p:nvGrpSpPr>
            <p:grpSpPr bwMode="auto">
              <a:xfrm rot="78698">
                <a:off x="738" y="936"/>
                <a:ext cx="382" cy="1858"/>
                <a:chOff x="1292" y="1570"/>
                <a:chExt cx="363" cy="1905"/>
              </a:xfrm>
            </p:grpSpPr>
            <p:sp>
              <p:nvSpPr>
                <p:cNvPr id="11281" name="Freeform 12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82" name="Oval 13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1270" name="Freeform 24" descr="Папирус"/>
          <p:cNvSpPr>
            <a:spLocks/>
          </p:cNvSpPr>
          <p:nvPr/>
        </p:nvSpPr>
        <p:spPr bwMode="auto">
          <a:xfrm>
            <a:off x="471488" y="6019800"/>
            <a:ext cx="6159500" cy="560388"/>
          </a:xfrm>
          <a:custGeom>
            <a:avLst/>
            <a:gdLst>
              <a:gd name="T0" fmla="*/ 0 w 3880"/>
              <a:gd name="T1" fmla="*/ 0 h 344"/>
              <a:gd name="T2" fmla="*/ 0 w 3880"/>
              <a:gd name="T3" fmla="*/ 344 h 344"/>
              <a:gd name="T4" fmla="*/ 3872 w 3880"/>
              <a:gd name="T5" fmla="*/ 344 h 344"/>
              <a:gd name="T6" fmla="*/ 3880 w 3880"/>
              <a:gd name="T7" fmla="*/ 0 h 344"/>
              <a:gd name="T8" fmla="*/ 0 w 3880"/>
              <a:gd name="T9" fmla="*/ 0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80"/>
              <a:gd name="T16" fmla="*/ 0 h 344"/>
              <a:gd name="T17" fmla="*/ 3880 w 3880"/>
              <a:gd name="T18" fmla="*/ 344 h 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80" h="344">
                <a:moveTo>
                  <a:pt x="0" y="0"/>
                </a:moveTo>
                <a:lnTo>
                  <a:pt x="0" y="344"/>
                </a:lnTo>
                <a:lnTo>
                  <a:pt x="3872" y="344"/>
                </a:lnTo>
                <a:lnTo>
                  <a:pt x="3880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71" name="Oval 25"/>
          <p:cNvSpPr>
            <a:spLocks noChangeArrowheads="1"/>
          </p:cNvSpPr>
          <p:nvPr/>
        </p:nvSpPr>
        <p:spPr bwMode="auto">
          <a:xfrm rot="-4023734">
            <a:off x="753269" y="6231732"/>
            <a:ext cx="149225" cy="141287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3322" name="Text Box 26"/>
          <p:cNvSpPr txBox="1">
            <a:spLocks noChangeArrowheads="1"/>
          </p:cNvSpPr>
          <p:nvPr/>
        </p:nvSpPr>
        <p:spPr bwMode="auto">
          <a:xfrm rot="10800000">
            <a:off x="465138" y="5948363"/>
            <a:ext cx="619442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8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8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8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8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8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8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endParaRPr lang="ru-RU" sz="9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23" name="Text Box 27"/>
          <p:cNvSpPr txBox="1">
            <a:spLocks noChangeArrowheads="1"/>
          </p:cNvSpPr>
          <p:nvPr/>
        </p:nvSpPr>
        <p:spPr bwMode="auto">
          <a:xfrm>
            <a:off x="395288" y="6164263"/>
            <a:ext cx="6196012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900" b="1" dirty="0">
                <a:solidFill>
                  <a:srgbClr val="000000"/>
                </a:solidFill>
              </a:rPr>
              <a:t>   </a:t>
            </a:r>
            <a:r>
              <a:rPr lang="en-US" sz="900" b="1" dirty="0">
                <a:solidFill>
                  <a:srgbClr val="000000"/>
                </a:solidFill>
              </a:rPr>
              <a:t>0      </a:t>
            </a:r>
            <a:r>
              <a:rPr lang="ru-RU" sz="900" b="1" dirty="0">
                <a:solidFill>
                  <a:srgbClr val="000000"/>
                </a:solidFill>
              </a:rPr>
              <a:t> </a:t>
            </a:r>
            <a:r>
              <a:rPr lang="en-US" sz="900" b="1" dirty="0">
                <a:solidFill>
                  <a:srgbClr val="000000"/>
                </a:solidFill>
              </a:rPr>
              <a:t> 1     </a:t>
            </a:r>
            <a:r>
              <a:rPr lang="ru-RU" sz="900" b="1" dirty="0">
                <a:solidFill>
                  <a:srgbClr val="000000"/>
                </a:solidFill>
              </a:rPr>
              <a:t>  </a:t>
            </a:r>
            <a:r>
              <a:rPr lang="en-US" sz="900" b="1" dirty="0">
                <a:solidFill>
                  <a:srgbClr val="000000"/>
                </a:solidFill>
              </a:rPr>
              <a:t> </a:t>
            </a:r>
            <a:r>
              <a:rPr lang="ru-RU" sz="900" b="1" dirty="0">
                <a:solidFill>
                  <a:srgbClr val="000000"/>
                </a:solidFill>
              </a:rPr>
              <a:t> </a:t>
            </a:r>
            <a:r>
              <a:rPr lang="en-US" sz="900" b="1" dirty="0">
                <a:solidFill>
                  <a:srgbClr val="000000"/>
                </a:solidFill>
              </a:rPr>
              <a:t>2      </a:t>
            </a:r>
            <a:r>
              <a:rPr lang="ru-RU" sz="900" b="1" dirty="0">
                <a:solidFill>
                  <a:srgbClr val="000000"/>
                </a:solidFill>
              </a:rPr>
              <a:t> </a:t>
            </a:r>
            <a:r>
              <a:rPr lang="en-US" sz="900" b="1" dirty="0">
                <a:solidFill>
                  <a:srgbClr val="000000"/>
                </a:solidFill>
              </a:rPr>
              <a:t> 3       </a:t>
            </a:r>
            <a:r>
              <a:rPr lang="ru-RU" sz="900" b="1" dirty="0">
                <a:solidFill>
                  <a:srgbClr val="000000"/>
                </a:solidFill>
              </a:rPr>
              <a:t> </a:t>
            </a:r>
            <a:r>
              <a:rPr lang="en-US" sz="900" b="1" dirty="0">
                <a:solidFill>
                  <a:srgbClr val="000000"/>
                </a:solidFill>
              </a:rPr>
              <a:t>4       </a:t>
            </a:r>
            <a:r>
              <a:rPr lang="ru-RU" sz="900" b="1" dirty="0">
                <a:solidFill>
                  <a:srgbClr val="000000"/>
                </a:solidFill>
              </a:rPr>
              <a:t> </a:t>
            </a:r>
            <a:r>
              <a:rPr lang="en-US" sz="900" b="1" dirty="0">
                <a:solidFill>
                  <a:srgbClr val="000000"/>
                </a:solidFill>
              </a:rPr>
              <a:t> 5        </a:t>
            </a:r>
            <a:r>
              <a:rPr lang="ru-RU" sz="900" b="1" dirty="0">
                <a:solidFill>
                  <a:srgbClr val="000000"/>
                </a:solidFill>
              </a:rPr>
              <a:t> </a:t>
            </a:r>
            <a:r>
              <a:rPr lang="en-US" sz="900" b="1" dirty="0">
                <a:solidFill>
                  <a:srgbClr val="000000"/>
                </a:solidFill>
              </a:rPr>
              <a:t>6        7        8        </a:t>
            </a:r>
            <a:r>
              <a:rPr lang="ru-RU" sz="900" b="1" dirty="0">
                <a:solidFill>
                  <a:srgbClr val="000000"/>
                </a:solidFill>
              </a:rPr>
              <a:t> </a:t>
            </a:r>
            <a:r>
              <a:rPr lang="en-US" sz="900" b="1" dirty="0">
                <a:solidFill>
                  <a:srgbClr val="000000"/>
                </a:solidFill>
              </a:rPr>
              <a:t>9       10      11      12       13      14      15      16   </a:t>
            </a:r>
            <a:endParaRPr lang="ru-RU" sz="900" b="1" dirty="0">
              <a:solidFill>
                <a:srgbClr val="000000"/>
              </a:solidFill>
            </a:endParaRPr>
          </a:p>
        </p:txBody>
      </p:sp>
      <p:pic>
        <p:nvPicPr>
          <p:cNvPr id="183337" name="Picture 41" descr="janitor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116013" y="4005263"/>
            <a:ext cx="2744788" cy="247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ectangle 19"/>
          <p:cNvSpPr>
            <a:spLocks noChangeArrowheads="1"/>
          </p:cNvSpPr>
          <p:nvPr/>
        </p:nvSpPr>
        <p:spPr bwMode="auto">
          <a:xfrm>
            <a:off x="737050" y="415361"/>
            <a:ext cx="76327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Основные построения</a:t>
            </a:r>
            <a:endParaRPr lang="ru-RU" sz="44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59216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0"/>
                                        <p:tgtEl>
                                          <p:spTgt spid="183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0"/>
                                        <p:tgtEl>
                                          <p:spTgt spid="18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38889E-6 -3.7037E-7 L 0.62952 -0.00162 " pathEditMode="relative" rAng="0" ptsTypes="AA">
                                      <p:cBhvr>
                                        <p:cTn id="20" dur="5000" fill="hold"/>
                                        <p:tgtEl>
                                          <p:spTgt spid="183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0"/>
                            </p:stCondLst>
                            <p:childTnLst>
                              <p:par>
                                <p:cTn id="22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83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22" grpId="0"/>
      <p:bldP spid="183323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Воображаемые построения.</a:t>
            </a:r>
            <a:b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Аксиоматический метод решения задач.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7772400" cy="41148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sz="2400" dirty="0" smtClean="0"/>
              <a:t>Задавать положение точки в пространстве (на прямой, на плоскости);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Проводить прямую через две данные точки;</a:t>
            </a:r>
          </a:p>
          <a:p>
            <a:pPr marL="514350" indent="-514350">
              <a:buAutoNum type="arabicParenR"/>
            </a:pPr>
            <a:r>
              <a:rPr lang="ru-RU" sz="2400" dirty="0"/>
              <a:t>Проводить </a:t>
            </a:r>
            <a:r>
              <a:rPr lang="ru-RU" sz="2400" dirty="0" smtClean="0"/>
              <a:t>плоскость </a:t>
            </a:r>
            <a:r>
              <a:rPr lang="ru-RU" sz="2400" dirty="0"/>
              <a:t>через </a:t>
            </a:r>
            <a:r>
              <a:rPr lang="ru-RU" sz="2400" dirty="0" smtClean="0"/>
              <a:t>три точки, не лежащие на одной прямой;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Находить точку пересечения прямой и плоскости;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Производить все планиметрические построения в произвольно заданной или построенной плоскости;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Строить сферу, цилиндр, конус, если заданы элементы их определяющие.</a:t>
            </a:r>
          </a:p>
          <a:p>
            <a:pPr marL="514350" indent="-514350">
              <a:buAutoNum type="arabicParenR"/>
            </a:pPr>
            <a:endParaRPr lang="ru-RU" sz="2400" dirty="0"/>
          </a:p>
        </p:txBody>
      </p:sp>
      <p:pic>
        <p:nvPicPr>
          <p:cNvPr id="2050" name="Picture 2" descr="https://cdn2.iconfinder.com/data/icons/seo-color-filled-line/160/18-5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180546" y="4894546"/>
            <a:ext cx="1963454" cy="196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293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683568" y="1700808"/>
            <a:ext cx="813752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Анализ</a:t>
            </a:r>
            <a:r>
              <a:rPr lang="ru-RU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(выполняют рисунок </a:t>
            </a:r>
            <a:r>
              <a:rPr lang="ru-RU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искомой фигуры, устанавливающий связи между данными задачи и искомыми элементами</a:t>
            </a:r>
            <a:r>
              <a:rPr lang="ru-RU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составляют план построения фигуры). </a:t>
            </a:r>
            <a:endParaRPr lang="ru-RU" sz="28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defRPr/>
            </a:pP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Построение</a:t>
            </a:r>
            <a:r>
              <a:rPr lang="ru-RU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 намеченному плану. </a:t>
            </a:r>
          </a:p>
          <a:p>
            <a:pPr algn="just">
              <a:defRPr/>
            </a:pP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Доказательство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  <a:r>
              <a:rPr lang="ru-RU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что данная фигура удовлетворяет условиям задачи. </a:t>
            </a:r>
          </a:p>
          <a:p>
            <a:pPr algn="just">
              <a:defRPr/>
            </a:pP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Исследование</a:t>
            </a:r>
            <a:r>
              <a:rPr lang="ru-RU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(при любых ли данных задача имеет решение, и если имеет, то сколько).</a:t>
            </a:r>
            <a:r>
              <a:rPr lang="ru-RU" sz="28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1600" y="544324"/>
            <a:ext cx="71945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Схема решения задач на построение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http://ellozovkashcoll.ucoz.ru/risunok/35909_html_51cfe878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8053" flipH="1">
            <a:off x="6977087" y="4781027"/>
            <a:ext cx="1858140" cy="204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1027" name="DefaultOcx" r:id="rId2" imgW="914400" imgH="228600"/>
        </mc:Choice>
        <mc:Fallback>
          <p:control name="DefaultOcx" r:id="rId2" imgW="914400" imgH="22860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4637088" y="2833688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 решения задачи на построение а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ксиоматическим методом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556792"/>
            <a:ext cx="8064896" cy="864096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Задача.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ерез данную точку А провести плоскость,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паралельную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двум данным прямым а и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2348880"/>
            <a:ext cx="29048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rgbClr val="FF0000"/>
                </a:solidFill>
              </a:rPr>
              <a:t>Анализ. 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</a:rPr>
              <a:t>Чтобы </a:t>
            </a:r>
            <a:r>
              <a:rPr lang="ru-RU" sz="1600" dirty="0">
                <a:solidFill>
                  <a:srgbClr val="002060"/>
                </a:solidFill>
              </a:rPr>
              <a:t>искомая </a:t>
            </a:r>
            <a:r>
              <a:rPr lang="ru-RU" sz="1600" dirty="0" err="1" smtClean="0">
                <a:solidFill>
                  <a:srgbClr val="002060"/>
                </a:solidFill>
              </a:rPr>
              <a:t>пл-ть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была параллельна прямой а, она должна  проходить через прямую </a:t>
            </a:r>
            <a:r>
              <a:rPr lang="ru-RU" sz="1600" dirty="0" smtClean="0">
                <a:solidFill>
                  <a:srgbClr val="002060"/>
                </a:solidFill>
              </a:rPr>
              <a:t>а1</a:t>
            </a:r>
            <a:r>
              <a:rPr lang="en-US" sz="1600" dirty="0" err="1" smtClean="0">
                <a:solidFill>
                  <a:srgbClr val="002060"/>
                </a:solidFill>
              </a:rPr>
              <a:t>ll</a:t>
            </a:r>
            <a:r>
              <a:rPr lang="ru-RU" sz="1600" dirty="0" smtClean="0">
                <a:solidFill>
                  <a:srgbClr val="002060"/>
                </a:solidFill>
              </a:rPr>
              <a:t>а</a:t>
            </a:r>
            <a:r>
              <a:rPr lang="ru-RU" sz="1600" dirty="0">
                <a:solidFill>
                  <a:srgbClr val="002060"/>
                </a:solidFill>
              </a:rPr>
              <a:t>.  </a:t>
            </a:r>
            <a:r>
              <a:rPr lang="ru-RU" sz="1600" dirty="0" smtClean="0">
                <a:solidFill>
                  <a:srgbClr val="002060"/>
                </a:solidFill>
              </a:rPr>
              <a:t>Аналогично</a:t>
            </a:r>
            <a:r>
              <a:rPr lang="ru-RU" sz="1600" dirty="0">
                <a:solidFill>
                  <a:srgbClr val="002060"/>
                </a:solidFill>
              </a:rPr>
              <a:t>, чтобы искомая </a:t>
            </a:r>
            <a:r>
              <a:rPr lang="ru-RU" sz="1600" dirty="0" err="1" smtClean="0">
                <a:solidFill>
                  <a:srgbClr val="002060"/>
                </a:solidFill>
              </a:rPr>
              <a:t>пл</a:t>
            </a:r>
            <a:r>
              <a:rPr lang="en-US" sz="1600" dirty="0" smtClean="0">
                <a:solidFill>
                  <a:srgbClr val="002060"/>
                </a:solidFill>
              </a:rPr>
              <a:t>-</a:t>
            </a:r>
            <a:r>
              <a:rPr lang="ru-RU" sz="1600" dirty="0" err="1" smtClean="0">
                <a:solidFill>
                  <a:srgbClr val="002060"/>
                </a:solidFill>
              </a:rPr>
              <a:t>ть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была параллельна прямой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1600" dirty="0">
                <a:solidFill>
                  <a:srgbClr val="002060"/>
                </a:solidFill>
              </a:rPr>
              <a:t>, она должна  проходить через прямую </a:t>
            </a:r>
            <a:r>
              <a:rPr lang="en-US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b</a:t>
            </a:r>
            <a:r>
              <a:rPr lang="ru-RU" sz="1600" dirty="0" smtClean="0">
                <a:solidFill>
                  <a:srgbClr val="002060"/>
                </a:solidFill>
              </a:rPr>
              <a:t>1</a:t>
            </a:r>
            <a:r>
              <a:rPr lang="en-US" sz="1600" dirty="0" err="1" smtClean="0">
                <a:solidFill>
                  <a:srgbClr val="002060"/>
                </a:solidFill>
              </a:rPr>
              <a:t>l</a:t>
            </a:r>
            <a:r>
              <a:rPr lang="en-US" sz="16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l</a:t>
            </a:r>
            <a:r>
              <a:rPr lang="en-US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b.</a:t>
            </a:r>
            <a:endParaRPr lang="ru-RU" sz="1600" b="1" i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801616" y="2330505"/>
                <a:ext cx="5088006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b="1" dirty="0" smtClean="0">
                    <a:solidFill>
                      <a:srgbClr val="FF0000"/>
                    </a:solidFill>
                  </a:rPr>
                  <a:t>Построение. </a:t>
                </a:r>
              </a:p>
              <a:p>
                <a:r>
                  <a:rPr lang="ru-RU" sz="1600" dirty="0">
                    <a:solidFill>
                      <a:srgbClr val="002060"/>
                    </a:solidFill>
                  </a:rPr>
                  <a:t>1. Проводим </a:t>
                </a:r>
                <a:r>
                  <a:rPr lang="ru-RU" sz="1600" dirty="0" err="1">
                    <a:solidFill>
                      <a:srgbClr val="002060"/>
                    </a:solidFill>
                  </a:rPr>
                  <a:t>пл-ть</a:t>
                </a:r>
                <a:r>
                  <a:rPr lang="ru-RU" sz="16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ru-RU" sz="1600" dirty="0">
                    <a:solidFill>
                      <a:srgbClr val="002060"/>
                    </a:solidFill>
                  </a:rPr>
                  <a:t> через точку А и прямую А.</a:t>
                </a:r>
              </a:p>
              <a:p>
                <a:r>
                  <a:rPr lang="ru-RU" sz="1600" dirty="0">
                    <a:solidFill>
                      <a:srgbClr val="002060"/>
                    </a:solidFill>
                  </a:rPr>
                  <a:t>2. В </a:t>
                </a:r>
                <a:r>
                  <a:rPr lang="ru-RU" sz="1600" dirty="0" err="1">
                    <a:solidFill>
                      <a:srgbClr val="002060"/>
                    </a:solidFill>
                  </a:rPr>
                  <a:t>пл-ти</a:t>
                </a:r>
                <a:r>
                  <a:rPr lang="ru-RU" sz="16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ru-RU" sz="1600" dirty="0">
                    <a:solidFill>
                      <a:srgbClr val="002060"/>
                    </a:solidFill>
                  </a:rPr>
                  <a:t> </a:t>
                </a:r>
                <a:r>
                  <a:rPr lang="ru-RU" sz="1600" dirty="0">
                    <a:solidFill>
                      <a:srgbClr val="002060"/>
                    </a:solidFill>
                  </a:rPr>
                  <a:t>через точку А </a:t>
                </a:r>
                <a:r>
                  <a:rPr lang="ru-RU" sz="1600" dirty="0">
                    <a:solidFill>
                      <a:srgbClr val="002060"/>
                    </a:solidFill>
                  </a:rPr>
                  <a:t>проводим </a:t>
                </a:r>
                <a:r>
                  <a:rPr lang="ru-RU" sz="1600" dirty="0">
                    <a:solidFill>
                      <a:srgbClr val="002060"/>
                    </a:solidFill>
                  </a:rPr>
                  <a:t>прямую </a:t>
                </a:r>
                <a:r>
                  <a:rPr lang="ru-RU" sz="1600" dirty="0" smtClean="0">
                    <a:solidFill>
                      <a:srgbClr val="002060"/>
                    </a:solidFill>
                  </a:rPr>
                  <a:t>а1</a:t>
                </a:r>
                <a:r>
                  <a:rPr lang="en-US" sz="1600" dirty="0" err="1" smtClean="0">
                    <a:solidFill>
                      <a:srgbClr val="002060"/>
                    </a:solidFill>
                  </a:rPr>
                  <a:t>ll</a:t>
                </a:r>
                <a:r>
                  <a:rPr lang="ru-RU" sz="1600" dirty="0" smtClean="0">
                    <a:solidFill>
                      <a:srgbClr val="002060"/>
                    </a:solidFill>
                  </a:rPr>
                  <a:t>а</a:t>
                </a:r>
                <a:r>
                  <a:rPr lang="ru-RU" sz="1600" dirty="0">
                    <a:solidFill>
                      <a:srgbClr val="002060"/>
                    </a:solidFill>
                  </a:rPr>
                  <a:t>. </a:t>
                </a:r>
                <a:endParaRPr lang="ru-RU" sz="1600" dirty="0">
                  <a:solidFill>
                    <a:srgbClr val="002060"/>
                  </a:solidFill>
                </a:endParaRPr>
              </a:p>
              <a:p>
                <a:r>
                  <a:rPr lang="ru-RU" sz="1600" dirty="0">
                    <a:solidFill>
                      <a:srgbClr val="002060"/>
                    </a:solidFill>
                  </a:rPr>
                  <a:t>3. Проводим </a:t>
                </a:r>
                <a:r>
                  <a:rPr lang="ru-RU" sz="1600" dirty="0" err="1">
                    <a:solidFill>
                      <a:srgbClr val="002060"/>
                    </a:solidFill>
                  </a:rPr>
                  <a:t>пл-ть</a:t>
                </a:r>
                <a14:m>
                  <m:oMath xmlns:m="http://schemas.openxmlformats.org/officeDocument/2006/math">
                    <m:r>
                      <a:rPr lang="ru-RU" sz="1600" b="0" i="0">
                        <a:solidFill>
                          <a:srgbClr val="002060"/>
                        </a:solidFill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ru-RU" sz="1600" b="0" i="0">
                        <a:solidFill>
                          <a:srgbClr val="002060"/>
                        </a:solidFill>
                        <a:ea typeface="Cambria Math"/>
                      </a:rPr>
                      <m:t>γ</m:t>
                    </m:r>
                  </m:oMath>
                </a14:m>
                <a:r>
                  <a:rPr lang="ru-RU" sz="1600" dirty="0">
                    <a:solidFill>
                      <a:srgbClr val="002060"/>
                    </a:solidFill>
                  </a:rPr>
                  <a:t> </a:t>
                </a:r>
                <a:r>
                  <a:rPr lang="ru-RU" sz="1600" dirty="0">
                    <a:solidFill>
                      <a:srgbClr val="002060"/>
                    </a:solidFill>
                  </a:rPr>
                  <a:t>через точку А и прямую </a:t>
                </a:r>
                <a:r>
                  <a:rPr lang="en-US" sz="1600" dirty="0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b</a:t>
                </a:r>
                <a:r>
                  <a:rPr lang="ru-RU" sz="1600" dirty="0">
                    <a:solidFill>
                      <a:srgbClr val="002060"/>
                    </a:solidFill>
                  </a:rPr>
                  <a:t>.</a:t>
                </a:r>
              </a:p>
              <a:p>
                <a:r>
                  <a:rPr lang="ru-RU" sz="1600" dirty="0">
                    <a:solidFill>
                      <a:srgbClr val="002060"/>
                    </a:solidFill>
                  </a:rPr>
                  <a:t>3. </a:t>
                </a:r>
                <a:r>
                  <a:rPr lang="ru-RU" sz="1600" dirty="0">
                    <a:solidFill>
                      <a:srgbClr val="002060"/>
                    </a:solidFill>
                  </a:rPr>
                  <a:t>В </a:t>
                </a:r>
                <a:r>
                  <a:rPr lang="ru-RU" sz="1600" dirty="0" err="1">
                    <a:solidFill>
                      <a:srgbClr val="002060"/>
                    </a:solidFill>
                  </a:rPr>
                  <a:t>пл-ти</a:t>
                </a:r>
                <a14:m>
                  <m:oMath xmlns:m="http://schemas.openxmlformats.org/officeDocument/2006/math">
                    <m:r>
                      <a:rPr lang="ru-RU" sz="1600" b="0" i="0">
                        <a:solidFill>
                          <a:srgbClr val="002060"/>
                        </a:solidFill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ru-RU" sz="1600" b="0" i="0">
                        <a:solidFill>
                          <a:srgbClr val="002060"/>
                        </a:solidFill>
                        <a:ea typeface="Cambria Math"/>
                      </a:rPr>
                      <m:t>γ</m:t>
                    </m:r>
                  </m:oMath>
                </a14:m>
                <a:r>
                  <a:rPr lang="ru-RU" sz="1600" dirty="0">
                    <a:solidFill>
                      <a:srgbClr val="002060"/>
                    </a:solidFill>
                  </a:rPr>
                  <a:t> </a:t>
                </a:r>
                <a:r>
                  <a:rPr lang="ru-RU" sz="1600" dirty="0">
                    <a:solidFill>
                      <a:srgbClr val="002060"/>
                    </a:solidFill>
                  </a:rPr>
                  <a:t>через точку А проводим прямую </a:t>
                </a:r>
                <a:r>
                  <a:rPr lang="en-US" sz="1600" dirty="0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b</a:t>
                </a:r>
                <a:r>
                  <a:rPr lang="ru-RU" sz="1600" dirty="0" smtClean="0">
                    <a:solidFill>
                      <a:srgbClr val="002060"/>
                    </a:solidFill>
                  </a:rPr>
                  <a:t>1</a:t>
                </a:r>
                <a:r>
                  <a:rPr lang="en-US" sz="1600" dirty="0" err="1" smtClean="0">
                    <a:solidFill>
                      <a:srgbClr val="002060"/>
                    </a:solidFill>
                  </a:rPr>
                  <a:t>ll</a:t>
                </a:r>
                <a:r>
                  <a:rPr lang="en-US" sz="1600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1600" dirty="0" smtClean="0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b</a:t>
                </a:r>
                <a:r>
                  <a:rPr lang="ru-RU" sz="1600" dirty="0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ru-RU" sz="1600" dirty="0">
                    <a:solidFill>
                      <a:srgbClr val="002060"/>
                    </a:solidFill>
                  </a:rPr>
                  <a:t>5. На прямых а1 и </a:t>
                </a:r>
                <a:r>
                  <a:rPr lang="en-US" sz="1600" dirty="0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b</a:t>
                </a:r>
                <a:r>
                  <a:rPr lang="ru-RU" sz="1600" dirty="0">
                    <a:solidFill>
                      <a:srgbClr val="002060"/>
                    </a:solidFill>
                  </a:rPr>
                  <a:t>1 выбираем по одной точке </a:t>
                </a:r>
                <a:r>
                  <a:rPr lang="en-US" sz="1600" dirty="0">
                    <a:solidFill>
                      <a:srgbClr val="002060"/>
                    </a:solidFill>
                  </a:rPr>
                  <a:t>M </a:t>
                </a:r>
                <a:r>
                  <a:rPr lang="ru-RU" sz="1600" dirty="0">
                    <a:solidFill>
                      <a:srgbClr val="002060"/>
                    </a:solidFill>
                  </a:rPr>
                  <a:t>и </a:t>
                </a:r>
                <a:r>
                  <a:rPr lang="en-US" sz="1600" dirty="0">
                    <a:solidFill>
                      <a:srgbClr val="002060"/>
                    </a:solidFill>
                  </a:rPr>
                  <a:t>N</a:t>
                </a:r>
                <a:r>
                  <a:rPr lang="ru-RU" sz="1600" dirty="0">
                    <a:solidFill>
                      <a:srgbClr val="002060"/>
                    </a:solidFill>
                  </a:rPr>
                  <a:t>.</a:t>
                </a:r>
              </a:p>
              <a:p>
                <a:r>
                  <a:rPr lang="ru-RU" sz="1600" dirty="0">
                    <a:solidFill>
                      <a:srgbClr val="002060"/>
                    </a:solidFill>
                  </a:rPr>
                  <a:t>6. Проводим </a:t>
                </a:r>
                <a:r>
                  <a:rPr lang="ru-RU" sz="1600" dirty="0" err="1">
                    <a:solidFill>
                      <a:srgbClr val="002060"/>
                    </a:solidFill>
                  </a:rPr>
                  <a:t>пл-ть</a:t>
                </a:r>
                <a:r>
                  <a:rPr lang="ru-RU" sz="16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1600" b="0" i="0"/>
                      <m:t>α</m:t>
                    </m:r>
                  </m:oMath>
                </a14:m>
                <a:r>
                  <a:rPr lang="ru-RU" sz="1600" dirty="0">
                    <a:solidFill>
                      <a:srgbClr val="002060"/>
                    </a:solidFill>
                  </a:rPr>
                  <a:t> через точки А, </a:t>
                </a:r>
                <a:r>
                  <a:rPr lang="en-US" sz="1600" dirty="0">
                    <a:solidFill>
                      <a:srgbClr val="002060"/>
                    </a:solidFill>
                  </a:rPr>
                  <a:t>M </a:t>
                </a:r>
                <a:r>
                  <a:rPr lang="ru-RU" sz="1600" dirty="0">
                    <a:solidFill>
                      <a:srgbClr val="002060"/>
                    </a:solidFill>
                  </a:rPr>
                  <a:t>и </a:t>
                </a:r>
                <a:r>
                  <a:rPr lang="en-US" sz="1600" dirty="0">
                    <a:solidFill>
                      <a:srgbClr val="002060"/>
                    </a:solidFill>
                  </a:rPr>
                  <a:t>N</a:t>
                </a:r>
                <a:r>
                  <a:rPr lang="ru-RU" sz="1600" dirty="0">
                    <a:solidFill>
                      <a:srgbClr val="002060"/>
                    </a:solidFill>
                  </a:rPr>
                  <a:t>.</a:t>
                </a:r>
                <a14:m>
                  <m:oMath xmlns:m="http://schemas.openxmlformats.org/officeDocument/2006/math">
                    <m:r>
                      <a:rPr lang="ru-RU" sz="1600" b="0" i="0"/>
                      <m:t>  </m:t>
                    </m:r>
                  </m:oMath>
                </a14:m>
                <a:endParaRPr lang="en-US" sz="1600" b="0" i="0" dirty="0" smtClean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1600" b="0" i="0"/>
                      <m:t>α</m:t>
                    </m:r>
                  </m:oMath>
                </a14:m>
                <a:r>
                  <a:rPr lang="ru-RU" sz="1600" dirty="0">
                    <a:solidFill>
                      <a:srgbClr val="002060"/>
                    </a:solidFill>
                  </a:rPr>
                  <a:t> – искомая плоскость.</a:t>
                </a:r>
                <a:endParaRPr lang="ru-RU" sz="1600" dirty="0">
                  <a:solidFill>
                    <a:srgbClr val="002060"/>
                  </a:solidFill>
                </a:endParaRPr>
              </a:p>
              <a:p>
                <a:endParaRPr lang="ru-RU" sz="16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1616" y="2330505"/>
                <a:ext cx="5088006" cy="2554545"/>
              </a:xfrm>
              <a:prstGeom prst="rect">
                <a:avLst/>
              </a:prstGeom>
              <a:blipFill rotWithShape="1">
                <a:blip r:embed="rId2"/>
                <a:stretch>
                  <a:fillRect l="-719" t="-716" r="-16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83568" y="4657204"/>
                <a:ext cx="3312368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b="1" dirty="0" smtClean="0">
                    <a:solidFill>
                      <a:srgbClr val="FF0000"/>
                    </a:solidFill>
                  </a:rPr>
                  <a:t>Доказательство.</a:t>
                </a:r>
              </a:p>
              <a:p>
                <a:r>
                  <a:rPr lang="ru-RU" sz="1600" dirty="0" smtClean="0">
                    <a:solidFill>
                      <a:srgbClr val="002060"/>
                    </a:solidFill>
                  </a:rPr>
                  <a:t>1. </a:t>
                </a:r>
                <a:r>
                  <a:rPr lang="ru-RU" sz="1600" dirty="0">
                    <a:solidFill>
                      <a:srgbClr val="002060"/>
                    </a:solidFill>
                  </a:rPr>
                  <a:t>а1</a:t>
                </a:r>
                <a:r>
                  <a:rPr lang="en-US" sz="1600" dirty="0" err="1">
                    <a:solidFill>
                      <a:srgbClr val="002060"/>
                    </a:solidFill>
                  </a:rPr>
                  <a:t>ll</a:t>
                </a:r>
                <a:r>
                  <a:rPr lang="ru-RU" sz="1600" dirty="0" smtClean="0">
                    <a:solidFill>
                      <a:srgbClr val="002060"/>
                    </a:solidFill>
                  </a:rPr>
                  <a:t>а – по построению. а1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𝜖</m:t>
                    </m:r>
                    <m:r>
                      <m:rPr>
                        <m:sty m:val="p"/>
                      </m:rPr>
                      <a:rPr lang="ru-RU" sz="1600">
                        <a:latin typeface="Cambria Math"/>
                      </a:rPr>
                      <m:t>α</m:t>
                    </m:r>
                  </m:oMath>
                </a14:m>
                <a:r>
                  <a:rPr lang="ru-RU" sz="1600" dirty="0" smtClean="0">
                    <a:solidFill>
                      <a:srgbClr val="002060"/>
                    </a:solidFill>
                  </a:rPr>
                  <a:t>. Следовательно</a:t>
                </a:r>
                <a:r>
                  <a:rPr lang="ru-RU" sz="1600" dirty="0">
                    <a:solidFill>
                      <a:srgbClr val="002060"/>
                    </a:solidFill>
                  </a:rPr>
                  <a:t> </a:t>
                </a:r>
                <a:r>
                  <a:rPr lang="ru-RU" sz="1600" dirty="0" smtClean="0">
                    <a:solidFill>
                      <a:srgbClr val="002060"/>
                    </a:solidFill>
                  </a:rPr>
                  <a:t>а</a:t>
                </a:r>
                <a:r>
                  <a:rPr lang="en-US" sz="1600" dirty="0" err="1" smtClean="0">
                    <a:solidFill>
                      <a:srgbClr val="002060"/>
                    </a:solidFill>
                  </a:rPr>
                  <a:t>ll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1600">
                        <a:latin typeface="Cambria Math"/>
                      </a:rPr>
                      <m:t>α</m:t>
                    </m:r>
                  </m:oMath>
                </a14:m>
                <a:r>
                  <a:rPr lang="ru-RU" sz="1600" b="1" dirty="0" smtClean="0">
                    <a:solidFill>
                      <a:srgbClr val="002060"/>
                    </a:solidFill>
                  </a:rPr>
                  <a:t>.</a:t>
                </a:r>
              </a:p>
              <a:p>
                <a:r>
                  <a:rPr lang="ru-RU" sz="1600" dirty="0" smtClean="0">
                    <a:solidFill>
                      <a:srgbClr val="002060"/>
                    </a:solidFill>
                  </a:rPr>
                  <a:t>2.</a:t>
                </a:r>
                <a:r>
                  <a:rPr lang="en-US" sz="1600" dirty="0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 b</a:t>
                </a:r>
                <a:r>
                  <a:rPr lang="ru-RU" sz="1600" dirty="0">
                    <a:solidFill>
                      <a:srgbClr val="002060"/>
                    </a:solidFill>
                  </a:rPr>
                  <a:t>1</a:t>
                </a:r>
                <a:r>
                  <a:rPr lang="en-US" sz="1600" dirty="0" err="1" smtClean="0">
                    <a:solidFill>
                      <a:srgbClr val="002060"/>
                    </a:solidFill>
                  </a:rPr>
                  <a:t>l</a:t>
                </a:r>
                <a:r>
                  <a:rPr lang="en-US" sz="1600" dirty="0" err="1" smtClean="0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l</a:t>
                </a:r>
                <a:r>
                  <a:rPr lang="ru-RU" sz="1600" dirty="0" smtClean="0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sz="1600" dirty="0" smtClean="0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b</a:t>
                </a:r>
                <a:r>
                  <a:rPr lang="ru-RU" sz="1600" dirty="0" smtClean="0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- по построению.</a:t>
                </a:r>
                <a:r>
                  <a:rPr lang="en-US" sz="1600" dirty="0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 b</a:t>
                </a:r>
                <a:r>
                  <a:rPr lang="ru-RU" sz="1600" dirty="0">
                    <a:solidFill>
                      <a:srgbClr val="002060"/>
                    </a:solidFill>
                  </a:rPr>
                  <a:t>1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𝜖</m:t>
                    </m:r>
                    <m:r>
                      <m:rPr>
                        <m:sty m:val="p"/>
                      </m:rPr>
                      <a:rPr lang="ru-RU" sz="1600">
                        <a:latin typeface="Cambria Math"/>
                      </a:rPr>
                      <m:t>α</m:t>
                    </m:r>
                  </m:oMath>
                </a14:m>
                <a:r>
                  <a:rPr lang="ru-RU" sz="1600" dirty="0" smtClean="0">
                    <a:solidFill>
                      <a:srgbClr val="002060"/>
                    </a:solidFill>
                  </a:rPr>
                  <a:t>. </a:t>
                </a:r>
                <a:r>
                  <a:rPr lang="ru-RU" sz="1600" dirty="0">
                    <a:solidFill>
                      <a:srgbClr val="002060"/>
                    </a:solidFill>
                  </a:rPr>
                  <a:t>Следовательно</a:t>
                </a:r>
                <a:r>
                  <a:rPr lang="ru-RU" sz="1600" dirty="0">
                    <a:solidFill>
                      <a:srgbClr val="002060"/>
                    </a:solidFill>
                  </a:rPr>
                  <a:t> </a:t>
                </a:r>
                <a:r>
                  <a:rPr lang="en-US" sz="1600" dirty="0" err="1">
                    <a:solidFill>
                      <a:srgbClr val="002060"/>
                    </a:solidFill>
                  </a:rPr>
                  <a:t>b</a:t>
                </a:r>
                <a:r>
                  <a:rPr lang="en-US" sz="1600" dirty="0" err="1" smtClean="0">
                    <a:solidFill>
                      <a:srgbClr val="002060"/>
                    </a:solidFill>
                  </a:rPr>
                  <a:t>ll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1600">
                        <a:latin typeface="Cambria Math"/>
                      </a:rPr>
                      <m:t>α</m:t>
                    </m:r>
                  </m:oMath>
                </a14:m>
                <a:r>
                  <a:rPr lang="ru-RU" sz="1600" b="1" dirty="0" smtClean="0">
                    <a:solidFill>
                      <a:srgbClr val="002060"/>
                    </a:solidFill>
                  </a:rPr>
                  <a:t>.</a:t>
                </a:r>
              </a:p>
              <a:p>
                <a:r>
                  <a:rPr lang="ru-RU" sz="1600" dirty="0" smtClean="0">
                    <a:solidFill>
                      <a:srgbClr val="002060"/>
                    </a:solidFill>
                  </a:rPr>
                  <a:t>3. </a:t>
                </a:r>
                <a:r>
                  <a:rPr lang="en-US" sz="1600" dirty="0">
                    <a:solidFill>
                      <a:srgbClr val="002060"/>
                    </a:solidFill>
                  </a:rPr>
                  <a:t>A</a:t>
                </a:r>
                <a:r>
                  <a:rPr lang="en-US" sz="1600" dirty="0">
                    <a:solidFill>
                      <a:srgbClr val="00206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𝜖</m:t>
                    </m:r>
                  </m:oMath>
                </a14:m>
                <a:r>
                  <a:rPr lang="ru-RU" sz="1600" dirty="0">
                    <a:solidFill>
                      <a:srgbClr val="002060"/>
                    </a:solidFill>
                  </a:rPr>
                  <a:t> </a:t>
                </a:r>
                <a:r>
                  <a:rPr lang="ru-RU" sz="1600" dirty="0" smtClean="0">
                    <a:solidFill>
                      <a:srgbClr val="002060"/>
                    </a:solidFill>
                  </a:rPr>
                  <a:t>а1</a:t>
                </a:r>
                <a:r>
                  <a:rPr lang="en-US" sz="1600" dirty="0">
                    <a:solidFill>
                      <a:srgbClr val="002060"/>
                    </a:solidFill>
                  </a:rPr>
                  <a:t> </a:t>
                </a:r>
                <a:r>
                  <a:rPr lang="ru-RU" sz="1600" dirty="0" smtClean="0">
                    <a:solidFill>
                      <a:srgbClr val="002060"/>
                    </a:solidFill>
                  </a:rPr>
                  <a:t>и</a:t>
                </a:r>
                <a:r>
                  <a:rPr lang="en-US" sz="1600" dirty="0" smtClean="0">
                    <a:solidFill>
                      <a:srgbClr val="002060"/>
                    </a:solidFill>
                  </a:rPr>
                  <a:t> </a:t>
                </a:r>
                <a:r>
                  <a:rPr lang="ru-RU" sz="1600" dirty="0">
                    <a:solidFill>
                      <a:srgbClr val="002060"/>
                    </a:solidFill>
                  </a:rPr>
                  <a:t>. </a:t>
                </a:r>
                <a:r>
                  <a:rPr lang="en-US" sz="1600" dirty="0">
                    <a:solidFill>
                      <a:srgbClr val="002060"/>
                    </a:solidFill>
                  </a:rPr>
                  <a:t>A</a:t>
                </a:r>
                <a:r>
                  <a:rPr lang="en-US" sz="1600" dirty="0">
                    <a:solidFill>
                      <a:srgbClr val="00206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𝜖</m:t>
                    </m:r>
                  </m:oMath>
                </a14:m>
                <a:r>
                  <a:rPr lang="ru-RU" sz="1600" dirty="0">
                    <a:solidFill>
                      <a:srgbClr val="002060"/>
                    </a:solidFill>
                  </a:rPr>
                  <a:t> </a:t>
                </a:r>
                <a:r>
                  <a:rPr lang="en-US" sz="1600" dirty="0">
                    <a:solidFill>
                      <a:srgbClr val="002060"/>
                    </a:solidFill>
                  </a:rPr>
                  <a:t>b</a:t>
                </a:r>
                <a:r>
                  <a:rPr lang="ru-RU" sz="1600" dirty="0" smtClean="0">
                    <a:solidFill>
                      <a:srgbClr val="002060"/>
                    </a:solidFill>
                  </a:rPr>
                  <a:t>1. Следовательно </a:t>
                </a:r>
                <a:r>
                  <a:rPr lang="en-US" sz="1600" dirty="0">
                    <a:solidFill>
                      <a:srgbClr val="002060"/>
                    </a:solidFill>
                  </a:rPr>
                  <a:t>A</a:t>
                </a:r>
                <a:r>
                  <a:rPr lang="en-US" sz="1600" dirty="0">
                    <a:solidFill>
                      <a:srgbClr val="00206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𝜖</m:t>
                    </m:r>
                  </m:oMath>
                </a14:m>
                <a:r>
                  <a:rPr lang="ru-RU" sz="1600" dirty="0">
                    <a:solidFill>
                      <a:srgbClr val="002060"/>
                    </a:solidFill>
                  </a:rPr>
                  <a:t> </a:t>
                </a:r>
                <a:r>
                  <a:rPr lang="ru-RU" sz="1600" dirty="0" smtClean="0">
                    <a:solidFill>
                      <a:srgbClr val="002060"/>
                    </a:solidFill>
                  </a:rPr>
                  <a:t>а.</a:t>
                </a:r>
                <a:endParaRPr lang="ru-RU" sz="1600" dirty="0">
                  <a:solidFill>
                    <a:srgbClr val="002060"/>
                  </a:solidFill>
                </a:endParaRPr>
              </a:p>
              <a:p>
                <a:endParaRPr lang="ru-RU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657204"/>
                <a:ext cx="3312368" cy="2062103"/>
              </a:xfrm>
              <a:prstGeom prst="rect">
                <a:avLst/>
              </a:prstGeom>
              <a:blipFill rotWithShape="1">
                <a:blip r:embed="rId3"/>
                <a:stretch>
                  <a:fillRect l="-919" t="-8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836450" y="4677932"/>
            <a:ext cx="4767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Исследование.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Если точка А не принадлежит прямой а или прямой </a:t>
            </a:r>
            <a:r>
              <a:rPr lang="en-US" sz="1600" dirty="0" smtClean="0">
                <a:solidFill>
                  <a:srgbClr val="002060"/>
                </a:solidFill>
              </a:rPr>
              <a:t>b</a:t>
            </a:r>
            <a:r>
              <a:rPr lang="ru-RU" sz="1600" dirty="0" smtClean="0">
                <a:solidFill>
                  <a:srgbClr val="002060"/>
                </a:solidFill>
              </a:rPr>
              <a:t>, то решение всегда возможно: единственное, если прямые не параллельны; бесконечное множество решений, если прямые а и </a:t>
            </a:r>
            <a:r>
              <a:rPr lang="en-US" sz="1600" dirty="0" smtClean="0">
                <a:solidFill>
                  <a:srgbClr val="002060"/>
                </a:solidFill>
              </a:rPr>
              <a:t>b</a:t>
            </a:r>
            <a:r>
              <a:rPr lang="ru-RU" sz="1600" dirty="0" smtClean="0">
                <a:solidFill>
                  <a:srgbClr val="002060"/>
                </a:solidFill>
              </a:rPr>
              <a:t> – параллельны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0518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Эскиз">
  <a:themeElements>
    <a:clrScheme name="Эскиз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Эски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Эскиз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CA0AAEDD054B64DA1321350CDCB194C" ma:contentTypeVersion="0" ma:contentTypeDescription="Создание документа." ma:contentTypeScope="" ma:versionID="ba17b08bb8a55fdccaccb13ea91082de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ACD8A41-0E0B-4461-9F69-475D9FBC7048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5A035F0-8A59-4E44-B53C-0C1C28925A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62397B-800C-4D53-8D9D-70EC2B473B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1019</Words>
  <Application>Microsoft Office PowerPoint</Application>
  <PresentationFormat>Экран (4:3)</PresentationFormat>
  <Paragraphs>112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Эскиз</vt:lpstr>
      <vt:lpstr>Геометрические построения         на плоскости и в пространстве  </vt:lpstr>
      <vt:lpstr>Презентация PowerPoint</vt:lpstr>
      <vt:lpstr>Методы решения задач                    на построение в пространстве:</vt:lpstr>
      <vt:lpstr>Классификация задач                    на построение в пространстве:</vt:lpstr>
      <vt:lpstr>Позиционные и метрические задачи:</vt:lpstr>
      <vt:lpstr>Презентация PowerPoint</vt:lpstr>
      <vt:lpstr>Воображаемые построения. Аксиоматический метод решения задач.</vt:lpstr>
      <vt:lpstr>Презентация PowerPoint</vt:lpstr>
      <vt:lpstr>Пример решения задачи на построение аксиоматическим методом</vt:lpstr>
      <vt:lpstr>Пример решения задачи на построение аксиоматическим методом</vt:lpstr>
      <vt:lpstr>Пример решения задачи на построение аксиоматическим методом</vt:lpstr>
      <vt:lpstr>Значение задач на построение,    решаемых формально-логическим методом</vt:lpstr>
      <vt:lpstr>Методические замечания </vt:lpstr>
      <vt:lpstr>Недостатки метода  воображаемых операций </vt:lpstr>
      <vt:lpstr>Презентация PowerPoint</vt:lpstr>
    </vt:vector>
  </TitlesOfParts>
  <Company>школа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работа «Задачи на построение» предмет: геометрия класс: 7</dc:title>
  <dc:creator>пользователь</dc:creator>
  <cp:lastModifiedBy>Юля</cp:lastModifiedBy>
  <cp:revision>40</cp:revision>
  <dcterms:created xsi:type="dcterms:W3CDTF">2012-05-22T09:49:34Z</dcterms:created>
  <dcterms:modified xsi:type="dcterms:W3CDTF">2018-10-31T19:28:11Z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0x0101005CA0AAEDD054B64DA1321350CDCB194C</vt:lpwstr>
  </property>
</Properties>
</file>